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82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278" r:id="rId27"/>
    <p:sldId id="276" r:id="rId28"/>
    <p:sldId id="279" r:id="rId29"/>
    <p:sldId id="280" r:id="rId30"/>
    <p:sldId id="281" r:id="rId31"/>
    <p:sldId id="283" r:id="rId32"/>
  </p:sldIdLst>
  <p:sldSz cx="9144000" cy="6858000" type="screen4x3"/>
  <p:notesSz cx="71024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0098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0098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r">
              <a:defRPr sz="1200"/>
            </a:lvl1pPr>
          </a:lstStyle>
          <a:p>
            <a:fld id="{00E07AEE-AA00-478F-9202-0AFA3CE3859E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77739" cy="470097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899328"/>
            <a:ext cx="3077739" cy="470097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r">
              <a:defRPr sz="1200"/>
            </a:lvl1pPr>
          </a:lstStyle>
          <a:p>
            <a:fld id="{216FA7E5-BC11-4171-ABF8-3B0C3F9C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97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0098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0098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r">
              <a:defRPr sz="1200"/>
            </a:lvl1pPr>
          </a:lstStyle>
          <a:p>
            <a:fld id="{839F361B-4ABD-4AE1-9995-58422CE153EE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43038" y="1171575"/>
            <a:ext cx="4216400" cy="3162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19" tIns="47060" rIns="94119" bIns="470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09036"/>
            <a:ext cx="5681980" cy="3689211"/>
          </a:xfrm>
          <a:prstGeom prst="rect">
            <a:avLst/>
          </a:prstGeom>
        </p:spPr>
        <p:txBody>
          <a:bodyPr vert="horz" lIns="94119" tIns="47060" rIns="94119" bIns="4706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77739" cy="470097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899328"/>
            <a:ext cx="3077739" cy="470097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r">
              <a:defRPr sz="1200"/>
            </a:lvl1pPr>
          </a:lstStyle>
          <a:p>
            <a:fld id="{AFD65BEF-7ECC-4318-AC59-59AF36EAC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70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65BEF-7ECC-4318-AC59-59AF36EACD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4C27-E81F-40FD-AB62-5AB0748586F8}" type="datetime1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67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181F-F81E-4814-B73E-D9573B2F247F}" type="datetime1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13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E329-E732-4F20-8EDE-8003B894EF17}" type="datetime1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5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D815-C111-4407-A396-25C3E6B75E96}" type="datetime1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1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9C94-E1BF-41E3-A2E9-7A42D0D396CC}" type="datetime1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8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BD383-AC88-45C2-A89D-CF07AB63FD18}" type="datetime1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3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3FEE-A23E-479B-8914-F61C45906047}" type="datetime1">
              <a:rPr lang="en-US" smtClean="0"/>
              <a:t>10/6/2015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97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EE73-E6D4-4EC6-8218-15C1A03BC74B}" type="datetime1">
              <a:rPr lang="en-US" smtClean="0"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0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B420-E8EA-4E60-A22F-8AD1D0232AFD}" type="datetime1">
              <a:rPr lang="en-US" smtClean="0"/>
              <a:t>10/6/2015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7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24D81-8554-4F89-9EE4-DF6BF0628259}" type="datetime1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6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4F112-28B5-40C5-A546-20276ECEC169}" type="datetime1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9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rgbClr val="00B0F0"/>
          </a:fgClr>
          <a:bgClr>
            <a:schemeClr val="accent6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AC400-BECE-4EEC-BB76-BE2B0B47493E}" type="datetime1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E4853-E9C8-4041-9609-70AA1FB33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2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38BmgPcZ_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Taxonomy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Classification of 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66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Dichotomous Keys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4000" b="1" u="sng" dirty="0"/>
              <a:t>Dichotomous</a:t>
            </a:r>
            <a:r>
              <a:rPr lang="en-US" altLang="en-US" sz="4000" dirty="0"/>
              <a:t> keys are tools used to identify unknown organisms</a:t>
            </a:r>
          </a:p>
          <a:p>
            <a:pPr lvl="1"/>
            <a:r>
              <a:rPr lang="en-US" altLang="en-US" sz="3600" dirty="0"/>
              <a:t>Every step of the key has </a:t>
            </a:r>
            <a:r>
              <a:rPr lang="en-US" altLang="en-US" sz="3600" b="1" u="sng" dirty="0"/>
              <a:t>2</a:t>
            </a:r>
            <a:r>
              <a:rPr lang="en-US" altLang="en-US" sz="3600" dirty="0"/>
              <a:t> choices</a:t>
            </a:r>
          </a:p>
          <a:p>
            <a:pPr lvl="1"/>
            <a:r>
              <a:rPr lang="en-US" altLang="en-US" sz="3600" dirty="0"/>
              <a:t>All organisms must fit into </a:t>
            </a:r>
            <a:r>
              <a:rPr lang="en-US" altLang="en-US" sz="3600" b="1" u="sng" dirty="0"/>
              <a:t>1</a:t>
            </a:r>
            <a:r>
              <a:rPr lang="en-US" altLang="en-US" sz="3600" dirty="0"/>
              <a:t> of the 2 steps</a:t>
            </a:r>
          </a:p>
          <a:p>
            <a:pPr lvl="1"/>
            <a:r>
              <a:rPr lang="en-US" altLang="en-US" sz="3600" dirty="0"/>
              <a:t>Follow instructions throughout key to find name of </a:t>
            </a:r>
            <a:r>
              <a:rPr lang="en-US" altLang="en-US" sz="3600" b="1" u="sng" dirty="0"/>
              <a:t>unknown</a:t>
            </a:r>
            <a:r>
              <a:rPr lang="en-US" altLang="en-US" sz="3600" dirty="0"/>
              <a:t> </a:t>
            </a:r>
            <a:r>
              <a:rPr lang="en-US" altLang="en-US" sz="3600" dirty="0" smtClean="0"/>
              <a:t>organism</a:t>
            </a:r>
          </a:p>
          <a:p>
            <a:pPr lvl="1"/>
            <a:r>
              <a:rPr lang="en-US" altLang="en-US" sz="3600" dirty="0" smtClean="0"/>
              <a:t>Let’s Look at one and then make one!</a:t>
            </a:r>
            <a:endParaRPr lang="en-US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17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</a:rPr>
              <a:t>B. Classified by similarities in: 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000000"/>
                </a:solidFill>
                <a:latin typeface="Gill Sans MT" panose="020B0502020104020203" pitchFamily="34" charset="0"/>
              </a:rPr>
              <a:t>1. </a:t>
            </a:r>
            <a:r>
              <a:rPr lang="en-US" b="1" u="sng" dirty="0">
                <a:solidFill>
                  <a:srgbClr val="000000"/>
                </a:solidFill>
                <a:latin typeface="Gill Sans MT" panose="020B0502020104020203" pitchFamily="34" charset="0"/>
              </a:rPr>
              <a:t>Developmental</a:t>
            </a:r>
            <a:r>
              <a:rPr lang="en-US" b="1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</a:rPr>
              <a:t>stages </a:t>
            </a: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(structural)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000000"/>
                </a:solidFill>
                <a:latin typeface="Gill Sans MT" panose="020B0502020104020203" pitchFamily="34" charset="0"/>
              </a:rPr>
              <a:t>2. </a:t>
            </a:r>
            <a:r>
              <a:rPr lang="en-US" b="1" u="sng" dirty="0">
                <a:solidFill>
                  <a:srgbClr val="000000"/>
                </a:solidFill>
                <a:latin typeface="Gill Sans MT" panose="020B0502020104020203" pitchFamily="34" charset="0"/>
              </a:rPr>
              <a:t>Biochemical</a:t>
            </a:r>
            <a:r>
              <a:rPr lang="en-US" b="1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</a:rPr>
              <a:t>analysis (</a:t>
            </a:r>
            <a:r>
              <a:rPr lang="en-US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DNA/ORGANIC COMPOUNDS) (genetic)***</a:t>
            </a:r>
            <a:endParaRPr lang="en-US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000000"/>
                </a:solidFill>
                <a:latin typeface="Gill Sans MT" panose="020B0502020104020203" pitchFamily="34" charset="0"/>
              </a:rPr>
              <a:t>3. </a:t>
            </a:r>
            <a:r>
              <a:rPr lang="en-US" b="1" u="sng" dirty="0">
                <a:solidFill>
                  <a:srgbClr val="000000"/>
                </a:solidFill>
                <a:latin typeface="Gill Sans MT" panose="020B0502020104020203" pitchFamily="34" charset="0"/>
              </a:rPr>
              <a:t>Behavioral</a:t>
            </a:r>
            <a:r>
              <a:rPr lang="en-US" b="1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</a:rPr>
              <a:t>patterns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*** Most widely accepted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11</a:t>
            </a:fld>
            <a:endParaRPr lang="en-US"/>
          </a:p>
        </p:txBody>
      </p:sp>
      <p:pic>
        <p:nvPicPr>
          <p:cNvPr id="5122" name="Picture 2" descr="http://learn.susd12.org/pluginfile.php/12329/course/section/6942/DNA%20clip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60" y="0"/>
            <a:ext cx="2697220" cy="251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859218"/>
            <a:ext cx="3322750" cy="29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17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IV.  Domains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Organisms are classified into </a:t>
            </a:r>
            <a:r>
              <a:rPr lang="en-US" sz="4000" b="1" u="sng" dirty="0" smtClean="0"/>
              <a:t>domains</a:t>
            </a:r>
            <a:r>
              <a:rPr lang="en-US" sz="4000" b="1" dirty="0" smtClean="0"/>
              <a:t> </a:t>
            </a:r>
            <a:r>
              <a:rPr lang="en-US" sz="4000" dirty="0" smtClean="0"/>
              <a:t>according </a:t>
            </a:r>
            <a:r>
              <a:rPr lang="en-US" sz="4000" dirty="0"/>
              <a:t>to </a:t>
            </a:r>
            <a:r>
              <a:rPr lang="en-US" sz="4000" i="1" dirty="0"/>
              <a:t>cell typ</a:t>
            </a:r>
            <a:r>
              <a:rPr lang="en-US" sz="4000" dirty="0"/>
              <a:t>e and </a:t>
            </a:r>
            <a:r>
              <a:rPr lang="en-US" sz="4000" i="1" dirty="0"/>
              <a:t>structure </a:t>
            </a:r>
            <a:endParaRPr lang="en-US" sz="4000" dirty="0"/>
          </a:p>
          <a:p>
            <a:endParaRPr lang="en-US" sz="4000" dirty="0"/>
          </a:p>
          <a:p>
            <a:r>
              <a:rPr lang="en-US" sz="4000" dirty="0" smtClean="0"/>
              <a:t>Organisms </a:t>
            </a:r>
            <a:r>
              <a:rPr lang="en-US" sz="4000" dirty="0"/>
              <a:t>are classified into </a:t>
            </a:r>
            <a:r>
              <a:rPr lang="en-US" sz="4000" b="1" u="sng" dirty="0" smtClean="0"/>
              <a:t>kingdoms</a:t>
            </a:r>
            <a:r>
              <a:rPr lang="en-US" sz="4000" b="1" dirty="0" smtClean="0"/>
              <a:t> </a:t>
            </a:r>
            <a:r>
              <a:rPr lang="en-US" sz="4000" dirty="0" smtClean="0"/>
              <a:t>according </a:t>
            </a:r>
            <a:r>
              <a:rPr lang="en-US" sz="4000" dirty="0"/>
              <a:t>to </a:t>
            </a:r>
            <a:r>
              <a:rPr lang="en-US" sz="4000" i="1" dirty="0"/>
              <a:t>cell type</a:t>
            </a:r>
            <a:r>
              <a:rPr lang="en-US" sz="4000" dirty="0"/>
              <a:t>, </a:t>
            </a:r>
            <a:r>
              <a:rPr lang="en-US" sz="4000" i="1" dirty="0"/>
              <a:t>structure</a:t>
            </a:r>
            <a:r>
              <a:rPr lang="en-US" sz="4000" dirty="0"/>
              <a:t>, and </a:t>
            </a:r>
            <a:r>
              <a:rPr lang="en-US" sz="4000" i="1" dirty="0"/>
              <a:t>nutrition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63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Cell Types: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07213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1)Eukaryotic cells</a:t>
            </a:r>
            <a:r>
              <a:rPr lang="en-US" sz="3200" dirty="0"/>
              <a:t>= have membrane-bound nucleus and organelles; usually more complex than prokaryotic cells</a:t>
            </a:r>
          </a:p>
          <a:p>
            <a:pPr marL="0" indent="0">
              <a:buNone/>
            </a:pPr>
            <a:r>
              <a:rPr lang="en-US" sz="3200" b="1" dirty="0"/>
              <a:t>2)Prokaryotic cells</a:t>
            </a:r>
            <a:r>
              <a:rPr lang="en-US" sz="3200" dirty="0"/>
              <a:t>= does NOT have a nucleus or other membrane-bound organelles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595" y="1523999"/>
            <a:ext cx="3624263" cy="483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56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Domains: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1</a:t>
            </a:r>
            <a:r>
              <a:rPr lang="en-US" sz="4000" dirty="0" smtClean="0"/>
              <a:t>) Bacteria</a:t>
            </a: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2) Archaea (</a:t>
            </a:r>
            <a:r>
              <a:rPr lang="en-US" sz="4000" dirty="0"/>
              <a:t>pronounced-</a:t>
            </a:r>
            <a:r>
              <a:rPr lang="en-US" sz="4000" dirty="0" err="1"/>
              <a:t>arKEE</a:t>
            </a:r>
            <a:r>
              <a:rPr lang="en-US" sz="4000" dirty="0"/>
              <a:t> uh)</a:t>
            </a:r>
          </a:p>
          <a:p>
            <a:pPr marL="0" indent="0">
              <a:buNone/>
            </a:pPr>
            <a:r>
              <a:rPr lang="en-US" sz="4000" dirty="0"/>
              <a:t>3</a:t>
            </a:r>
            <a:r>
              <a:rPr lang="en-US" sz="4000" dirty="0" smtClean="0"/>
              <a:t>) Eukarya</a:t>
            </a:r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931" y="3077176"/>
            <a:ext cx="4258287" cy="37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92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A.  </a:t>
            </a:r>
            <a:r>
              <a:rPr lang="en-US" b="1" u="sng" dirty="0" smtClean="0"/>
              <a:t>Bacteria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Prokaryotes</a:t>
            </a:r>
            <a:endParaRPr lang="en-US" sz="3200" dirty="0"/>
          </a:p>
          <a:p>
            <a:r>
              <a:rPr lang="en-US" sz="3200" dirty="0" smtClean="0"/>
              <a:t>Cell </a:t>
            </a:r>
            <a:r>
              <a:rPr lang="en-US" sz="3200" dirty="0"/>
              <a:t>walls contain peptidoglycan (polymer of sugars)</a:t>
            </a:r>
          </a:p>
          <a:p>
            <a:r>
              <a:rPr lang="en-US" sz="3200" dirty="0" smtClean="0"/>
              <a:t>Contains </a:t>
            </a:r>
            <a:r>
              <a:rPr lang="en-US" sz="3200" dirty="0"/>
              <a:t>Kingdom </a:t>
            </a:r>
            <a:r>
              <a:rPr lang="en-US" sz="3200" dirty="0" smtClean="0"/>
              <a:t>Eubacteria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515" y="4001294"/>
            <a:ext cx="3173435" cy="2665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679" y="4001294"/>
            <a:ext cx="2034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E. coli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36833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B.  </a:t>
            </a:r>
            <a:r>
              <a:rPr lang="en-US" b="1" u="sng" dirty="0" smtClean="0"/>
              <a:t>Archaea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More ancient than bacteria </a:t>
            </a:r>
          </a:p>
          <a:p>
            <a:pPr marL="0" indent="0">
              <a:buNone/>
            </a:pPr>
            <a:r>
              <a:rPr lang="en-US" sz="3600" dirty="0" smtClean="0"/>
              <a:t>Prokaryotes</a:t>
            </a: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Cell </a:t>
            </a:r>
            <a:r>
              <a:rPr lang="en-US" sz="3600" dirty="0"/>
              <a:t>walls </a:t>
            </a:r>
            <a:r>
              <a:rPr lang="en-US" sz="3600" b="1" u="sng" dirty="0"/>
              <a:t>DO</a:t>
            </a:r>
            <a:r>
              <a:rPr lang="en-US" sz="3600" b="1" dirty="0"/>
              <a:t> </a:t>
            </a:r>
            <a:r>
              <a:rPr lang="en-US" sz="3600" b="1" u="sng" dirty="0" smtClean="0"/>
              <a:t>NOT</a:t>
            </a:r>
            <a:r>
              <a:rPr lang="en-US" sz="3600" b="1" dirty="0" smtClean="0"/>
              <a:t> </a:t>
            </a:r>
            <a:r>
              <a:rPr lang="en-US" sz="3600" dirty="0" smtClean="0"/>
              <a:t>contain </a:t>
            </a:r>
            <a:r>
              <a:rPr lang="en-US" sz="3600" dirty="0"/>
              <a:t>peptidoglycan</a:t>
            </a:r>
          </a:p>
          <a:p>
            <a:pPr marL="0" indent="0">
              <a:buNone/>
            </a:pPr>
            <a:r>
              <a:rPr lang="en-US" sz="3600" dirty="0" smtClean="0"/>
              <a:t>Live </a:t>
            </a:r>
            <a:r>
              <a:rPr lang="en-US" sz="3600" dirty="0"/>
              <a:t>in </a:t>
            </a:r>
            <a:r>
              <a:rPr lang="en-US" sz="3600" b="1" u="sng" dirty="0" smtClean="0"/>
              <a:t>extreme</a:t>
            </a:r>
            <a:r>
              <a:rPr lang="en-US" sz="3600" b="1" dirty="0" smtClean="0"/>
              <a:t> </a:t>
            </a:r>
            <a:r>
              <a:rPr lang="en-US" sz="3600" dirty="0" smtClean="0"/>
              <a:t>environments</a:t>
            </a:r>
            <a:endParaRPr lang="en-US" sz="3600" dirty="0"/>
          </a:p>
          <a:p>
            <a:pPr marL="457200" lvl="1" indent="0">
              <a:buNone/>
            </a:pPr>
            <a:r>
              <a:rPr lang="en-US" sz="3200" dirty="0"/>
              <a:t>•Boiling hot springs, salty </a:t>
            </a:r>
            <a:r>
              <a:rPr lang="en-US" sz="3200" dirty="0" smtClean="0"/>
              <a:t>lakes</a:t>
            </a:r>
            <a:r>
              <a:rPr lang="en-US" sz="3200" dirty="0"/>
              <a:t>, thermal vents on the oceans’ floors, mud of marshes where there is NO oxygen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77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C. </a:t>
            </a:r>
            <a:r>
              <a:rPr lang="en-US" b="1" u="sng" dirty="0" smtClean="0"/>
              <a:t>Eukarya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Eukaryotes</a:t>
            </a:r>
          </a:p>
          <a:p>
            <a:r>
              <a:rPr lang="en-US" sz="4000" dirty="0" smtClean="0"/>
              <a:t>Contains </a:t>
            </a:r>
            <a:r>
              <a:rPr lang="en-US" sz="4000" dirty="0"/>
              <a:t>Kingdom </a:t>
            </a:r>
            <a:r>
              <a:rPr lang="en-US" sz="4000" dirty="0" smtClean="0"/>
              <a:t>Protista, </a:t>
            </a:r>
            <a:r>
              <a:rPr lang="en-US" sz="4000" dirty="0"/>
              <a:t>Kingdom Fungi, Kingdom Plants, Kingdom Animals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17</a:t>
            </a:fld>
            <a:endParaRPr lang="en-US"/>
          </a:p>
        </p:txBody>
      </p:sp>
      <p:pic>
        <p:nvPicPr>
          <p:cNvPr id="6148" name="Picture 4" descr="http://blogs.scientificamerican.com/a-blog-around-the-clock/files/2011/10/a1-tree-of-lif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426" y="3838804"/>
            <a:ext cx="3334599" cy="270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6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V.  The 6 Kingdoms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000" b="1" dirty="0" smtClean="0"/>
              <a:t>EUBACTERIA</a:t>
            </a:r>
            <a:endParaRPr lang="en-US" sz="4000" dirty="0"/>
          </a:p>
          <a:p>
            <a:pPr marL="514350" indent="-514350">
              <a:buFont typeface="+mj-lt"/>
              <a:buAutoNum type="arabicPeriod"/>
            </a:pPr>
            <a:r>
              <a:rPr lang="en-US" sz="4000" b="1" dirty="0" smtClean="0"/>
              <a:t>ARCHAEA</a:t>
            </a:r>
            <a:endParaRPr lang="en-US" sz="4000" dirty="0"/>
          </a:p>
          <a:p>
            <a:pPr marL="514350" indent="-514350">
              <a:buFont typeface="+mj-lt"/>
              <a:buAutoNum type="arabicPeriod"/>
            </a:pPr>
            <a:r>
              <a:rPr lang="en-US" sz="4000" b="1" dirty="0" smtClean="0"/>
              <a:t>PROTISTA</a:t>
            </a:r>
            <a:endParaRPr lang="en-US" sz="4000" dirty="0"/>
          </a:p>
          <a:p>
            <a:pPr marL="514350" indent="-514350">
              <a:buFont typeface="+mj-lt"/>
              <a:buAutoNum type="arabicPeriod"/>
            </a:pPr>
            <a:r>
              <a:rPr lang="en-US" sz="4000" b="1" dirty="0" smtClean="0"/>
              <a:t>FUNGI</a:t>
            </a:r>
            <a:endParaRPr lang="en-US" sz="4000" dirty="0"/>
          </a:p>
          <a:p>
            <a:pPr marL="514350" indent="-514350">
              <a:buFont typeface="+mj-lt"/>
              <a:buAutoNum type="arabicPeriod"/>
            </a:pPr>
            <a:r>
              <a:rPr lang="en-US" sz="4000" b="1" dirty="0" smtClean="0"/>
              <a:t>PLANTS</a:t>
            </a:r>
            <a:endParaRPr lang="en-US" sz="4000" dirty="0"/>
          </a:p>
          <a:p>
            <a:pPr marL="514350" indent="-514350">
              <a:buFont typeface="+mj-lt"/>
              <a:buAutoNum type="arabicPeriod"/>
            </a:pPr>
            <a:r>
              <a:rPr lang="en-US" sz="4000" b="1" dirty="0" smtClean="0"/>
              <a:t>ANIMALS</a:t>
            </a:r>
            <a:endParaRPr lang="en-US" sz="40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963" y="2354731"/>
            <a:ext cx="5355209" cy="395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7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0761" y="365126"/>
            <a:ext cx="8064589" cy="1325563"/>
          </a:xfrm>
        </p:spPr>
        <p:txBody>
          <a:bodyPr/>
          <a:lstStyle/>
          <a:p>
            <a:r>
              <a:rPr lang="en-US" dirty="0" smtClean="0"/>
              <a:t>Flowchart of Domains &amp; Kingdoms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17" y="1228890"/>
            <a:ext cx="7566875" cy="56291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88675" y="2408424"/>
            <a:ext cx="12492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Eubacteria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7200" b="1" u="sng" dirty="0"/>
              <a:t>Classification</a:t>
            </a:r>
            <a:r>
              <a:rPr lang="en-US" sz="7200" b="1" dirty="0"/>
              <a:t>= </a:t>
            </a:r>
            <a:r>
              <a:rPr lang="en-US" sz="7200" dirty="0"/>
              <a:t>the grouping of objects or organisms based on a set of criteria.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63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A.  </a:t>
            </a:r>
            <a:r>
              <a:rPr lang="en-US" b="1" u="sng" dirty="0" smtClean="0"/>
              <a:t>Eubacteria</a:t>
            </a:r>
            <a:endParaRPr lang="en-US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Cell type –</a:t>
            </a:r>
            <a:r>
              <a:rPr lang="en-US" sz="3600" b="1" u="sng" dirty="0"/>
              <a:t>prokaryote</a:t>
            </a:r>
            <a:endParaRPr lang="en-US" sz="3600" u="sng" dirty="0"/>
          </a:p>
          <a:p>
            <a:r>
              <a:rPr lang="en-US" sz="3600" dirty="0" smtClean="0"/>
              <a:t>Cell </a:t>
            </a:r>
            <a:r>
              <a:rPr lang="en-US" sz="3600" dirty="0"/>
              <a:t>walls with peptidoglycan</a:t>
            </a:r>
          </a:p>
          <a:p>
            <a:r>
              <a:rPr lang="en-US" sz="3600" dirty="0" smtClean="0"/>
              <a:t>Unicellular</a:t>
            </a:r>
            <a:endParaRPr lang="en-US" sz="3600" dirty="0"/>
          </a:p>
          <a:p>
            <a:r>
              <a:rPr lang="en-US" sz="3600" dirty="0" smtClean="0"/>
              <a:t>Autotroph </a:t>
            </a:r>
            <a:r>
              <a:rPr lang="en-US" sz="3600" dirty="0"/>
              <a:t>(organism that makes their own food) or heterotroph (organism that gets its nutrients by feeding on other organisms)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039" y="389268"/>
            <a:ext cx="2470148" cy="215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12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</a:t>
            </a:r>
            <a:r>
              <a:rPr lang="en-US" dirty="0"/>
              <a:t>b</a:t>
            </a:r>
            <a:r>
              <a:rPr lang="en-US" dirty="0" smtClean="0"/>
              <a:t>acteria </a:t>
            </a:r>
            <a:r>
              <a:rPr lang="en-US" dirty="0" smtClean="0"/>
              <a:t>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Common bacteria:  </a:t>
            </a:r>
            <a:r>
              <a:rPr lang="en-US" sz="3600" i="1" dirty="0" smtClean="0"/>
              <a:t>E. coli</a:t>
            </a:r>
            <a:endParaRPr lang="en-US" sz="3600" i="1" dirty="0"/>
          </a:p>
          <a:p>
            <a:pPr lvl="1"/>
            <a:r>
              <a:rPr lang="en-US" sz="3200" dirty="0" smtClean="0"/>
              <a:t>Ex</a:t>
            </a:r>
            <a:r>
              <a:rPr lang="en-US" sz="3200" dirty="0"/>
              <a:t>: bacteria you would find on your skin</a:t>
            </a:r>
          </a:p>
          <a:p>
            <a:pPr lvl="1"/>
            <a:r>
              <a:rPr lang="en-US" sz="3200" dirty="0" smtClean="0"/>
              <a:t>Ex</a:t>
            </a:r>
            <a:r>
              <a:rPr lang="en-US" sz="3200" dirty="0"/>
              <a:t>: streptococcus bacteria causes strep throat</a:t>
            </a:r>
          </a:p>
          <a:p>
            <a:pPr lvl="1"/>
            <a:r>
              <a:rPr lang="en-US" sz="3200" dirty="0" smtClean="0"/>
              <a:t>Ex</a:t>
            </a:r>
            <a:r>
              <a:rPr lang="en-US" sz="3200" dirty="0"/>
              <a:t>: </a:t>
            </a:r>
            <a:r>
              <a:rPr lang="en-US" sz="3200" b="1" i="1" dirty="0"/>
              <a:t>E. coli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11" y="4410871"/>
            <a:ext cx="3080808" cy="2310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501" y="4173305"/>
            <a:ext cx="3006610" cy="25481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2006" y="3644721"/>
            <a:ext cx="2813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Streptococcus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027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B.  </a:t>
            </a:r>
            <a:r>
              <a:rPr lang="en-US" b="1" u="sng" dirty="0" smtClean="0"/>
              <a:t>Archaea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10" y="1375786"/>
            <a:ext cx="7886700" cy="4351338"/>
          </a:xfrm>
        </p:spPr>
        <p:txBody>
          <a:bodyPr/>
          <a:lstStyle/>
          <a:p>
            <a:r>
              <a:rPr lang="en-US" dirty="0"/>
              <a:t>Cell type –</a:t>
            </a:r>
            <a:r>
              <a:rPr lang="en-US" b="1" u="sng" dirty="0"/>
              <a:t>prokaryote</a:t>
            </a:r>
            <a:endParaRPr lang="en-US" u="sng" dirty="0"/>
          </a:p>
          <a:p>
            <a:r>
              <a:rPr lang="en-US" dirty="0" smtClean="0"/>
              <a:t>Cell </a:t>
            </a:r>
            <a:r>
              <a:rPr lang="en-US" dirty="0"/>
              <a:t>walls </a:t>
            </a:r>
            <a:r>
              <a:rPr lang="en-US" b="1" u="sng" dirty="0"/>
              <a:t>DO</a:t>
            </a:r>
            <a:r>
              <a:rPr lang="en-US" b="1" dirty="0"/>
              <a:t> </a:t>
            </a:r>
            <a:r>
              <a:rPr lang="en-US" b="1" u="sng" dirty="0" smtClean="0"/>
              <a:t>NOT</a:t>
            </a:r>
            <a:r>
              <a:rPr lang="en-US" b="1" dirty="0" smtClean="0"/>
              <a:t> </a:t>
            </a:r>
            <a:r>
              <a:rPr lang="en-US" dirty="0" smtClean="0"/>
              <a:t>contain </a:t>
            </a:r>
            <a:r>
              <a:rPr lang="en-US" dirty="0"/>
              <a:t>peptidoglycan</a:t>
            </a:r>
          </a:p>
          <a:p>
            <a:r>
              <a:rPr lang="en-US" dirty="0" smtClean="0"/>
              <a:t>Unicellular</a:t>
            </a:r>
            <a:endParaRPr lang="en-US" dirty="0"/>
          </a:p>
          <a:p>
            <a:r>
              <a:rPr lang="en-US" dirty="0" smtClean="0"/>
              <a:t>Autotroph </a:t>
            </a:r>
            <a:r>
              <a:rPr lang="en-US" dirty="0"/>
              <a:t>or heterotroph </a:t>
            </a:r>
            <a:endParaRPr lang="en-US" dirty="0"/>
          </a:p>
          <a:p>
            <a:r>
              <a:rPr lang="en-US" dirty="0" smtClean="0"/>
              <a:t>Ex: </a:t>
            </a:r>
            <a:r>
              <a:rPr lang="en-US" b="1" u="sng" dirty="0" smtClean="0"/>
              <a:t>methanogens </a:t>
            </a:r>
            <a:endParaRPr lang="en-US" b="1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73" y="3184658"/>
            <a:ext cx="3964278" cy="2858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263" y="3829326"/>
            <a:ext cx="3310097" cy="2482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3493" y="6176963"/>
            <a:ext cx="8296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Deep sea vents      and           hot springs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19884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C.  </a:t>
            </a:r>
            <a:r>
              <a:rPr lang="en-US" b="1" u="sng" dirty="0" smtClean="0"/>
              <a:t>Protista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Most </a:t>
            </a:r>
            <a:r>
              <a:rPr lang="en-US" sz="3200" b="1" u="sng" dirty="0" smtClean="0"/>
              <a:t>diverse</a:t>
            </a:r>
            <a:r>
              <a:rPr lang="en-US" sz="3200" b="1" dirty="0" smtClean="0"/>
              <a:t> </a:t>
            </a:r>
            <a:r>
              <a:rPr lang="en-US" sz="3200" dirty="0" smtClean="0"/>
              <a:t>group</a:t>
            </a:r>
            <a:endParaRPr lang="en-US" sz="3200" dirty="0"/>
          </a:p>
          <a:p>
            <a:r>
              <a:rPr lang="en-US" sz="3200" dirty="0" smtClean="0"/>
              <a:t>Cell </a:t>
            </a:r>
            <a:r>
              <a:rPr lang="en-US" sz="3200" dirty="0"/>
              <a:t>type –eukaryote</a:t>
            </a:r>
          </a:p>
          <a:p>
            <a:r>
              <a:rPr lang="en-US" sz="3200" dirty="0" smtClean="0"/>
              <a:t>Unicellular </a:t>
            </a:r>
            <a:r>
              <a:rPr lang="en-US" sz="3200" dirty="0"/>
              <a:t>and multicellular</a:t>
            </a:r>
          </a:p>
          <a:p>
            <a:r>
              <a:rPr lang="en-US" sz="3200" dirty="0" smtClean="0"/>
              <a:t>Some </a:t>
            </a:r>
            <a:r>
              <a:rPr lang="en-US" sz="3200" b="1" u="sng" dirty="0"/>
              <a:t>plant-like</a:t>
            </a:r>
            <a:r>
              <a:rPr lang="en-US" sz="3200" dirty="0"/>
              <a:t>, </a:t>
            </a:r>
            <a:r>
              <a:rPr lang="en-US" sz="3200" b="1" u="sng" dirty="0" smtClean="0"/>
              <a:t>animal-like</a:t>
            </a:r>
            <a:r>
              <a:rPr lang="en-US" sz="3200" b="1" dirty="0" smtClean="0"/>
              <a:t> </a:t>
            </a:r>
            <a:r>
              <a:rPr lang="en-US" sz="3200" dirty="0" smtClean="0"/>
              <a:t>and </a:t>
            </a:r>
            <a:r>
              <a:rPr lang="en-US" sz="3200" b="1" u="sng" dirty="0"/>
              <a:t>fungus-like</a:t>
            </a:r>
            <a:endParaRPr lang="en-US" sz="3200" u="sng" dirty="0"/>
          </a:p>
          <a:p>
            <a:r>
              <a:rPr lang="en-US" sz="3200" dirty="0" smtClean="0"/>
              <a:t>DO </a:t>
            </a:r>
            <a:r>
              <a:rPr lang="en-US" sz="3200" dirty="0"/>
              <a:t>NOT have </a:t>
            </a:r>
            <a:r>
              <a:rPr lang="en-US" sz="3200" b="1" u="sng" dirty="0"/>
              <a:t>organs</a:t>
            </a:r>
            <a:endParaRPr lang="en-US" sz="3200" u="sng" dirty="0"/>
          </a:p>
          <a:p>
            <a:r>
              <a:rPr lang="en-US" sz="3200" dirty="0" smtClean="0"/>
              <a:t>Usually </a:t>
            </a:r>
            <a:r>
              <a:rPr lang="en-US" sz="3200" dirty="0"/>
              <a:t>live in </a:t>
            </a:r>
            <a:r>
              <a:rPr lang="en-US" sz="3200" b="1" u="sng" dirty="0" smtClean="0"/>
              <a:t>moist</a:t>
            </a:r>
            <a:r>
              <a:rPr lang="en-US" sz="3200" b="1" dirty="0" smtClean="0"/>
              <a:t> </a:t>
            </a:r>
            <a:r>
              <a:rPr lang="en-US" sz="3200" dirty="0" smtClean="0"/>
              <a:t>environments</a:t>
            </a:r>
            <a:endParaRPr lang="en-US" sz="3200" dirty="0"/>
          </a:p>
          <a:p>
            <a:r>
              <a:rPr lang="en-US" sz="3200" dirty="0" smtClean="0"/>
              <a:t>Ex</a:t>
            </a:r>
            <a:r>
              <a:rPr lang="en-US" sz="3200" dirty="0"/>
              <a:t>: </a:t>
            </a:r>
            <a:r>
              <a:rPr lang="en-US" sz="3200" b="1" u="sng" dirty="0"/>
              <a:t>paramecium</a:t>
            </a:r>
            <a:r>
              <a:rPr lang="en-US" sz="3200" dirty="0"/>
              <a:t>, slime mold, </a:t>
            </a:r>
            <a:r>
              <a:rPr lang="en-US" sz="3200" b="1" u="sng" dirty="0"/>
              <a:t>kelps</a:t>
            </a:r>
            <a:endParaRPr lang="en-US" sz="3200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029" y="524193"/>
            <a:ext cx="1806303" cy="1466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27907"/>
            <a:ext cx="1745142" cy="1684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573" y="4195349"/>
            <a:ext cx="1566759" cy="207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93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D.  </a:t>
            </a:r>
            <a:r>
              <a:rPr lang="en-US" b="1" u="sng" dirty="0" smtClean="0"/>
              <a:t>Fungi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Cell type –eukaryote</a:t>
            </a:r>
          </a:p>
          <a:p>
            <a:r>
              <a:rPr lang="en-US" sz="3200" dirty="0" smtClean="0"/>
              <a:t>Most </a:t>
            </a:r>
            <a:r>
              <a:rPr lang="en-US" sz="3200" dirty="0"/>
              <a:t>multicellular </a:t>
            </a:r>
          </a:p>
          <a:p>
            <a:r>
              <a:rPr lang="en-US" sz="3200" b="1" u="sng" dirty="0" smtClean="0"/>
              <a:t>Heterotrophic </a:t>
            </a:r>
            <a:r>
              <a:rPr lang="en-US" sz="3200" dirty="0" smtClean="0"/>
              <a:t>- absorb </a:t>
            </a:r>
            <a:r>
              <a:rPr lang="en-US" sz="3200" dirty="0"/>
              <a:t>nutrients obtained by </a:t>
            </a:r>
            <a:r>
              <a:rPr lang="en-US" sz="3200" b="1" u="sng" dirty="0" smtClean="0"/>
              <a:t>decomposing</a:t>
            </a:r>
            <a:r>
              <a:rPr lang="en-US" sz="3200" b="1" dirty="0" smtClean="0"/>
              <a:t> </a:t>
            </a:r>
            <a:r>
              <a:rPr lang="en-US" sz="3200" dirty="0" smtClean="0"/>
              <a:t>dead </a:t>
            </a:r>
            <a:r>
              <a:rPr lang="en-US" sz="3200" dirty="0"/>
              <a:t>organisms and wastes in environment</a:t>
            </a:r>
          </a:p>
          <a:p>
            <a:r>
              <a:rPr lang="en-US" sz="3200" dirty="0" smtClean="0"/>
              <a:t>Cell </a:t>
            </a:r>
            <a:r>
              <a:rPr lang="en-US" sz="3200" dirty="0"/>
              <a:t>walls with chitin (polymer)</a:t>
            </a:r>
          </a:p>
          <a:p>
            <a:r>
              <a:rPr lang="en-US" sz="3200" dirty="0" smtClean="0"/>
              <a:t>Ex</a:t>
            </a:r>
            <a:r>
              <a:rPr lang="en-US" sz="3200" dirty="0"/>
              <a:t>: </a:t>
            </a:r>
            <a:r>
              <a:rPr lang="en-US" sz="3200" b="1" u="sng" dirty="0"/>
              <a:t>mushrooms</a:t>
            </a:r>
            <a:r>
              <a:rPr lang="en-US" sz="3200" b="1" dirty="0"/>
              <a:t>, </a:t>
            </a:r>
            <a:r>
              <a:rPr lang="en-US" sz="3200" b="1" u="sng" dirty="0"/>
              <a:t>molds</a:t>
            </a:r>
            <a:endParaRPr lang="en-US" sz="3200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13" y="4646858"/>
            <a:ext cx="2948188" cy="2211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26" y="128219"/>
            <a:ext cx="3479099" cy="260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48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E.  </a:t>
            </a:r>
            <a:r>
              <a:rPr lang="en-US" b="1" u="sng" dirty="0" smtClean="0"/>
              <a:t>Plants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Cell type –eukaryote</a:t>
            </a:r>
          </a:p>
          <a:p>
            <a:r>
              <a:rPr lang="en-US" sz="3200" dirty="0" smtClean="0"/>
              <a:t>Multicellular</a:t>
            </a:r>
            <a:endParaRPr lang="en-US" sz="3200" dirty="0"/>
          </a:p>
          <a:p>
            <a:r>
              <a:rPr lang="en-US" sz="3200" b="1" u="sng" dirty="0" smtClean="0"/>
              <a:t>Photosynthetic </a:t>
            </a:r>
            <a:r>
              <a:rPr lang="en-US" sz="3200" u="sng" dirty="0" smtClean="0"/>
              <a:t>(autotrophs</a:t>
            </a:r>
            <a:r>
              <a:rPr lang="en-US" sz="3200" dirty="0"/>
              <a:t>)</a:t>
            </a:r>
          </a:p>
          <a:p>
            <a:r>
              <a:rPr lang="en-US" sz="3200" dirty="0" smtClean="0"/>
              <a:t>Most </a:t>
            </a:r>
            <a:r>
              <a:rPr lang="en-US" sz="3200" dirty="0"/>
              <a:t>have </a:t>
            </a:r>
            <a:r>
              <a:rPr lang="en-US" sz="3200" b="1" u="sng" dirty="0" smtClean="0"/>
              <a:t>cellulose</a:t>
            </a:r>
            <a:r>
              <a:rPr lang="en-US" sz="3200" b="1" dirty="0" smtClean="0"/>
              <a:t> </a:t>
            </a:r>
            <a:r>
              <a:rPr lang="en-US" sz="3200" dirty="0" smtClean="0"/>
              <a:t>in </a:t>
            </a:r>
            <a:r>
              <a:rPr lang="en-US" sz="3200" dirty="0"/>
              <a:t>their cell walls </a:t>
            </a:r>
          </a:p>
          <a:p>
            <a:r>
              <a:rPr lang="en-US" sz="3200" b="1" u="sng" dirty="0" smtClean="0"/>
              <a:t>Tissues</a:t>
            </a:r>
            <a:r>
              <a:rPr lang="en-US" sz="3200" b="1" dirty="0" smtClean="0"/>
              <a:t> </a:t>
            </a:r>
            <a:r>
              <a:rPr lang="en-US" sz="3200" dirty="0" smtClean="0"/>
              <a:t>organized </a:t>
            </a:r>
            <a:r>
              <a:rPr lang="en-US" sz="3200" dirty="0"/>
              <a:t>into </a:t>
            </a:r>
            <a:r>
              <a:rPr lang="en-US" sz="3200" b="1" u="sng" dirty="0" smtClean="0"/>
              <a:t>organs</a:t>
            </a:r>
            <a:r>
              <a:rPr lang="en-US" sz="3200" b="1" dirty="0" smtClean="0"/>
              <a:t> </a:t>
            </a:r>
            <a:r>
              <a:rPr lang="en-US" sz="3200" dirty="0" smtClean="0"/>
              <a:t>(</a:t>
            </a:r>
            <a:r>
              <a:rPr lang="en-US" sz="3200" dirty="0"/>
              <a:t>roots, stems, leaves)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718" y="678656"/>
            <a:ext cx="2162175" cy="2114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576" y="4785943"/>
            <a:ext cx="1549424" cy="207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4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F.  </a:t>
            </a:r>
            <a:r>
              <a:rPr lang="en-US" b="1" u="sng" dirty="0" smtClean="0"/>
              <a:t>Animals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 type –eukaryote</a:t>
            </a:r>
          </a:p>
          <a:p>
            <a:r>
              <a:rPr lang="en-US" dirty="0" smtClean="0"/>
              <a:t>Multicellular</a:t>
            </a:r>
            <a:endParaRPr lang="en-US" dirty="0"/>
          </a:p>
          <a:p>
            <a:r>
              <a:rPr lang="en-US" dirty="0" smtClean="0"/>
              <a:t>Consumers </a:t>
            </a:r>
            <a:r>
              <a:rPr lang="en-US" dirty="0"/>
              <a:t>that </a:t>
            </a:r>
            <a:r>
              <a:rPr lang="en-US" b="1" u="sng" dirty="0" smtClean="0"/>
              <a:t>eat</a:t>
            </a:r>
            <a:r>
              <a:rPr lang="en-US" b="1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digest </a:t>
            </a:r>
            <a:r>
              <a:rPr lang="en-US" b="1" u="sng" dirty="0"/>
              <a:t>other</a:t>
            </a:r>
            <a:r>
              <a:rPr lang="en-US" b="1" dirty="0"/>
              <a:t> </a:t>
            </a:r>
            <a:r>
              <a:rPr lang="en-US" b="1" u="sng" dirty="0" smtClean="0"/>
              <a:t>organisms</a:t>
            </a:r>
            <a:r>
              <a:rPr lang="en-US" b="1" dirty="0" smtClean="0"/>
              <a:t> </a:t>
            </a:r>
            <a:r>
              <a:rPr lang="en-US" dirty="0" smtClean="0"/>
              <a:t>for </a:t>
            </a:r>
            <a:r>
              <a:rPr lang="en-US" dirty="0"/>
              <a:t>food</a:t>
            </a:r>
          </a:p>
          <a:p>
            <a:r>
              <a:rPr lang="en-US" dirty="0" smtClean="0"/>
              <a:t>No </a:t>
            </a:r>
            <a:r>
              <a:rPr lang="en-US" b="1" u="sng" dirty="0"/>
              <a:t>cell</a:t>
            </a:r>
            <a:r>
              <a:rPr lang="en-US" b="1" dirty="0"/>
              <a:t> </a:t>
            </a:r>
            <a:r>
              <a:rPr lang="en-US" b="1" u="sng" dirty="0"/>
              <a:t>walls</a:t>
            </a:r>
            <a:endParaRPr lang="en-US" u="sng" dirty="0"/>
          </a:p>
          <a:p>
            <a:r>
              <a:rPr lang="en-US" dirty="0" smtClean="0"/>
              <a:t>Have </a:t>
            </a:r>
            <a:r>
              <a:rPr lang="en-US" dirty="0"/>
              <a:t>tissues organized into complex organ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6" y="4725396"/>
            <a:ext cx="3116687" cy="1996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525" y="273747"/>
            <a:ext cx="4276109" cy="2405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226" y="4833639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850" y="4887536"/>
            <a:ext cx="3105150" cy="17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50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60"/>
            <a:ext cx="9161748" cy="68447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3797" y="1700011"/>
            <a:ext cx="13394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Eubacteria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104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Crash Course Video: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Taxonomy:  Life’s Filing System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363" y="0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270001"/>
            <a:ext cx="7886700" cy="4351338"/>
          </a:xfrm>
        </p:spPr>
        <p:txBody>
          <a:bodyPr>
            <a:noAutofit/>
          </a:bodyPr>
          <a:lstStyle/>
          <a:p>
            <a:r>
              <a:rPr lang="en-US" sz="9600" b="1" u="sng" dirty="0"/>
              <a:t>TAXONOMY</a:t>
            </a:r>
            <a:r>
              <a:rPr lang="en-US" sz="6600" b="1" dirty="0"/>
              <a:t>= </a:t>
            </a:r>
            <a:r>
              <a:rPr lang="en-US" sz="6600" dirty="0"/>
              <a:t>A branch of biology that groups and names organisms.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3</a:t>
            </a:fld>
            <a:endParaRPr lang="en-US"/>
          </a:p>
        </p:txBody>
      </p:sp>
      <p:pic>
        <p:nvPicPr>
          <p:cNvPr id="2052" name="Picture 4" descr="http://images.clipartpanda.com/daisy-flower-clipart-clip-art-flower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36" y="3408777"/>
            <a:ext cx="2145054" cy="294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754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03" y="0"/>
            <a:ext cx="7886700" cy="1325563"/>
          </a:xfrm>
        </p:spPr>
        <p:txBody>
          <a:bodyPr/>
          <a:lstStyle/>
          <a:p>
            <a:r>
              <a:rPr lang="en-US" dirty="0" smtClean="0"/>
              <a:t>I. 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8341"/>
            <a:ext cx="7886700" cy="4351338"/>
          </a:xfrm>
        </p:spPr>
        <p:txBody>
          <a:bodyPr/>
          <a:lstStyle/>
          <a:p>
            <a:r>
              <a:rPr lang="en-US" sz="5400" b="1" dirty="0"/>
              <a:t>A. </a:t>
            </a:r>
            <a:r>
              <a:rPr lang="en-US" sz="5400" b="1" u="sng" dirty="0" smtClean="0"/>
              <a:t>Aristotle</a:t>
            </a:r>
            <a:r>
              <a:rPr lang="en-US" sz="5400" b="1" dirty="0" smtClean="0"/>
              <a:t> </a:t>
            </a:r>
            <a:r>
              <a:rPr lang="en-US" sz="5400" dirty="0" smtClean="0"/>
              <a:t>(</a:t>
            </a:r>
            <a:r>
              <a:rPr lang="en-US" sz="5400" dirty="0"/>
              <a:t>384-322 B.C.)</a:t>
            </a:r>
          </a:p>
          <a:p>
            <a:pPr lvl="1"/>
            <a:r>
              <a:rPr lang="en-US" sz="4800" dirty="0" smtClean="0"/>
              <a:t>Greek </a:t>
            </a:r>
            <a:r>
              <a:rPr lang="en-US" sz="4800" dirty="0"/>
              <a:t>philosopher</a:t>
            </a:r>
          </a:p>
          <a:p>
            <a:pPr lvl="1"/>
            <a:r>
              <a:rPr lang="en-US" sz="4800" dirty="0" smtClean="0"/>
              <a:t>1</a:t>
            </a:r>
            <a:r>
              <a:rPr lang="en-US" sz="4800" baseline="30000" dirty="0" smtClean="0"/>
              <a:t>st</a:t>
            </a:r>
            <a:r>
              <a:rPr lang="en-US" sz="4800" dirty="0" smtClean="0"/>
              <a:t> method </a:t>
            </a:r>
            <a:r>
              <a:rPr lang="en-US" sz="4800" dirty="0"/>
              <a:t>of classification</a:t>
            </a:r>
          </a:p>
          <a:p>
            <a:pPr lvl="2"/>
            <a:r>
              <a:rPr lang="en-US" sz="4400" dirty="0" smtClean="0"/>
              <a:t>2 </a:t>
            </a:r>
            <a:r>
              <a:rPr lang="en-US" sz="4400" dirty="0"/>
              <a:t>groups: </a:t>
            </a:r>
            <a:r>
              <a:rPr lang="en-US" sz="4400" b="1" u="sng" dirty="0"/>
              <a:t>plants</a:t>
            </a:r>
            <a:r>
              <a:rPr lang="en-US" sz="4400" dirty="0"/>
              <a:t>&amp; </a:t>
            </a:r>
            <a:r>
              <a:rPr lang="en-US" sz="4400" b="1" u="sng" dirty="0"/>
              <a:t>animals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4</a:t>
            </a:fld>
            <a:endParaRPr lang="en-US"/>
          </a:p>
        </p:txBody>
      </p:sp>
      <p:pic>
        <p:nvPicPr>
          <p:cNvPr id="1028" name="Picture 4" descr="http://dduc.acm.org/wp-content/uploads/2014/09/aristot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75" y="4114799"/>
            <a:ext cx="27432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43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20674"/>
            <a:ext cx="7886700" cy="1325563"/>
          </a:xfrm>
        </p:spPr>
        <p:txBody>
          <a:bodyPr/>
          <a:lstStyle/>
          <a:p>
            <a:r>
              <a:rPr lang="en-US" dirty="0" smtClean="0"/>
              <a:t>I. 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778" y="1825625"/>
            <a:ext cx="7123872" cy="4351338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0"/>
              </a:rPr>
              <a:t>B. </a:t>
            </a:r>
            <a:r>
              <a:rPr lang="en-US" sz="4000" b="1" u="sng" dirty="0" err="1" smtClean="0">
                <a:solidFill>
                  <a:srgbClr val="000000"/>
                </a:solidFill>
                <a:latin typeface="Gill Sans MT" panose="020B0502020104020203" pitchFamily="34" charset="0"/>
              </a:rPr>
              <a:t>Carolus</a:t>
            </a:r>
            <a:r>
              <a:rPr lang="en-US" sz="4000" b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4000" b="1" u="sng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Linnaeus </a:t>
            </a:r>
            <a:r>
              <a:rPr lang="en-US" sz="40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(1707-1778</a:t>
            </a:r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0"/>
              </a:rPr>
              <a:t>)</a:t>
            </a:r>
          </a:p>
          <a:p>
            <a:pPr lvl="1"/>
            <a:r>
              <a:rPr lang="en-US" sz="36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Swedish </a:t>
            </a:r>
            <a:r>
              <a:rPr lang="en-US" sz="3600" dirty="0">
                <a:solidFill>
                  <a:srgbClr val="000000"/>
                </a:solidFill>
                <a:latin typeface="Gill Sans MT" panose="020B0502020104020203" pitchFamily="34" charset="0"/>
              </a:rPr>
              <a:t>botanist</a:t>
            </a:r>
          </a:p>
          <a:p>
            <a:pPr lvl="1"/>
            <a:r>
              <a:rPr lang="en-US" sz="36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System </a:t>
            </a:r>
            <a:r>
              <a:rPr lang="en-US" sz="3600" dirty="0">
                <a:solidFill>
                  <a:srgbClr val="000000"/>
                </a:solidFill>
                <a:latin typeface="Gill Sans MT" panose="020B0502020104020203" pitchFamily="34" charset="0"/>
              </a:rPr>
              <a:t>we still use </a:t>
            </a:r>
            <a:r>
              <a:rPr lang="en-US" sz="3600" u="sng" dirty="0">
                <a:solidFill>
                  <a:srgbClr val="000000"/>
                </a:solidFill>
                <a:latin typeface="Gill Sans MT" panose="020B0502020104020203" pitchFamily="34" charset="0"/>
              </a:rPr>
              <a:t>today</a:t>
            </a:r>
          </a:p>
          <a:p>
            <a:pPr lvl="1"/>
            <a:r>
              <a:rPr lang="en-US" sz="3600" b="1" u="sng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Binominal</a:t>
            </a:r>
            <a:r>
              <a:rPr lang="en-US" sz="3600" b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600" b="1" u="sng" dirty="0">
                <a:solidFill>
                  <a:srgbClr val="000000"/>
                </a:solidFill>
                <a:latin typeface="Gill Sans MT" panose="020B0502020104020203" pitchFamily="34" charset="0"/>
              </a:rPr>
              <a:t>nomenclature</a:t>
            </a:r>
            <a:r>
              <a:rPr lang="en-US" sz="3600" b="1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Gill Sans MT" panose="020B0502020104020203" pitchFamily="34" charset="0"/>
              </a:rPr>
              <a:t>(2 word naming system)</a:t>
            </a:r>
          </a:p>
          <a:p>
            <a:pPr lvl="2"/>
            <a:r>
              <a:rPr lang="en-US" sz="32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Every </a:t>
            </a:r>
            <a:r>
              <a:rPr lang="en-US" sz="3200" dirty="0">
                <a:solidFill>
                  <a:srgbClr val="000000"/>
                </a:solidFill>
                <a:latin typeface="Gill Sans MT" panose="020B0502020104020203" pitchFamily="34" charset="0"/>
              </a:rPr>
              <a:t>living organism has a genus name and a species name!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5</a:t>
            </a:fld>
            <a:endParaRPr lang="en-US"/>
          </a:p>
        </p:txBody>
      </p:sp>
      <p:pic>
        <p:nvPicPr>
          <p:cNvPr id="3074" name="Picture 2" descr="http://upload.wikimedia.org/wikipedia/commons/6/68/Carl_von_Linn%C3%A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7" r="12557"/>
          <a:stretch/>
        </p:blipFill>
        <p:spPr bwMode="auto">
          <a:xfrm>
            <a:off x="6997795" y="1870077"/>
            <a:ext cx="1788397" cy="227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282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Genus &amp; Species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951" y="1568048"/>
            <a:ext cx="7886700" cy="43513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0"/>
              </a:rPr>
              <a:t>Genus </a:t>
            </a:r>
            <a:r>
              <a:rPr lang="en-US" sz="40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 then species names:</a:t>
            </a:r>
            <a:endParaRPr lang="en-US" sz="40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7200" lvl="1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sz="36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Scientific </a:t>
            </a:r>
            <a:r>
              <a:rPr lang="en-US" sz="3600" dirty="0">
                <a:solidFill>
                  <a:srgbClr val="000000"/>
                </a:solidFill>
                <a:latin typeface="Gill Sans MT" panose="020B0502020104020203" pitchFamily="34" charset="0"/>
              </a:rPr>
              <a:t>name Ex</a:t>
            </a:r>
            <a:r>
              <a:rPr lang="en-US" sz="3600" i="1" dirty="0">
                <a:solidFill>
                  <a:srgbClr val="000000"/>
                </a:solidFill>
                <a:latin typeface="Gill Sans MT" panose="020B0502020104020203" pitchFamily="34" charset="0"/>
              </a:rPr>
              <a:t>: Homo sapiens </a:t>
            </a:r>
            <a:endParaRPr lang="en-US" sz="36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914400" lvl="2" indent="0">
              <a:buNone/>
            </a:pPr>
            <a:r>
              <a:rPr lang="en-US" sz="32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O </a:t>
            </a:r>
            <a:r>
              <a:rPr lang="en-US" sz="32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common </a:t>
            </a:r>
            <a:r>
              <a:rPr lang="en-US" sz="3200" dirty="0">
                <a:solidFill>
                  <a:srgbClr val="000000"/>
                </a:solidFill>
                <a:latin typeface="Gill Sans MT" panose="020B0502020104020203" pitchFamily="34" charset="0"/>
              </a:rPr>
              <a:t>name Ex: = </a:t>
            </a:r>
            <a:r>
              <a:rPr lang="en-US" sz="3200" b="1" u="sng" dirty="0">
                <a:solidFill>
                  <a:srgbClr val="000000"/>
                </a:solidFill>
                <a:latin typeface="Gill Sans MT" panose="020B0502020104020203" pitchFamily="34" charset="0"/>
              </a:rPr>
              <a:t>human</a:t>
            </a:r>
            <a:r>
              <a:rPr lang="en-US" sz="3200" b="1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200" b="1" u="sng" dirty="0">
                <a:solidFill>
                  <a:srgbClr val="000000"/>
                </a:solidFill>
                <a:latin typeface="Gill Sans MT" panose="020B0502020104020203" pitchFamily="34" charset="0"/>
              </a:rPr>
              <a:t>beings</a:t>
            </a:r>
            <a:endParaRPr lang="en-US" sz="3200" u="sng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7200" lvl="1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sz="36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Scientific </a:t>
            </a:r>
            <a:r>
              <a:rPr lang="en-US" sz="3600" dirty="0">
                <a:solidFill>
                  <a:srgbClr val="000000"/>
                </a:solidFill>
                <a:latin typeface="Gill Sans MT" panose="020B0502020104020203" pitchFamily="34" charset="0"/>
              </a:rPr>
              <a:t>name Ex</a:t>
            </a:r>
            <a:r>
              <a:rPr lang="en-US" sz="3600" i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:  </a:t>
            </a:r>
            <a:r>
              <a:rPr lang="en-US" sz="3600" i="1" dirty="0" err="1" smtClean="0">
                <a:solidFill>
                  <a:srgbClr val="000000"/>
                </a:solidFill>
                <a:latin typeface="Gill Sans MT" panose="020B0502020104020203" pitchFamily="34" charset="0"/>
              </a:rPr>
              <a:t>Acinonyx</a:t>
            </a:r>
            <a:r>
              <a:rPr lang="en-US" sz="3600" i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Gill Sans MT" panose="020B0502020104020203" pitchFamily="34" charset="0"/>
              </a:rPr>
              <a:t>jubatus</a:t>
            </a:r>
            <a:endParaRPr lang="en-US" sz="3600" i="1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914400" lvl="2" indent="0">
              <a:buNone/>
            </a:pPr>
            <a:r>
              <a:rPr lang="en-US" sz="32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O </a:t>
            </a:r>
            <a:r>
              <a:rPr lang="en-US" sz="32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common </a:t>
            </a:r>
            <a:r>
              <a:rPr lang="en-US" sz="3200" dirty="0">
                <a:solidFill>
                  <a:srgbClr val="000000"/>
                </a:solidFill>
                <a:latin typeface="Gill Sans MT" panose="020B0502020104020203" pitchFamily="34" charset="0"/>
              </a:rPr>
              <a:t>name Ex</a:t>
            </a:r>
            <a:r>
              <a:rPr lang="en-US" sz="32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:  Cheetah</a:t>
            </a:r>
            <a:endParaRPr lang="en-US" sz="32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597" y="4379984"/>
            <a:ext cx="3120937" cy="23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24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Genus &amp; Species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0000"/>
                </a:solidFill>
                <a:latin typeface="Gill Sans MT" panose="020B0502020104020203" pitchFamily="34" charset="0"/>
              </a:rPr>
              <a:t>Writing scientific names (genus &amp; species): </a:t>
            </a:r>
            <a:r>
              <a:rPr lang="en-US" sz="44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(Latin)</a:t>
            </a:r>
            <a:endParaRPr lang="en-US" sz="44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7200" lvl="1" indent="0">
              <a:buNone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0"/>
              </a:rPr>
              <a:t>The </a:t>
            </a:r>
            <a:r>
              <a:rPr lang="en-US" sz="4000" b="1" u="sng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genus</a:t>
            </a:r>
            <a:r>
              <a:rPr lang="en-US" sz="4000" b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name </a:t>
            </a:r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0"/>
              </a:rPr>
              <a:t>is </a:t>
            </a:r>
            <a:r>
              <a:rPr lang="en-US" sz="4000" b="1" u="sng" dirty="0">
                <a:solidFill>
                  <a:srgbClr val="000000"/>
                </a:solidFill>
                <a:latin typeface="Gill Sans MT" panose="020B0502020104020203" pitchFamily="34" charset="0"/>
              </a:rPr>
              <a:t>capitalized</a:t>
            </a:r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0"/>
              </a:rPr>
              <a:t>; the species name is </a:t>
            </a:r>
            <a:r>
              <a:rPr lang="en-US" sz="4000" b="1" u="sng" dirty="0">
                <a:solidFill>
                  <a:srgbClr val="000000"/>
                </a:solidFill>
                <a:latin typeface="Gill Sans MT" panose="020B0502020104020203" pitchFamily="34" charset="0"/>
              </a:rPr>
              <a:t>lowercase</a:t>
            </a:r>
            <a:endParaRPr lang="en-US" sz="4000" u="sng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7200" lvl="1" indent="0">
              <a:buNone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0"/>
              </a:rPr>
              <a:t>Both genus and species names are always:</a:t>
            </a:r>
          </a:p>
          <a:p>
            <a:pPr marL="914400" lvl="2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O</a:t>
            </a:r>
            <a:r>
              <a:rPr lang="en-US" sz="3600" u="sng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3600" b="1" u="sng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Underlined</a:t>
            </a:r>
            <a:r>
              <a:rPr lang="en-US" sz="3600" b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or </a:t>
            </a:r>
            <a:r>
              <a:rPr lang="en-US" sz="3600" b="1" u="sng" dirty="0">
                <a:solidFill>
                  <a:srgbClr val="000000"/>
                </a:solidFill>
                <a:latin typeface="Gill Sans MT" panose="020B0502020104020203" pitchFamily="34" charset="0"/>
              </a:rPr>
              <a:t>Italicized</a:t>
            </a:r>
            <a:endParaRPr lang="en-US" sz="3600" u="sng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18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41" y="365126"/>
            <a:ext cx="8925059" cy="1325563"/>
          </a:xfrm>
        </p:spPr>
        <p:txBody>
          <a:bodyPr/>
          <a:lstStyle/>
          <a:p>
            <a:r>
              <a:rPr lang="en-US" dirty="0" smtClean="0"/>
              <a:t>II.  Why are Living things Organized?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4400" dirty="0">
                <a:solidFill>
                  <a:srgbClr val="000000"/>
                </a:solidFill>
                <a:latin typeface="Gill Sans MT" panose="020B0502020104020203" pitchFamily="34" charset="0"/>
              </a:rPr>
              <a:t>Provides </a:t>
            </a:r>
            <a:r>
              <a:rPr lang="en-US" sz="4400" b="1" u="sng" dirty="0">
                <a:solidFill>
                  <a:srgbClr val="000000"/>
                </a:solidFill>
                <a:latin typeface="Gill Sans MT" panose="020B0502020104020203" pitchFamily="34" charset="0"/>
              </a:rPr>
              <a:t>logic</a:t>
            </a:r>
            <a:r>
              <a:rPr lang="en-US" sz="4400" b="1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Gill Sans MT" panose="020B0502020104020203" pitchFamily="34" charset="0"/>
              </a:rPr>
              <a:t>and </a:t>
            </a:r>
            <a:r>
              <a:rPr lang="en-US" sz="4400" b="1" u="sng" dirty="0">
                <a:solidFill>
                  <a:srgbClr val="000000"/>
                </a:solidFill>
                <a:latin typeface="Gill Sans MT" panose="020B0502020104020203" pitchFamily="34" charset="0"/>
              </a:rPr>
              <a:t>organization </a:t>
            </a:r>
            <a:endParaRPr lang="en-US" sz="4400" u="sng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4000" b="1" u="sng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Universal</a:t>
            </a:r>
            <a:r>
              <a:rPr lang="en-US" sz="4000" b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0"/>
              </a:rPr>
              <a:t>understanding-useful tool </a:t>
            </a:r>
            <a:endParaRPr lang="en-US" sz="4000" dirty="0" smtClean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40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What’s a pole cat? </a:t>
            </a:r>
            <a:endParaRPr lang="en-US" sz="40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7200" lvl="1" indent="0">
              <a:buNone/>
            </a:pPr>
            <a:r>
              <a:rPr lang="en-US" sz="28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0"/>
              </a:rPr>
              <a:t>Important to </a:t>
            </a:r>
            <a:r>
              <a:rPr lang="en-US" sz="4000" b="1" u="sng" dirty="0">
                <a:solidFill>
                  <a:srgbClr val="000000"/>
                </a:solidFill>
                <a:latin typeface="Gill Sans MT" panose="020B0502020104020203" pitchFamily="34" charset="0"/>
              </a:rPr>
              <a:t>economy</a:t>
            </a:r>
            <a:r>
              <a:rPr lang="en-US" sz="4000" u="sng" dirty="0">
                <a:solidFill>
                  <a:srgbClr val="000000"/>
                </a:solidFill>
                <a:latin typeface="Gill Sans MT" panose="020B0502020104020203" pitchFamily="34" charset="0"/>
              </a:rPr>
              <a:t>-</a:t>
            </a:r>
            <a:r>
              <a:rPr lang="en-US" sz="4000" dirty="0">
                <a:solidFill>
                  <a:srgbClr val="000000"/>
                </a:solidFill>
                <a:latin typeface="Gill Sans MT" panose="020B0502020104020203" pitchFamily="34" charset="0"/>
              </a:rPr>
              <a:t> discoveries! </a:t>
            </a:r>
          </a:p>
          <a:p>
            <a:pPr marL="914400" lvl="2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O </a:t>
            </a:r>
            <a:r>
              <a:rPr lang="en-US" sz="36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New </a:t>
            </a:r>
            <a:r>
              <a:rPr lang="en-US" sz="3600" dirty="0">
                <a:solidFill>
                  <a:srgbClr val="000000"/>
                </a:solidFill>
                <a:latin typeface="Gill Sans MT" panose="020B0502020104020203" pitchFamily="34" charset="0"/>
              </a:rPr>
              <a:t>sources of lumber, medicines, energy, etc…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4853-E9C8-4041-9609-70AA1FB337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3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04" y="365126"/>
            <a:ext cx="8335046" cy="1325563"/>
          </a:xfrm>
        </p:spPr>
        <p:txBody>
          <a:bodyPr/>
          <a:lstStyle/>
          <a:p>
            <a:r>
              <a:rPr lang="en-US" dirty="0" smtClean="0"/>
              <a:t>III. How are living things classified?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lphaUcPeriod"/>
            </a:pPr>
            <a:r>
              <a:rPr lang="en-US" b="1" i="1" dirty="0" smtClean="0"/>
              <a:t>Taxa</a:t>
            </a:r>
            <a:r>
              <a:rPr lang="en-US" dirty="0" smtClean="0"/>
              <a:t>-series </a:t>
            </a:r>
            <a:r>
              <a:rPr lang="en-US" dirty="0"/>
              <a:t>of categories, each one larger than the previous </a:t>
            </a:r>
            <a:r>
              <a:rPr lang="en-US" dirty="0" smtClean="0"/>
              <a:t>one</a:t>
            </a:r>
          </a:p>
          <a:p>
            <a:pPr lvl="1"/>
            <a:r>
              <a:rPr lang="en-US" b="1" u="sng" dirty="0" smtClean="0"/>
              <a:t>Domain</a:t>
            </a:r>
            <a:r>
              <a:rPr lang="en-US" dirty="0" smtClean="0"/>
              <a:t> (very broad category)</a:t>
            </a:r>
          </a:p>
          <a:p>
            <a:pPr lvl="1"/>
            <a:r>
              <a:rPr lang="en-US" b="1" u="sng" dirty="0" smtClean="0"/>
              <a:t>Kingdom</a:t>
            </a:r>
          </a:p>
          <a:p>
            <a:pPr lvl="1"/>
            <a:r>
              <a:rPr lang="en-US" b="1" u="sng" dirty="0" smtClean="0"/>
              <a:t>Phylum</a:t>
            </a:r>
          </a:p>
          <a:p>
            <a:pPr lvl="1"/>
            <a:r>
              <a:rPr lang="en-US" b="1" u="sng" dirty="0" smtClean="0"/>
              <a:t>Class</a:t>
            </a:r>
          </a:p>
          <a:p>
            <a:pPr lvl="1"/>
            <a:r>
              <a:rPr lang="en-US" b="1" u="sng" dirty="0" smtClean="0"/>
              <a:t>Order</a:t>
            </a:r>
          </a:p>
          <a:p>
            <a:pPr lvl="1"/>
            <a:r>
              <a:rPr lang="en-US" b="1" u="sng" dirty="0" smtClean="0"/>
              <a:t>Family</a:t>
            </a:r>
          </a:p>
          <a:p>
            <a:pPr lvl="1"/>
            <a:r>
              <a:rPr lang="en-US" b="1" u="sng" dirty="0" smtClean="0"/>
              <a:t>Genus  </a:t>
            </a:r>
          </a:p>
          <a:p>
            <a:pPr lvl="1"/>
            <a:r>
              <a:rPr lang="en-US" b="1" u="sng" dirty="0" smtClean="0"/>
              <a:t>Species</a:t>
            </a:r>
            <a:r>
              <a:rPr lang="en-US" dirty="0" smtClean="0"/>
              <a:t> (least broad; mating possible)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Pneumonic device to learn order (</a:t>
            </a:r>
            <a:r>
              <a:rPr lang="en-US" u="sng" dirty="0" smtClean="0"/>
              <a:t>D</a:t>
            </a:r>
            <a:r>
              <a:rPr lang="en-US" dirty="0" smtClean="0"/>
              <a:t>ashing </a:t>
            </a:r>
            <a:r>
              <a:rPr lang="en-US" u="sng" dirty="0" smtClean="0"/>
              <a:t>K</a:t>
            </a:r>
            <a:r>
              <a:rPr lang="en-US" dirty="0" smtClean="0"/>
              <a:t>ing </a:t>
            </a:r>
            <a:r>
              <a:rPr lang="en-US" u="sng" dirty="0" smtClean="0"/>
              <a:t>P</a:t>
            </a:r>
            <a:r>
              <a:rPr lang="en-US" dirty="0" smtClean="0"/>
              <a:t>hillip </a:t>
            </a:r>
            <a:r>
              <a:rPr lang="en-US" u="sng" dirty="0" smtClean="0"/>
              <a:t>C</a:t>
            </a:r>
            <a:r>
              <a:rPr lang="en-US" dirty="0" smtClean="0"/>
              <a:t>ame </a:t>
            </a:r>
            <a:r>
              <a:rPr lang="en-US" u="sng" dirty="0" smtClean="0"/>
              <a:t>O</a:t>
            </a:r>
            <a:r>
              <a:rPr lang="en-US" dirty="0" smtClean="0"/>
              <a:t>ver  </a:t>
            </a:r>
            <a:r>
              <a:rPr lang="en-US" u="sng" dirty="0" smtClean="0"/>
              <a:t>F</a:t>
            </a:r>
            <a:r>
              <a:rPr lang="en-US" dirty="0" smtClean="0"/>
              <a:t>or </a:t>
            </a:r>
            <a:r>
              <a:rPr lang="en-US" u="sng" dirty="0" smtClean="0"/>
              <a:t>G</a:t>
            </a:r>
            <a:r>
              <a:rPr lang="en-US" dirty="0" smtClean="0"/>
              <a:t>reat </a:t>
            </a:r>
            <a:r>
              <a:rPr lang="en-US" u="sng" dirty="0" smtClean="0"/>
              <a:t>S</a:t>
            </a:r>
            <a:r>
              <a:rPr lang="en-US" dirty="0" smtClean="0"/>
              <a:t>paghetti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4825" y="11250323"/>
            <a:ext cx="2057400" cy="365125"/>
          </a:xfrm>
        </p:spPr>
        <p:txBody>
          <a:bodyPr/>
          <a:lstStyle/>
          <a:p>
            <a:fld id="{B4CE4853-E9C8-4041-9609-70AA1FB33704}" type="slidenum">
              <a:rPr lang="en-US" smtClean="0"/>
              <a:t>9</a:t>
            </a:fld>
            <a:endParaRPr lang="en-US" dirty="0"/>
          </a:p>
        </p:txBody>
      </p:sp>
      <p:pic>
        <p:nvPicPr>
          <p:cNvPr id="4100" name="Picture 4" descr="http://www.simplifiedbee.com/wp-content/uploads/2012/08/agate252520wooden252520decorative252520boxes25255B425255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90" y="2296160"/>
            <a:ext cx="3242310" cy="270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975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3F7099E7F0604086C6FF54E3837E5C" ma:contentTypeVersion="0" ma:contentTypeDescription="Create a new document." ma:contentTypeScope="" ma:versionID="a5f6c1a9320cf5964a7de7e1e5649c6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73a933e43dfc40ec37962c19190021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A769BB-12A0-4E46-9361-85951F75D9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7DF2915-5EF3-4C13-BF6E-59C1CAB1B0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67B462-D259-40D2-83EC-496B755C4D06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1958</TotalTime>
  <Words>768</Words>
  <Application>Microsoft Office PowerPoint</Application>
  <PresentationFormat>On-screen Show (4:3)</PresentationFormat>
  <Paragraphs>167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Gill Sans MT</vt:lpstr>
      <vt:lpstr>Wingdings</vt:lpstr>
      <vt:lpstr>Office Theme</vt:lpstr>
      <vt:lpstr>Taxonomy</vt:lpstr>
      <vt:lpstr>Classification</vt:lpstr>
      <vt:lpstr>PowerPoint Presentation</vt:lpstr>
      <vt:lpstr>I.  History</vt:lpstr>
      <vt:lpstr>I.  History</vt:lpstr>
      <vt:lpstr>Genus &amp; Species Name</vt:lpstr>
      <vt:lpstr>Genus &amp; Species Name</vt:lpstr>
      <vt:lpstr>II.  Why are Living things Organized?</vt:lpstr>
      <vt:lpstr>III. How are living things classified?</vt:lpstr>
      <vt:lpstr>Dichotomous Keys</vt:lpstr>
      <vt:lpstr>PowerPoint Presentation</vt:lpstr>
      <vt:lpstr>IV.  Domains</vt:lpstr>
      <vt:lpstr>2 Cell Types:</vt:lpstr>
      <vt:lpstr>3 Domains:</vt:lpstr>
      <vt:lpstr>A.  Bacteria</vt:lpstr>
      <vt:lpstr>B.  Archaea</vt:lpstr>
      <vt:lpstr>C. Eukarya</vt:lpstr>
      <vt:lpstr>V.  The 6 Kingdoms</vt:lpstr>
      <vt:lpstr>Flowchart of Domains &amp; Kingdoms</vt:lpstr>
      <vt:lpstr>A.  Eubacteria</vt:lpstr>
      <vt:lpstr>Eubacteria Continued</vt:lpstr>
      <vt:lpstr>B.  Archaea</vt:lpstr>
      <vt:lpstr>C.  Protista</vt:lpstr>
      <vt:lpstr>D.  Fungi</vt:lpstr>
      <vt:lpstr> E.  Plants</vt:lpstr>
      <vt:lpstr>F.  Animals</vt:lpstr>
      <vt:lpstr>PowerPoint Presentation</vt:lpstr>
      <vt:lpstr>Crash Course Video:</vt:lpstr>
    </vt:vector>
  </TitlesOfParts>
  <Company>DASD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Taxonomy</dc:title>
  <dc:creator>Fishel, Shelley</dc:creator>
  <cp:lastModifiedBy>Fishel, Shelley</cp:lastModifiedBy>
  <cp:revision>24</cp:revision>
  <cp:lastPrinted>2015-02-16T23:50:24Z</cp:lastPrinted>
  <dcterms:created xsi:type="dcterms:W3CDTF">2015-02-16T20:53:52Z</dcterms:created>
  <dcterms:modified xsi:type="dcterms:W3CDTF">2015-10-06T13:19:40Z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0x010100B23F7099E7F0604086C6FF54E3837E5C</vt:lpwstr>
  </property>
</Properties>
</file>