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5" r:id="rId2"/>
    <p:sldId id="294" r:id="rId3"/>
    <p:sldId id="317" r:id="rId4"/>
    <p:sldId id="290" r:id="rId5"/>
    <p:sldId id="315" r:id="rId6"/>
    <p:sldId id="316" r:id="rId7"/>
    <p:sldId id="318" r:id="rId8"/>
    <p:sldId id="300" r:id="rId9"/>
    <p:sldId id="301" r:id="rId10"/>
    <p:sldId id="302" r:id="rId11"/>
    <p:sldId id="321" r:id="rId12"/>
    <p:sldId id="322" r:id="rId13"/>
    <p:sldId id="323" r:id="rId14"/>
    <p:sldId id="324" r:id="rId15"/>
    <p:sldId id="325" r:id="rId16"/>
    <p:sldId id="331" r:id="rId17"/>
    <p:sldId id="326" r:id="rId18"/>
    <p:sldId id="327" r:id="rId19"/>
    <p:sldId id="328" r:id="rId20"/>
    <p:sldId id="329" r:id="rId21"/>
    <p:sldId id="330" r:id="rId22"/>
    <p:sldId id="313" r:id="rId23"/>
    <p:sldId id="319" r:id="rId24"/>
    <p:sldId id="320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40408-6E1C-C14C-A800-DFACADD51BC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F14A8F-B96A-EB44-879A-A2E3794A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70E13B-6E8A-564C-AE8F-974A969BF9D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AF87B-3559-C244-BCA7-D57640AFB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A93F-9DE5-E646-9D1E-40603EA30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</a:t>
            </a:r>
            <a:r>
              <a:rPr lang="en-US" baseline="0" dirty="0" smtClean="0"/>
              <a:t> will happen after the war?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F87B-3559-C244-BCA7-D57640AFB4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4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8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CEC3-2C32-5D4C-A387-0587BC05E0B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D36C-A4AB-0B4E-82FB-BC52674E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89"/>
            <a:ext cx="8715436" cy="1250922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How and why did the women’s rights movement develop?</a:t>
            </a:r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9562" cy="7920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/>
          <a:p>
            <a:pPr algn="l"/>
            <a:r>
              <a:rPr lang="en-GB" sz="1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Learning Objectives</a:t>
            </a:r>
            <a:r>
              <a:rPr lang="en-GB" sz="18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: </a:t>
            </a:r>
            <a:r>
              <a:rPr lang="en-GB" sz="1800" dirty="0" smtClean="0">
                <a:solidFill>
                  <a:schemeClr val="tx1"/>
                </a:solidFill>
              </a:rPr>
              <a:t>To </a:t>
            </a:r>
            <a:r>
              <a:rPr lang="en-GB" sz="1800" dirty="0">
                <a:solidFill>
                  <a:schemeClr val="tx1"/>
                </a:solidFill>
              </a:rPr>
              <a:t>identify how women were viewed in society and to establish the reasons why the women’s movement emerged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2564903"/>
            <a:ext cx="2362366" cy="41660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Key Terms, Events, Names: </a:t>
            </a:r>
            <a:r>
              <a:rPr lang="en-GB" sz="1800" dirty="0">
                <a:solidFill>
                  <a:schemeClr val="bg1"/>
                </a:solidFill>
              </a:rPr>
              <a:t>Betty Friedan, Feminine Mystique, Eleanor Roosevelt, NOW, Women’s Liberation Movement, Equal Pay Act 1963, Civil Rights Act 1964, Education Amendment Act 1972 </a:t>
            </a:r>
            <a:endParaRPr lang="en-GB" sz="18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32" y="2564903"/>
            <a:ext cx="6135050" cy="3067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6032" y="5809947"/>
            <a:ext cx="6135050" cy="9210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see, I think, I wonder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0532" y="260926"/>
            <a:ext cx="8439752" cy="2261357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Why did the women’s movement emerge?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blog.gettyimages.com/wp-content/uploads/2009/06/75621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1" y="2730804"/>
            <a:ext cx="3988481" cy="39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ickysugarysurfaces.com/wp-content/uploads/2010/08/24477516hippie-belle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84" y="2730804"/>
            <a:ext cx="4277999" cy="39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1. Rising Expectations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2" y="1700808"/>
            <a:ext cx="4100034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Women from middle-class backgrounds became </a:t>
            </a:r>
            <a:r>
              <a:rPr lang="en-GB" sz="2400" b="1" dirty="0">
                <a:solidFill>
                  <a:srgbClr val="000000"/>
                </a:solidFill>
              </a:rPr>
              <a:t>increasingly frustrated </a:t>
            </a:r>
            <a:r>
              <a:rPr lang="en-GB" sz="2400" dirty="0">
                <a:solidFill>
                  <a:srgbClr val="000000"/>
                </a:solidFill>
              </a:rPr>
              <a:t>with life as a housewife. 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WW2 had shown women what they could do and many resented having to leave their jobs for the </a:t>
            </a:r>
            <a:r>
              <a:rPr lang="en-GB" sz="2400" b="1" dirty="0">
                <a:solidFill>
                  <a:srgbClr val="000000"/>
                </a:solidFill>
              </a:rPr>
              <a:t>returning soldiers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6" name="Picture 4" descr="http://uki16.files.wordpress.com/2010/11/the-more-women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9" y="1700808"/>
            <a:ext cx="4415611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2. Education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1" y="1700808"/>
            <a:ext cx="4552341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Women became </a:t>
            </a:r>
            <a:r>
              <a:rPr lang="en-GB" sz="2400" b="1" dirty="0">
                <a:solidFill>
                  <a:srgbClr val="000000"/>
                </a:solidFill>
              </a:rPr>
              <a:t>more educated</a:t>
            </a:r>
            <a:r>
              <a:rPr lang="en-GB" sz="2400" dirty="0">
                <a:solidFill>
                  <a:srgbClr val="000000"/>
                </a:solidFill>
              </a:rPr>
              <a:t> as more families enjoyed </a:t>
            </a:r>
            <a:r>
              <a:rPr lang="en-GB" sz="2400" b="1" dirty="0">
                <a:solidFill>
                  <a:srgbClr val="000000"/>
                </a:solidFill>
              </a:rPr>
              <a:t>bigger incomes</a:t>
            </a:r>
            <a:r>
              <a:rPr lang="en-GB" sz="2400" dirty="0">
                <a:solidFill>
                  <a:srgbClr val="000000"/>
                </a:solidFill>
              </a:rPr>
              <a:t>. In 1950, there were 721,000 women at university. 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By 1960, this had reached </a:t>
            </a:r>
            <a:r>
              <a:rPr lang="en-GB" sz="2400" b="1" dirty="0">
                <a:solidFill>
                  <a:srgbClr val="000000"/>
                </a:solidFill>
              </a:rPr>
              <a:t>1.3 million</a:t>
            </a:r>
            <a:r>
              <a:rPr lang="en-GB" sz="2400" dirty="0">
                <a:solidFill>
                  <a:srgbClr val="000000"/>
                </a:solidFill>
              </a:rPr>
              <a:t>. Education gave women the </a:t>
            </a:r>
            <a:r>
              <a:rPr lang="en-GB" sz="2400" b="1" dirty="0">
                <a:solidFill>
                  <a:srgbClr val="000000"/>
                </a:solidFill>
              </a:rPr>
              <a:t>confidence</a:t>
            </a:r>
            <a:r>
              <a:rPr lang="en-GB" sz="2400" dirty="0">
                <a:solidFill>
                  <a:srgbClr val="000000"/>
                </a:solidFill>
              </a:rPr>
              <a:t> and </a:t>
            </a:r>
            <a:r>
              <a:rPr lang="en-GB" sz="2400" b="1" dirty="0">
                <a:solidFill>
                  <a:srgbClr val="000000"/>
                </a:solidFill>
              </a:rPr>
              <a:t>aspirations</a:t>
            </a:r>
            <a:r>
              <a:rPr lang="en-GB" sz="2400" dirty="0">
                <a:solidFill>
                  <a:srgbClr val="000000"/>
                </a:solidFill>
              </a:rPr>
              <a:t> to forge their own career paths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24.media.tumblr.com/tumblr_m9t6coHcKx1qzdzbu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90" y="1700807"/>
            <a:ext cx="396929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3. Employment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1" y="1700808"/>
            <a:ext cx="5596128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Despite </a:t>
            </a:r>
            <a:r>
              <a:rPr lang="en-GB" sz="2400" b="1" dirty="0">
                <a:solidFill>
                  <a:srgbClr val="000000"/>
                </a:solidFill>
              </a:rPr>
              <a:t>post-war sexist attitudes</a:t>
            </a:r>
            <a:r>
              <a:rPr lang="en-GB" sz="2400" dirty="0">
                <a:solidFill>
                  <a:srgbClr val="000000"/>
                </a:solidFill>
              </a:rPr>
              <a:t>, the number of women in employment actually </a:t>
            </a:r>
            <a:r>
              <a:rPr lang="en-GB" sz="2400" b="1" dirty="0">
                <a:solidFill>
                  <a:srgbClr val="000000"/>
                </a:solidFill>
              </a:rPr>
              <a:t>went up!</a:t>
            </a:r>
            <a:r>
              <a:rPr lang="en-GB" sz="2400" dirty="0">
                <a:solidFill>
                  <a:srgbClr val="000000"/>
                </a:solidFill>
              </a:rPr>
              <a:t> Women were seen as </a:t>
            </a:r>
            <a:r>
              <a:rPr lang="en-GB" sz="2400" b="1" dirty="0">
                <a:solidFill>
                  <a:srgbClr val="000000"/>
                </a:solidFill>
              </a:rPr>
              <a:t>cheap</a:t>
            </a:r>
            <a:r>
              <a:rPr lang="en-GB" sz="2400" dirty="0">
                <a:solidFill>
                  <a:srgbClr val="000000"/>
                </a:solidFill>
              </a:rPr>
              <a:t>, often </a:t>
            </a:r>
            <a:r>
              <a:rPr lang="en-GB" sz="2400" b="1" dirty="0">
                <a:solidFill>
                  <a:srgbClr val="000000"/>
                </a:solidFill>
              </a:rPr>
              <a:t>part-time sources </a:t>
            </a:r>
            <a:r>
              <a:rPr lang="en-GB" sz="2400" dirty="0">
                <a:solidFill>
                  <a:srgbClr val="000000"/>
                </a:solidFill>
              </a:rPr>
              <a:t>of labour. 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In 1950, women made up 29% of the workforce. This had reached 50% by 1960. This gave more women </a:t>
            </a:r>
            <a:r>
              <a:rPr lang="en-GB" sz="2400" b="1" dirty="0">
                <a:solidFill>
                  <a:srgbClr val="000000"/>
                </a:solidFill>
              </a:rPr>
              <a:t>financial </a:t>
            </a:r>
            <a:r>
              <a:rPr lang="en-GB" sz="2400" b="1" dirty="0" smtClean="0">
                <a:solidFill>
                  <a:srgbClr val="000000"/>
                </a:solidFill>
              </a:rPr>
              <a:t>freedom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anneknock.files.wordpress.com/2010/10/195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56" y="1700807"/>
            <a:ext cx="2707636" cy="209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newsimg.bbc.co.uk/media/images/46060000/jpg/_46060235_aluminiumworkers226get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56" y="3800545"/>
            <a:ext cx="2708924" cy="286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</a:rPr>
              <a:t>4. The Hippy Movement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1" y="1700808"/>
            <a:ext cx="5300388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Many female teenagers were strongly influenced by the greater freedom of the 1960s and its growing </a:t>
            </a:r>
            <a:r>
              <a:rPr lang="en-GB" sz="2800" b="1" dirty="0">
                <a:solidFill>
                  <a:srgbClr val="000000"/>
                </a:solidFill>
              </a:rPr>
              <a:t>counter culture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This encouraged women to </a:t>
            </a:r>
            <a:r>
              <a:rPr lang="en-GB" sz="2800" b="1" dirty="0">
                <a:solidFill>
                  <a:srgbClr val="000000"/>
                </a:solidFill>
              </a:rPr>
              <a:t>challenge traditional attitudes and roles</a:t>
            </a:r>
            <a:r>
              <a:rPr lang="en-GB" sz="2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7" name="Picture 2" descr="http://blog.gettyimages.com/wp-content/uploads/2009/06/75621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64" y="1700808"/>
            <a:ext cx="3091515" cy="25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ickysugarysurfaces.com/wp-content/uploads/2010/08/24477516hippie-belle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64" y="4211604"/>
            <a:ext cx="3091516" cy="245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5. The Contraceptive Pill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1" y="1700808"/>
            <a:ext cx="3665124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contraceptive pill gave females much </a:t>
            </a:r>
            <a:r>
              <a:rPr lang="en-GB" sz="2400" b="1" dirty="0">
                <a:solidFill>
                  <a:srgbClr val="000000"/>
                </a:solidFill>
              </a:rPr>
              <a:t>greater choice </a:t>
            </a:r>
            <a:r>
              <a:rPr lang="en-GB" sz="2400" dirty="0">
                <a:solidFill>
                  <a:srgbClr val="000000"/>
                </a:solidFill>
              </a:rPr>
              <a:t>about when or whether to have children.</a:t>
            </a:r>
          </a:p>
          <a:p>
            <a:pPr marL="457200" indent="-457200">
              <a:buFont typeface="Arial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This could be prevented or postponed whilst a women </a:t>
            </a:r>
            <a:r>
              <a:rPr lang="en-GB" sz="2400" b="1" dirty="0">
                <a:solidFill>
                  <a:srgbClr val="000000"/>
                </a:solidFill>
              </a:rPr>
              <a:t>pursued her career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8" name="Picture 2" descr="http://images.sciencedaily.com/2008/01/08012619413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36" y="1700808"/>
            <a:ext cx="4729544" cy="21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tatic.ddmcdn.com/gif/population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90" y="3895168"/>
            <a:ext cx="4734390" cy="27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Influential Women</a:t>
            </a:r>
            <a:endParaRPr lang="en-GB" sz="4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0" y="1700808"/>
            <a:ext cx="8678199" cy="129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In pairs, create a profile of the two women below. Who were they? What were there roles in the women protest movement? What were their greatest achievements in the women’s protest movement?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9" y="3148505"/>
            <a:ext cx="3630333" cy="3565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87" y="3148505"/>
            <a:ext cx="4926092" cy="3565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80" y="6018689"/>
            <a:ext cx="3630332" cy="6958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Betty Friedan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6387" y="6018689"/>
            <a:ext cx="4926092" cy="6958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Eleanor Roosevelt</a:t>
            </a:r>
          </a:p>
        </p:txBody>
      </p:sp>
    </p:spTree>
    <p:extLst>
      <p:ext uri="{BB962C8B-B14F-4D97-AF65-F5344CB8AC3E}">
        <p14:creationId xmlns:p14="http://schemas.microsoft.com/office/powerpoint/2010/main" val="4982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FF"/>
                </a:solidFill>
              </a:rPr>
              <a:t>6. Eleanor Roosevelt</a:t>
            </a:r>
            <a:endParaRPr lang="en-GB" sz="4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0" y="1700808"/>
            <a:ext cx="4708909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600" dirty="0">
                <a:solidFill>
                  <a:srgbClr val="000000"/>
                </a:solidFill>
              </a:rPr>
              <a:t>Eleanor was the widow of President Roosevelt (1933-45) and she campaigned tirelessly for women’s rights since the 1920s</a:t>
            </a:r>
            <a:r>
              <a:rPr lang="en-GB" sz="2600" dirty="0" smtClean="0">
                <a:solidFill>
                  <a:srgbClr val="000000"/>
                </a:solidFill>
              </a:rPr>
              <a:t>.</a:t>
            </a:r>
            <a:endParaRPr lang="en-GB" sz="26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600" dirty="0">
                <a:solidFill>
                  <a:srgbClr val="000000"/>
                </a:solidFill>
              </a:rPr>
              <a:t>Her position meant she </a:t>
            </a:r>
            <a:r>
              <a:rPr lang="en-GB" sz="2600" b="1" dirty="0">
                <a:solidFill>
                  <a:srgbClr val="000000"/>
                </a:solidFill>
              </a:rPr>
              <a:t>attracted publicity </a:t>
            </a:r>
            <a:r>
              <a:rPr lang="en-GB" sz="2600" dirty="0">
                <a:solidFill>
                  <a:srgbClr val="000000"/>
                </a:solidFill>
              </a:rPr>
              <a:t>and she could encourage women working by holding </a:t>
            </a:r>
            <a:r>
              <a:rPr lang="en-GB" sz="2600" b="1" dirty="0">
                <a:solidFill>
                  <a:srgbClr val="000000"/>
                </a:solidFill>
              </a:rPr>
              <a:t>women only press conferences</a:t>
            </a:r>
            <a:r>
              <a:rPr lang="en-GB" sz="26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7" name="Picture 4" descr="http://www.coverbrowser.com/image/life/13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20" y="1700807"/>
            <a:ext cx="3724160" cy="496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FF"/>
                </a:solidFill>
              </a:rPr>
              <a:t>6. Eleanor Roosevelt</a:t>
            </a:r>
            <a:endParaRPr lang="en-GB" sz="4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0" y="1700808"/>
            <a:ext cx="4708909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Her campaigns made the idea of </a:t>
            </a:r>
            <a:r>
              <a:rPr lang="en-GB" sz="2800" dirty="0" smtClean="0">
                <a:solidFill>
                  <a:srgbClr val="000000"/>
                </a:solidFill>
              </a:rPr>
              <a:t>the working </a:t>
            </a:r>
            <a:r>
              <a:rPr lang="en-GB" sz="2800" dirty="0">
                <a:solidFill>
                  <a:srgbClr val="000000"/>
                </a:solidFill>
              </a:rPr>
              <a:t>women </a:t>
            </a:r>
            <a:r>
              <a:rPr lang="en-GB" sz="2800" b="1" dirty="0">
                <a:solidFill>
                  <a:srgbClr val="000000"/>
                </a:solidFill>
              </a:rPr>
              <a:t>more acceptable </a:t>
            </a:r>
            <a:r>
              <a:rPr lang="en-GB" sz="2800" dirty="0">
                <a:solidFill>
                  <a:srgbClr val="000000"/>
                </a:solidFill>
              </a:rPr>
              <a:t>to many people. In 1960 she persuaded JFK to </a:t>
            </a:r>
            <a:r>
              <a:rPr lang="en-GB" sz="2800" b="1" dirty="0">
                <a:solidFill>
                  <a:srgbClr val="000000"/>
                </a:solidFill>
              </a:rPr>
              <a:t>set up a commission</a:t>
            </a:r>
            <a:r>
              <a:rPr lang="en-GB" sz="2800" dirty="0">
                <a:solidFill>
                  <a:srgbClr val="000000"/>
                </a:solidFill>
              </a:rPr>
              <a:t> to investigate the status of women at work. She was appointed Chair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www.kidscanpress.com/Assets/Books/w_EleanorRoosevelt_1783/Covers/1783_c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44416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FF"/>
                </a:solidFill>
              </a:rPr>
              <a:t>7. Betty Friedan</a:t>
            </a:r>
            <a:endParaRPr lang="en-GB" sz="4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0" y="1700808"/>
            <a:ext cx="5196011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Betty was an author who’s 1963 book, </a:t>
            </a:r>
            <a:r>
              <a:rPr lang="en-GB" sz="2400" b="1" i="1" dirty="0">
                <a:solidFill>
                  <a:srgbClr val="000000"/>
                </a:solidFill>
              </a:rPr>
              <a:t>The Feminine Mystique</a:t>
            </a:r>
            <a:r>
              <a:rPr lang="en-GB" sz="2400" dirty="0">
                <a:solidFill>
                  <a:srgbClr val="000000"/>
                </a:solidFill>
              </a:rPr>
              <a:t>, expressed the thoughts of many women – there was more to life than being a mother and housewife.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She was important because she called for women </a:t>
            </a:r>
            <a:r>
              <a:rPr lang="en-GB" sz="2400" b="1" dirty="0">
                <a:solidFill>
                  <a:srgbClr val="000000"/>
                </a:solidFill>
              </a:rPr>
              <a:t>to reject their traditional roles</a:t>
            </a:r>
            <a:r>
              <a:rPr lang="en-GB" sz="2400" dirty="0">
                <a:solidFill>
                  <a:srgbClr val="000000"/>
                </a:solidFill>
              </a:rPr>
              <a:t>. She went on to set-up the </a:t>
            </a:r>
            <a:r>
              <a:rPr lang="en-GB" sz="2400" b="1" dirty="0">
                <a:solidFill>
                  <a:srgbClr val="000000"/>
                </a:solidFill>
              </a:rPr>
              <a:t>National Organisation for Women (NOW) in 1966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7" name="Picture 4" descr="http://feministclassics.files.wordpress.com/2012/10/femininemystiqu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37" y="1700807"/>
            <a:ext cx="3221243" cy="49653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Position of Women Pre-WW2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1" y="1700808"/>
            <a:ext cx="5352577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Before WW2, American women had a traditional role as </a:t>
            </a:r>
            <a:r>
              <a:rPr lang="en-GB" sz="2200" b="1" dirty="0">
                <a:solidFill>
                  <a:srgbClr val="000000"/>
                </a:solidFill>
              </a:rPr>
              <a:t>wives and mothers</a:t>
            </a:r>
            <a:r>
              <a:rPr lang="en-GB" sz="2200" dirty="0">
                <a:solidFill>
                  <a:srgbClr val="000000"/>
                </a:solidFill>
              </a:rPr>
              <a:t>. There were few career opportunities except in typically ‘female’ professions such as </a:t>
            </a:r>
            <a:r>
              <a:rPr lang="en-GB" sz="2200" b="1" dirty="0">
                <a:solidFill>
                  <a:srgbClr val="000000"/>
                </a:solidFill>
              </a:rPr>
              <a:t>teaching, nursing or secretarial work</a:t>
            </a:r>
            <a:r>
              <a:rPr lang="en-GB" sz="2200" dirty="0" smtClean="0">
                <a:solidFill>
                  <a:srgbClr val="000000"/>
                </a:solidFill>
              </a:rPr>
              <a:t>.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The 1920s had seen progress for women as women began to wear more daring clothes, some smoked and </a:t>
            </a:r>
            <a:r>
              <a:rPr lang="en-GB" sz="2200" dirty="0" smtClean="0">
                <a:solidFill>
                  <a:srgbClr val="000000"/>
                </a:solidFill>
              </a:rPr>
              <a:t>drank </a:t>
            </a:r>
            <a:r>
              <a:rPr lang="en-GB" sz="2200" dirty="0">
                <a:solidFill>
                  <a:srgbClr val="000000"/>
                </a:solidFill>
              </a:rPr>
              <a:t>with men and even kissed in public</a:t>
            </a:r>
            <a:r>
              <a:rPr lang="en-GB" sz="2200" dirty="0" smtClean="0">
                <a:solidFill>
                  <a:srgbClr val="000000"/>
                </a:solidFill>
              </a:rPr>
              <a:t>!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In 1921, women over 20 were given </a:t>
            </a:r>
            <a:r>
              <a:rPr lang="en-GB" sz="2200" b="1" u="sng" dirty="0">
                <a:solidFill>
                  <a:srgbClr val="000000"/>
                </a:solidFill>
              </a:rPr>
              <a:t>the vote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2" descr="http://rutgersconsumersociety.files.wordpress.com/2012/09/womens-cig-1920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23" y="1700808"/>
            <a:ext cx="315165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Jd5YFBqYbwY/TzQRLAyEyUI/AAAAAAAAAWA/y7AZiIlpPw0/s640/24908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23" y="4005064"/>
            <a:ext cx="31516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FFFFFF"/>
                </a:solidFill>
              </a:rPr>
              <a:t>8. NOW</a:t>
            </a:r>
            <a:endParaRPr lang="en-GB" sz="4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0" y="1700808"/>
            <a:ext cx="5196011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In June 1966, Betty Friedan and others set-up the </a:t>
            </a:r>
            <a:r>
              <a:rPr lang="en-GB" sz="2400" b="1" dirty="0">
                <a:solidFill>
                  <a:srgbClr val="000000"/>
                </a:solidFill>
              </a:rPr>
              <a:t>National Organisation for Women (NOW)</a:t>
            </a:r>
            <a:r>
              <a:rPr lang="en-GB" sz="2400" dirty="0">
                <a:solidFill>
                  <a:srgbClr val="000000"/>
                </a:solidFill>
              </a:rPr>
              <a:t> as a women’s civil rights group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It’s aim was to bring women into ‘full participation in American society now, with all its </a:t>
            </a:r>
            <a:r>
              <a:rPr lang="en-GB" sz="2400" b="1" dirty="0">
                <a:solidFill>
                  <a:srgbClr val="000000"/>
                </a:solidFill>
              </a:rPr>
              <a:t>privileges and responsibilities</a:t>
            </a:r>
            <a:r>
              <a:rPr lang="en-GB" sz="2400" dirty="0">
                <a:solidFill>
                  <a:srgbClr val="000000"/>
                </a:solidFill>
              </a:rPr>
              <a:t>, in truly </a:t>
            </a:r>
            <a:r>
              <a:rPr lang="en-GB" sz="2400" b="1" dirty="0">
                <a:solidFill>
                  <a:srgbClr val="000000"/>
                </a:solidFill>
              </a:rPr>
              <a:t>equal partnership </a:t>
            </a:r>
            <a:r>
              <a:rPr lang="en-GB" sz="2400" dirty="0">
                <a:solidFill>
                  <a:srgbClr val="000000"/>
                </a:solidFill>
              </a:rPr>
              <a:t>with men’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NOW campaigned for women’s rights across the USA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4.bp.blogspot.com/-DEF1rY4Et9s/TaZZ3hWBuJI/AAAAAAAAAB0/rE-Qdzy1r1c/s1600/05friedan3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43" y="1700807"/>
            <a:ext cx="3318837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FFFFFF"/>
                </a:solidFill>
              </a:rPr>
              <a:t>8. NOW</a:t>
            </a:r>
            <a:endParaRPr lang="en-GB" sz="4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0" y="1700808"/>
            <a:ext cx="6013643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>
                <a:solidFill>
                  <a:srgbClr val="000000"/>
                </a:solidFill>
              </a:rPr>
              <a:t>NOWs main aims were</a:t>
            </a:r>
            <a:r>
              <a:rPr lang="en-GB" sz="2400" b="1" u="sng" dirty="0" smtClean="0">
                <a:solidFill>
                  <a:srgbClr val="000000"/>
                </a:solidFill>
              </a:rPr>
              <a:t>:</a:t>
            </a:r>
            <a:endParaRPr lang="en-GB" sz="2400" b="1" u="sng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1. Equal Rights in the constitution</a:t>
            </a:r>
          </a:p>
          <a:p>
            <a:pPr lvl="1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2. Law banning sex discrimination in the workplace</a:t>
            </a:r>
          </a:p>
          <a:p>
            <a:pPr lvl="1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3. Maternity Leave Rights</a:t>
            </a:r>
          </a:p>
          <a:p>
            <a:pPr lvl="1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4. Child day care centres</a:t>
            </a:r>
          </a:p>
          <a:p>
            <a:pPr lvl="1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5. Equal education</a:t>
            </a:r>
          </a:p>
          <a:p>
            <a:pPr lvl="1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6. The right of women to control their reproductive rights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8" name="Picture 2" descr="http://upload.wikimedia.org/wikipedia/commons/thumb/f/fd/Betty_Friedan_1960.jpg/220px-Betty_Friedan_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09" y="1700808"/>
            <a:ext cx="2461990" cy="31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alsa.wiredforchange.com/o/5996/images/abortion-cir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09" y="4195984"/>
            <a:ext cx="2461990" cy="2461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2" y="121765"/>
            <a:ext cx="4644847" cy="11430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FFFFFF"/>
                </a:solidFill>
              </a:rPr>
              <a:t>Linking Causes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72" y="1412776"/>
            <a:ext cx="4644848" cy="528432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solidFill>
                  <a:srgbClr val="000000"/>
                </a:solidFill>
              </a:rPr>
              <a:t>A key skill in history is being able to explain how causes are linked.</a:t>
            </a:r>
            <a:endParaRPr lang="en-GB" sz="22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200" dirty="0" smtClean="0">
                <a:solidFill>
                  <a:srgbClr val="000000"/>
                </a:solidFill>
              </a:rPr>
              <a:t>Arrange each of the causes on your sheet of paper in clockwise order of which you feel was the greatest cause of the women’s protest movement.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 smtClean="0">
                <a:solidFill>
                  <a:srgbClr val="000000"/>
                </a:solidFill>
              </a:rPr>
              <a:t>Now draw lines connecting the causes that are linked.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 smtClean="0">
                <a:solidFill>
                  <a:srgbClr val="000000"/>
                </a:solidFill>
              </a:rPr>
              <a:t>Explain briefly next to each line why they are linked.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4592" y="332656"/>
            <a:ext cx="184918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Rising Expectations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6474" y="332656"/>
            <a:ext cx="144016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Education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92" y="2060848"/>
            <a:ext cx="184918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Employment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6474" y="2060848"/>
            <a:ext cx="144016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‘Swinging’ Sixties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4592" y="3717032"/>
            <a:ext cx="184918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Contraceptive Pill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6070" y="3717032"/>
            <a:ext cx="144016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Eleanor Roosevelt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4592" y="5157192"/>
            <a:ext cx="184918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Betty Friedan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72200" y="2204864"/>
            <a:ext cx="136815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97207" y="1412776"/>
            <a:ext cx="1443145" cy="2916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06495" y="1412776"/>
            <a:ext cx="1433857" cy="38884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59530" y="5157192"/>
            <a:ext cx="1447104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NOW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04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Position of Women post-WW2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9" y="260926"/>
            <a:ext cx="8663423" cy="63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Position of </a:t>
            </a:r>
            <a:r>
              <a:rPr lang="en-GB" sz="4000" b="1" dirty="0" smtClean="0">
                <a:solidFill>
                  <a:schemeClr val="bg1"/>
                </a:solidFill>
              </a:rPr>
              <a:t>Women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1" y="18863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083" y="1647651"/>
            <a:ext cx="2726710" cy="4271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1647652"/>
            <a:ext cx="3076802" cy="4271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792" y="1647652"/>
            <a:ext cx="2874688" cy="42716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281" y="5919259"/>
            <a:ext cx="8678199" cy="795232"/>
          </a:xfrm>
          <a:prstGeom prst="rect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are the views of women different in these three posters?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The Effect of the War 1941-1945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00809"/>
            <a:ext cx="5013492" cy="4022164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In 1941, women made a </a:t>
            </a:r>
            <a:r>
              <a:rPr lang="en-GB" sz="2200" b="1" dirty="0">
                <a:solidFill>
                  <a:srgbClr val="000000"/>
                </a:solidFill>
              </a:rPr>
              <a:t>huge contribution</a:t>
            </a:r>
            <a:r>
              <a:rPr lang="en-GB" sz="2200" dirty="0">
                <a:solidFill>
                  <a:srgbClr val="000000"/>
                </a:solidFill>
              </a:rPr>
              <a:t> to the war effort working in typically male jobs</a:t>
            </a:r>
            <a:r>
              <a:rPr lang="en-GB" sz="2200" dirty="0" smtClean="0">
                <a:solidFill>
                  <a:srgbClr val="000000"/>
                </a:solidFill>
              </a:rPr>
              <a:t>.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Women in employment rose from </a:t>
            </a:r>
            <a:r>
              <a:rPr lang="en-GB" sz="2200" b="1" dirty="0">
                <a:solidFill>
                  <a:srgbClr val="000000"/>
                </a:solidFill>
              </a:rPr>
              <a:t>12 million in 1940 </a:t>
            </a:r>
            <a:r>
              <a:rPr lang="en-GB" sz="2200" dirty="0">
                <a:solidFill>
                  <a:srgbClr val="000000"/>
                </a:solidFill>
              </a:rPr>
              <a:t>to </a:t>
            </a:r>
            <a:r>
              <a:rPr lang="en-GB" sz="2200" b="1" dirty="0">
                <a:solidFill>
                  <a:srgbClr val="000000"/>
                </a:solidFill>
              </a:rPr>
              <a:t>18.5 million in 1945</a:t>
            </a:r>
            <a:r>
              <a:rPr lang="en-GB" sz="2200" dirty="0" smtClean="0">
                <a:solidFill>
                  <a:srgbClr val="000000"/>
                </a:solidFill>
              </a:rPr>
              <a:t>.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300,000 served in the </a:t>
            </a:r>
            <a:r>
              <a:rPr lang="en-GB" sz="2200" b="1" dirty="0">
                <a:solidFill>
                  <a:srgbClr val="000000"/>
                </a:solidFill>
              </a:rPr>
              <a:t>armed forces</a:t>
            </a:r>
            <a:r>
              <a:rPr lang="en-GB" sz="2200" dirty="0" smtClean="0">
                <a:solidFill>
                  <a:srgbClr val="000000"/>
                </a:solidFill>
              </a:rPr>
              <a:t>.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1940 – Women make up </a:t>
            </a:r>
            <a:r>
              <a:rPr lang="en-GB" sz="2200" b="1" dirty="0">
                <a:solidFill>
                  <a:srgbClr val="000000"/>
                </a:solidFill>
              </a:rPr>
              <a:t>19% of </a:t>
            </a:r>
            <a:r>
              <a:rPr lang="en-GB" sz="2200" b="1" dirty="0" smtClean="0">
                <a:solidFill>
                  <a:srgbClr val="000000"/>
                </a:solidFill>
              </a:rPr>
              <a:t>workforce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1950 – Women make up </a:t>
            </a:r>
            <a:r>
              <a:rPr lang="en-GB" sz="2200" b="1" dirty="0">
                <a:solidFill>
                  <a:srgbClr val="000000"/>
                </a:solidFill>
              </a:rPr>
              <a:t>28.8% of workforce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pic>
        <p:nvPicPr>
          <p:cNvPr id="11" name="Picture 2" descr="http://www.nps.gov/pwro/collection/website/ros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37" y="1700807"/>
            <a:ext cx="3508662" cy="496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280" y="5879528"/>
            <a:ext cx="5013494" cy="789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Review Source A, B &amp; C on pg. 102-103 and complete Qu. 3.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Lack of Progress after the War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1" y="1700808"/>
            <a:ext cx="5352577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300" dirty="0">
                <a:solidFill>
                  <a:srgbClr val="000000"/>
                </a:solidFill>
              </a:rPr>
              <a:t>However there was still a </a:t>
            </a:r>
            <a:r>
              <a:rPr lang="en-GB" sz="2300" b="1" u="sng" dirty="0">
                <a:solidFill>
                  <a:srgbClr val="000000"/>
                </a:solidFill>
              </a:rPr>
              <a:t>lack of progress</a:t>
            </a:r>
            <a:r>
              <a:rPr lang="en-GB" sz="2300" dirty="0">
                <a:solidFill>
                  <a:srgbClr val="000000"/>
                </a:solidFill>
              </a:rPr>
              <a:t>:</a:t>
            </a:r>
          </a:p>
          <a:p>
            <a:pPr marL="571500" indent="-514350">
              <a:buFont typeface="+mj-lt"/>
              <a:buAutoNum type="arabicPeriod"/>
            </a:pPr>
            <a:r>
              <a:rPr lang="en-GB" sz="2300" dirty="0">
                <a:solidFill>
                  <a:srgbClr val="000000"/>
                </a:solidFill>
              </a:rPr>
              <a:t>Majority of women </a:t>
            </a:r>
            <a:r>
              <a:rPr lang="en-GB" sz="2300" b="1" dirty="0">
                <a:solidFill>
                  <a:srgbClr val="000000"/>
                </a:solidFill>
              </a:rPr>
              <a:t>willingly gave up</a:t>
            </a:r>
            <a:r>
              <a:rPr lang="en-GB" sz="2300" dirty="0">
                <a:solidFill>
                  <a:srgbClr val="000000"/>
                </a:solidFill>
              </a:rPr>
              <a:t> their jobs after the war and returned to traditional roles.</a:t>
            </a:r>
          </a:p>
          <a:p>
            <a:pPr marL="571500" indent="-514350">
              <a:buFont typeface="+mj-lt"/>
              <a:buAutoNum type="arabicPeriod"/>
            </a:pPr>
            <a:r>
              <a:rPr lang="en-GB" sz="2300" dirty="0">
                <a:solidFill>
                  <a:srgbClr val="000000"/>
                </a:solidFill>
              </a:rPr>
              <a:t>Women were </a:t>
            </a:r>
            <a:r>
              <a:rPr lang="en-GB" sz="2300" b="1" dirty="0">
                <a:solidFill>
                  <a:srgbClr val="000000"/>
                </a:solidFill>
              </a:rPr>
              <a:t>excluded </a:t>
            </a:r>
            <a:r>
              <a:rPr lang="en-GB" sz="2300" dirty="0">
                <a:solidFill>
                  <a:srgbClr val="000000"/>
                </a:solidFill>
              </a:rPr>
              <a:t>from the top well-paid jobs.</a:t>
            </a:r>
          </a:p>
          <a:p>
            <a:pPr marL="571500" indent="-514350">
              <a:buFont typeface="+mj-lt"/>
              <a:buAutoNum type="arabicPeriod"/>
            </a:pPr>
            <a:r>
              <a:rPr lang="en-GB" sz="2300" dirty="0">
                <a:solidFill>
                  <a:srgbClr val="000000"/>
                </a:solidFill>
              </a:rPr>
              <a:t>Women, on average, </a:t>
            </a:r>
            <a:r>
              <a:rPr lang="en-GB" sz="2300" b="1" dirty="0">
                <a:solidFill>
                  <a:srgbClr val="000000"/>
                </a:solidFill>
              </a:rPr>
              <a:t>earned 50-60 per cent</a:t>
            </a:r>
            <a:r>
              <a:rPr lang="en-GB" sz="2300" dirty="0">
                <a:solidFill>
                  <a:srgbClr val="000000"/>
                </a:solidFill>
              </a:rPr>
              <a:t> of the wage that men earned.</a:t>
            </a:r>
          </a:p>
          <a:p>
            <a:pPr marL="571500" indent="-514350">
              <a:buFont typeface="+mj-lt"/>
              <a:buAutoNum type="arabicPeriod"/>
            </a:pPr>
            <a:r>
              <a:rPr lang="en-GB" sz="2300" dirty="0">
                <a:solidFill>
                  <a:srgbClr val="000000"/>
                </a:solidFill>
              </a:rPr>
              <a:t>Women could </a:t>
            </a:r>
            <a:r>
              <a:rPr lang="en-GB" sz="2300" b="1" dirty="0">
                <a:solidFill>
                  <a:srgbClr val="000000"/>
                </a:solidFill>
              </a:rPr>
              <a:t>be dismissed </a:t>
            </a:r>
            <a:r>
              <a:rPr lang="en-GB" sz="2300" dirty="0">
                <a:solidFill>
                  <a:srgbClr val="000000"/>
                </a:solidFill>
              </a:rPr>
              <a:t>from their job when they married</a:t>
            </a:r>
            <a:r>
              <a:rPr lang="en-GB" sz="2300" dirty="0" smtClean="0">
                <a:solidFill>
                  <a:srgbClr val="000000"/>
                </a:solidFill>
              </a:rPr>
              <a:t>.</a:t>
            </a:r>
            <a:endParaRPr lang="en-GB" sz="2300" dirty="0">
              <a:solidFill>
                <a:srgbClr val="000000"/>
              </a:solidFill>
            </a:endParaRPr>
          </a:p>
        </p:txBody>
      </p:sp>
      <p:pic>
        <p:nvPicPr>
          <p:cNvPr id="8" name="Picture 2" descr="http://i.dailymail.co.uk/i/pix/2007/01/tupperware_228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38" y="1700807"/>
            <a:ext cx="3075042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Position of Women post-WW2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14282" y="1700808"/>
            <a:ext cx="4743702" cy="4968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After the war, the media encouraged women to return to their </a:t>
            </a:r>
            <a:r>
              <a:rPr lang="en-GB" sz="2400" b="1" dirty="0">
                <a:solidFill>
                  <a:srgbClr val="000000"/>
                </a:solidFill>
              </a:rPr>
              <a:t>traditional family roles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Women who went out to work instead of getting married were </a:t>
            </a:r>
            <a:r>
              <a:rPr lang="en-GB" sz="2400" b="1" dirty="0">
                <a:solidFill>
                  <a:srgbClr val="000000"/>
                </a:solidFill>
              </a:rPr>
              <a:t>treated with great suspicion </a:t>
            </a:r>
            <a:r>
              <a:rPr lang="en-GB" sz="2400" dirty="0">
                <a:solidFill>
                  <a:srgbClr val="000000"/>
                </a:solidFill>
              </a:rPr>
              <a:t>by the rest of society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One book, </a:t>
            </a:r>
            <a:r>
              <a:rPr lang="en-GB" sz="2400" i="1" dirty="0">
                <a:solidFill>
                  <a:srgbClr val="000000"/>
                </a:solidFill>
              </a:rPr>
              <a:t>Modern Women: the lost Sex</a:t>
            </a:r>
            <a:r>
              <a:rPr lang="en-GB" sz="2400" dirty="0">
                <a:solidFill>
                  <a:srgbClr val="000000"/>
                </a:solidFill>
              </a:rPr>
              <a:t>, even blamed the social problems of the 1950s on </a:t>
            </a:r>
            <a:r>
              <a:rPr lang="en-GB" sz="2400" b="1" dirty="0">
                <a:solidFill>
                  <a:srgbClr val="000000"/>
                </a:solidFill>
              </a:rPr>
              <a:t>career women</a:t>
            </a:r>
            <a:r>
              <a:rPr lang="en-GB" sz="2400" dirty="0" smtClean="0">
                <a:solidFill>
                  <a:srgbClr val="000000"/>
                </a:solidFill>
              </a:rPr>
              <a:t>!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www.blareshare.com/wp-content/uploads/2012/08/1950s-housewife-republicans-abor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11" y="1700807"/>
            <a:ext cx="3733669" cy="49685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58811" y="5514233"/>
            <a:ext cx="3733669" cy="1155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How far do the sources on the next 3 slides support the view that the women’s role was in the home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1" y="151787"/>
            <a:ext cx="8844155" cy="64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179512" y="1704714"/>
            <a:ext cx="8784976" cy="4892637"/>
          </a:xfrm>
          <a:prstGeom prst="foldedCorner">
            <a:avLst>
              <a:gd name="adj" fmla="val 1341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i="1" dirty="0" smtClean="0"/>
          </a:p>
          <a:p>
            <a:pPr algn="ctr"/>
            <a:endParaRPr lang="en-GB" sz="3600" i="1" dirty="0"/>
          </a:p>
          <a:p>
            <a:pPr algn="ctr"/>
            <a:r>
              <a:rPr lang="en-GB" sz="3600" i="1" dirty="0" smtClean="0"/>
              <a:t>“Whether you are a man or woman, the family is the unit to which you most genuinely belong. The family is the centre of your living. If it isn’t, you’ve gone astray.”</a:t>
            </a:r>
          </a:p>
          <a:p>
            <a:pPr algn="ctr"/>
            <a:endParaRPr lang="en-GB" sz="3200" dirty="0"/>
          </a:p>
          <a:p>
            <a:pPr algn="ctr"/>
            <a:r>
              <a:rPr lang="en-GB" sz="3200" b="1" dirty="0" smtClean="0"/>
              <a:t>Source D: From The Woman’s Guide to Better Living, written in the 1950s</a:t>
            </a:r>
            <a:endParaRPr lang="en-GB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Position of Women post-WW2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670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179512" y="1722110"/>
            <a:ext cx="8784976" cy="4875241"/>
          </a:xfrm>
          <a:prstGeom prst="foldedCorner">
            <a:avLst>
              <a:gd name="adj" fmla="val 11170"/>
            </a:avLst>
          </a:prstGeom>
          <a:solidFill>
            <a:srgbClr val="77933C"/>
          </a:solidFill>
          <a:ln>
            <a:solidFill>
              <a:srgbClr val="77933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i="1" dirty="0" smtClean="0"/>
          </a:p>
          <a:p>
            <a:pPr algn="ctr"/>
            <a:endParaRPr lang="en-GB" sz="2400" i="1" dirty="0"/>
          </a:p>
          <a:p>
            <a:pPr algn="ctr"/>
            <a:r>
              <a:rPr lang="en-GB" sz="2400" i="1" dirty="0" smtClean="0"/>
              <a:t>Reynolds: The theatre’s all right, but its only temporary.</a:t>
            </a:r>
          </a:p>
          <a:p>
            <a:pPr algn="ctr"/>
            <a:endParaRPr lang="en-GB" sz="2400" i="1" dirty="0" smtClean="0"/>
          </a:p>
          <a:p>
            <a:pPr algn="ctr"/>
            <a:r>
              <a:rPr lang="en-GB" sz="2400" i="1" dirty="0" smtClean="0"/>
              <a:t>Sinatra: Are you thinking of something else?</a:t>
            </a:r>
          </a:p>
          <a:p>
            <a:pPr algn="ctr"/>
            <a:endParaRPr lang="en-GB" sz="2400" i="1" dirty="0" smtClean="0"/>
          </a:p>
          <a:p>
            <a:pPr algn="ctr"/>
            <a:r>
              <a:rPr lang="en-GB" sz="2400" i="1" dirty="0" smtClean="0"/>
              <a:t>Reynolds: Marriage, I hope. A career is just fine, but it’s no substitute for marriage. Don’t you think a man is just the most important thing in the world? A woman isn’t a woman until she’s been married and had children.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b="1" dirty="0" smtClean="0"/>
              <a:t>Source E: From the 1955 film The Tender Trap – a conversation between two of the leading characters in the film, Debbie Reynolds and Frank Sinatra</a:t>
            </a:r>
            <a:endParaRPr lang="en-GB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57643" y="188640"/>
            <a:ext cx="6434837" cy="1309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Position of Women post-WW2</a:t>
            </a:r>
            <a:endParaRPr lang="en-GB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280" y="214289"/>
            <a:ext cx="2078422" cy="1309711"/>
          </a:xfrm>
          <a:prstGeom prst="rect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latin typeface="Century Gothic" pitchFamily="34" charset="0"/>
              </a:rPr>
              <a:t>LO: </a:t>
            </a:r>
            <a:r>
              <a:rPr lang="en-GB" sz="1400" dirty="0"/>
              <a:t>To identify how women were viewed in society and to establish the reasons why the women’s movement </a:t>
            </a:r>
            <a:r>
              <a:rPr lang="en-GB" sz="1400" dirty="0" smtClean="0"/>
              <a:t>emerged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69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1545</Words>
  <Application>Microsoft Office PowerPoint</Application>
  <PresentationFormat>On-screen Show (4:3)</PresentationFormat>
  <Paragraphs>124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Office Theme</vt:lpstr>
      <vt:lpstr>How and why did the women’s rights movement develop?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the women’s movement emerge?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Linking Causes</vt:lpstr>
      <vt:lpstr>Position of Women post-WW2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significant was the Black Power Movement?</dc:title>
  <dc:creator>teacher</dc:creator>
  <cp:lastModifiedBy>Murphy, Rodger II</cp:lastModifiedBy>
  <cp:revision>56</cp:revision>
  <cp:lastPrinted>2017-03-07T12:19:18Z</cp:lastPrinted>
  <dcterms:created xsi:type="dcterms:W3CDTF">2016-11-14T12:40:35Z</dcterms:created>
  <dcterms:modified xsi:type="dcterms:W3CDTF">2017-03-07T18:48:05Z</dcterms:modified>
</cp:coreProperties>
</file>