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64" r:id="rId7"/>
    <p:sldId id="265" r:id="rId8"/>
    <p:sldId id="259" r:id="rId9"/>
    <p:sldId id="260" r:id="rId10"/>
    <p:sldId id="261" r:id="rId11"/>
    <p:sldId id="262" r:id="rId12"/>
    <p:sldId id="266" r:id="rId13"/>
    <p:sldId id="263" r:id="rId14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55726"/>
          </a:xfrm>
          <a:prstGeom prst="rect">
            <a:avLst/>
          </a:prstGeom>
        </p:spPr>
        <p:txBody>
          <a:bodyPr vert="horz" lIns="89355" tIns="44678" rIns="89355" bIns="44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55726"/>
          </a:xfrm>
          <a:prstGeom prst="rect">
            <a:avLst/>
          </a:prstGeom>
        </p:spPr>
        <p:txBody>
          <a:bodyPr vert="horz" lIns="89355" tIns="44678" rIns="89355" bIns="44678" rtlCol="0"/>
          <a:lstStyle>
            <a:lvl1pPr algn="r">
              <a:defRPr sz="1200"/>
            </a:lvl1pPr>
          </a:lstStyle>
          <a:p>
            <a:fld id="{1208F9E8-A665-49E3-86D1-E6CC8E19EB85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21599"/>
            <a:ext cx="2972421" cy="455726"/>
          </a:xfrm>
          <a:prstGeom prst="rect">
            <a:avLst/>
          </a:prstGeom>
        </p:spPr>
        <p:txBody>
          <a:bodyPr vert="horz" lIns="89355" tIns="44678" rIns="89355" bIns="44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21599"/>
            <a:ext cx="2972421" cy="455726"/>
          </a:xfrm>
          <a:prstGeom prst="rect">
            <a:avLst/>
          </a:prstGeom>
        </p:spPr>
        <p:txBody>
          <a:bodyPr vert="horz" lIns="89355" tIns="44678" rIns="89355" bIns="44678" rtlCol="0" anchor="b"/>
          <a:lstStyle>
            <a:lvl1pPr algn="r">
              <a:defRPr sz="1200"/>
            </a:lvl1pPr>
          </a:lstStyle>
          <a:p>
            <a:fld id="{900631E7-282C-4C6C-9B41-A0A25E00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25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9694A-4D30-4864-9DEB-9FDAB58A0C1C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3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8800"/>
            <a:ext cx="5486400" cy="3573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7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7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F7DD9-6D7D-4834-88D3-F3AA71614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0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7DD9-6D7D-4834-88D3-F3AA71614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7DD9-6D7D-4834-88D3-F3AA71614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7DD9-6D7D-4834-88D3-F3AA71614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_ground_elem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upper_swoosh_graphic_elemen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33800" y="-152400"/>
            <a:ext cx="9144000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4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800" y="2090399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41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2753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8"/>
            <a:ext cx="5111750" cy="46783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9" y="1798641"/>
            <a:ext cx="2855913" cy="437356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2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96184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1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5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5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2" y="1524003"/>
            <a:ext cx="2855913" cy="437356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4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15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762376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4"/>
            <a:ext cx="3962400" cy="338139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5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050"/>
              </a:lnSpc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4204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78868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41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2779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9"/>
            <a:ext cx="8305800" cy="4525965"/>
          </a:xfrm>
        </p:spPr>
        <p:txBody>
          <a:bodyPr/>
          <a:lstStyle>
            <a:lvl1pPr marL="129779" indent="-129779">
              <a:lnSpc>
                <a:spcPts val="195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1800" b="0">
                <a:solidFill>
                  <a:schemeClr val="accent6">
                    <a:lumMod val="75000"/>
                  </a:schemeClr>
                </a:solidFill>
              </a:defRPr>
            </a:lvl1pPr>
            <a:lvl2pPr marL="513160" indent="-170260">
              <a:lnSpc>
                <a:spcPts val="1950"/>
              </a:lnSpc>
              <a:buClr>
                <a:schemeClr val="accent6">
                  <a:lumMod val="50000"/>
                </a:schemeClr>
              </a:buClr>
              <a:defRPr sz="1500">
                <a:solidFill>
                  <a:schemeClr val="accent6">
                    <a:lumMod val="75000"/>
                  </a:schemeClr>
                </a:solidFill>
              </a:defRPr>
            </a:lvl2pPr>
            <a:lvl3pPr marL="815579" indent="-129779">
              <a:lnSpc>
                <a:spcPts val="1950"/>
              </a:lnSpc>
              <a:buClr>
                <a:schemeClr val="accent6">
                  <a:lumMod val="50000"/>
                </a:schemeClr>
              </a:buClr>
              <a:defRPr sz="1350">
                <a:solidFill>
                  <a:schemeClr val="accent6">
                    <a:lumMod val="75000"/>
                  </a:schemeClr>
                </a:solidFill>
              </a:defRPr>
            </a:lvl3pPr>
            <a:lvl4pPr marL="1156097" indent="-127397">
              <a:lnSpc>
                <a:spcPts val="1950"/>
              </a:lnSpc>
              <a:buClr>
                <a:schemeClr val="accent6">
                  <a:lumMod val="50000"/>
                </a:schemeClr>
              </a:buClr>
              <a:defRPr sz="1200">
                <a:solidFill>
                  <a:schemeClr val="accent6">
                    <a:lumMod val="75000"/>
                  </a:schemeClr>
                </a:solidFill>
              </a:defRPr>
            </a:lvl4pPr>
            <a:lvl5pPr marL="1501379" indent="-129779">
              <a:lnSpc>
                <a:spcPts val="1950"/>
              </a:lnSpc>
              <a:buClr>
                <a:schemeClr val="accent6">
                  <a:lumMod val="50000"/>
                </a:schemeClr>
              </a:buClr>
              <a:defRPr sz="105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41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9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4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7085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2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93644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9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5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0131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1800"/>
            </a:lvl1pPr>
            <a:lvl2pPr>
              <a:buClr>
                <a:schemeClr val="accent6">
                  <a:lumMod val="50000"/>
                </a:schemeClr>
              </a:buClr>
              <a:defRPr sz="1500"/>
            </a:lvl2pPr>
            <a:lvl3pPr>
              <a:buClr>
                <a:schemeClr val="accent6">
                  <a:lumMod val="50000"/>
                </a:schemeClr>
              </a:buClr>
              <a:defRPr sz="1500"/>
            </a:lvl3pPr>
            <a:lvl4pPr>
              <a:buClr>
                <a:schemeClr val="accent6">
                  <a:lumMod val="50000"/>
                </a:schemeClr>
              </a:buClr>
              <a:defRPr sz="1350"/>
            </a:lvl4pPr>
            <a:lvl5pPr>
              <a:buClr>
                <a:schemeClr val="accent6">
                  <a:lumMod val="50000"/>
                </a:schemeClr>
              </a:buCl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1800"/>
            </a:lvl1pPr>
            <a:lvl2pPr>
              <a:buClr>
                <a:schemeClr val="accent6">
                  <a:lumMod val="50000"/>
                </a:schemeClr>
              </a:buClr>
              <a:defRPr sz="1500"/>
            </a:lvl2pPr>
            <a:lvl3pPr>
              <a:buClr>
                <a:schemeClr val="accent6">
                  <a:lumMod val="50000"/>
                </a:schemeClr>
              </a:buClr>
              <a:defRPr sz="1500"/>
            </a:lvl3pPr>
            <a:lvl4pPr>
              <a:buClr>
                <a:schemeClr val="accent6">
                  <a:lumMod val="50000"/>
                </a:schemeClr>
              </a:buClr>
              <a:defRPr sz="1350"/>
            </a:lvl4pPr>
            <a:lvl5pPr>
              <a:buClr>
                <a:schemeClr val="accent6">
                  <a:lumMod val="50000"/>
                </a:schemeClr>
              </a:buCl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9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35976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2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11332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4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4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4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5"/>
            <a:ext cx="2743200" cy="1706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5"/>
            <a:ext cx="2743200" cy="1706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5"/>
            <a:ext cx="2743200" cy="1706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2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01815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4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4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5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5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35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2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2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41" y="2865441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15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15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35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2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2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3" y="256064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1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3894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4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27122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pper_swoosh_graphic_element_revers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back_ground_element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00" y="685804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417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41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9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1800" dirty="0">
              <a:solidFill>
                <a:prstClr val="black"/>
              </a:soli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1800" dirty="0">
              <a:solidFill>
                <a:prstClr val="black"/>
              </a:solidFill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57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pull/>
  </p:transition>
  <p:hf hdr="0" ftr="0" dt="0"/>
  <p:txStyles>
    <p:titleStyle>
      <a:lvl1pPr algn="l" defTabSz="6858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27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29779" indent="-129779" algn="l" defTabSz="6858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470297" indent="-127397" algn="l" defTabSz="6858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1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772716" indent="-86916" algn="l" defTabSz="6858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112044" indent="-83344" algn="l" defTabSz="6858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15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458516" indent="-86916" algn="l" defTabSz="6858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15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VT3Y3_gHGg&amp;feature=fvwr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400" u="sng" dirty="0"/>
              <a:t>H</a:t>
            </a:r>
            <a:r>
              <a:rPr lang="en-US" sz="2400" u="sng" baseline="-25000" dirty="0"/>
              <a:t>2</a:t>
            </a:r>
            <a:r>
              <a:rPr lang="en-US" sz="2400" u="sng" dirty="0"/>
              <a:t>O</a:t>
            </a:r>
          </a:p>
          <a:p>
            <a:pPr lvl="2"/>
            <a:r>
              <a:rPr lang="en-US" sz="2400" dirty="0"/>
              <a:t>Accounts for </a:t>
            </a:r>
            <a:r>
              <a:rPr lang="en-US" sz="2400" u="sng" dirty="0"/>
              <a:t>60-70%</a:t>
            </a:r>
            <a:r>
              <a:rPr lang="en-US" sz="2400" dirty="0"/>
              <a:t> of the weight of  a living thing.</a:t>
            </a:r>
          </a:p>
          <a:p>
            <a:pPr lvl="2"/>
            <a:r>
              <a:rPr lang="en-US" sz="2400" dirty="0"/>
              <a:t>Helps to </a:t>
            </a:r>
            <a:r>
              <a:rPr lang="en-US" sz="2400" u="sng" dirty="0"/>
              <a:t>dissolve</a:t>
            </a:r>
            <a:r>
              <a:rPr lang="en-US" sz="2400" dirty="0"/>
              <a:t> substances</a:t>
            </a:r>
          </a:p>
          <a:p>
            <a:pPr lvl="2"/>
            <a:r>
              <a:rPr lang="en-US" sz="2400" dirty="0"/>
              <a:t>Helps to carry </a:t>
            </a:r>
            <a:r>
              <a:rPr lang="en-US" sz="2400" u="sng" dirty="0"/>
              <a:t>wastes</a:t>
            </a:r>
            <a:r>
              <a:rPr lang="en-US" sz="2400" dirty="0"/>
              <a:t> from the body</a:t>
            </a:r>
          </a:p>
          <a:p>
            <a:pPr lvl="2"/>
            <a:r>
              <a:rPr lang="en-US" sz="2400" dirty="0"/>
              <a:t>Regulates </a:t>
            </a:r>
            <a:r>
              <a:rPr lang="en-US" sz="2400" u="sng" dirty="0"/>
              <a:t>body</a:t>
            </a:r>
            <a:r>
              <a:rPr lang="en-US" sz="2400" dirty="0"/>
              <a:t> </a:t>
            </a:r>
            <a:r>
              <a:rPr lang="en-US" sz="2400" u="sng" dirty="0"/>
              <a:t>temperature</a:t>
            </a:r>
            <a:r>
              <a:rPr lang="en-US" sz="2400" dirty="0"/>
              <a:t> by absorbing heat</a:t>
            </a:r>
          </a:p>
          <a:p>
            <a:pPr lvl="2"/>
            <a:r>
              <a:rPr lang="en-US" sz="2400" dirty="0"/>
              <a:t>Essential for the processes of </a:t>
            </a:r>
            <a:r>
              <a:rPr lang="en-US" sz="2400" u="sng" dirty="0"/>
              <a:t>digestion</a:t>
            </a:r>
            <a:r>
              <a:rPr lang="en-US" sz="2400" dirty="0"/>
              <a:t>, </a:t>
            </a:r>
            <a:r>
              <a:rPr lang="en-US" sz="2400" u="sng" dirty="0"/>
              <a:t>photosynthesis</a:t>
            </a:r>
            <a:r>
              <a:rPr lang="en-US" sz="2400" dirty="0"/>
              <a:t>, </a:t>
            </a:r>
            <a:r>
              <a:rPr lang="en-US" sz="2400" u="sng" dirty="0"/>
              <a:t>respiration</a:t>
            </a:r>
            <a:r>
              <a:rPr lang="en-US" sz="2400" dirty="0"/>
              <a:t> and many other </a:t>
            </a:r>
            <a:r>
              <a:rPr lang="en-US" sz="2400" u="sng" dirty="0"/>
              <a:t>chemical</a:t>
            </a:r>
            <a:r>
              <a:rPr lang="en-US" sz="2400" dirty="0"/>
              <a:t> reactions</a:t>
            </a:r>
          </a:p>
          <a:p>
            <a:pPr lvl="2"/>
            <a:r>
              <a:rPr lang="en-US" sz="2400" dirty="0"/>
              <a:t>Major component of </a:t>
            </a:r>
            <a:r>
              <a:rPr lang="en-US" sz="2400" u="sng" dirty="0"/>
              <a:t>cytoplasm</a:t>
            </a:r>
            <a:r>
              <a:rPr lang="en-US" sz="2400" dirty="0"/>
              <a:t> of all cells</a:t>
            </a:r>
          </a:p>
          <a:p>
            <a:pPr lvl="2"/>
            <a:r>
              <a:rPr lang="en-US" sz="2400" dirty="0"/>
              <a:t># 1 </a:t>
            </a:r>
            <a:r>
              <a:rPr lang="en-US" sz="2400" u="sng" dirty="0"/>
              <a:t>compound</a:t>
            </a:r>
            <a:r>
              <a:rPr lang="en-US" sz="2400" dirty="0"/>
              <a:t> in ALL living things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Most Important Inorganic Compound = </a:t>
            </a:r>
            <a:r>
              <a:rPr lang="en-US" b="1" u="sng" dirty="0">
                <a:latin typeface="Comic Sans MS" panose="030F0702030302020204" pitchFamily="66" charset="0"/>
              </a:rPr>
              <a:t>water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18" y="4740518"/>
            <a:ext cx="1750219" cy="19073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1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87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hlinkClick r:id="rId2"/>
              </a:rPr>
              <a:t>Water </a:t>
            </a:r>
            <a:r>
              <a:rPr lang="en-US" u="sng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hlinkClick r:id="rId2"/>
              </a:rPr>
              <a:t>Properties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about water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10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87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Water is a </a:t>
            </a:r>
            <a:r>
              <a:rPr lang="en-US" sz="3200" u="sng" dirty="0"/>
              <a:t>polar</a:t>
            </a:r>
            <a:r>
              <a:rPr lang="en-US" sz="3200" dirty="0"/>
              <a:t> molecule</a:t>
            </a:r>
          </a:p>
          <a:p>
            <a:pPr marL="726281" lvl="1" indent="-342900">
              <a:buFont typeface="+mj-lt"/>
              <a:buAutoNum type="alphaLcPeriod"/>
            </a:pPr>
            <a:r>
              <a:rPr lang="en-US" sz="2000" dirty="0"/>
              <a:t>Forms </a:t>
            </a:r>
            <a:r>
              <a:rPr lang="en-US" sz="2000" u="sng" dirty="0"/>
              <a:t>hydrogen</a:t>
            </a:r>
            <a:r>
              <a:rPr lang="en-US" sz="2000" dirty="0"/>
              <a:t> bonds with other molecules of </a:t>
            </a:r>
            <a:r>
              <a:rPr lang="en-US" sz="2000" u="sng" dirty="0"/>
              <a:t>water</a:t>
            </a:r>
          </a:p>
          <a:p>
            <a:pPr marL="726281" lvl="1" indent="-342900">
              <a:buFont typeface="+mj-lt"/>
              <a:buAutoNum type="alphaLcPeriod"/>
            </a:pPr>
            <a:r>
              <a:rPr lang="en-US" sz="2000" dirty="0"/>
              <a:t>Water as a solid = </a:t>
            </a:r>
            <a:r>
              <a:rPr lang="en-US" sz="2000" u="sng" dirty="0"/>
              <a:t>ice</a:t>
            </a:r>
          </a:p>
          <a:p>
            <a:pPr marL="726281" lvl="1" indent="-342900">
              <a:buFont typeface="+mj-lt"/>
              <a:buAutoNum type="alphaLcPeriod" startAt="3"/>
            </a:pPr>
            <a:r>
              <a:rPr lang="en-US" sz="2000" dirty="0" smtClean="0"/>
              <a:t>Water </a:t>
            </a:r>
            <a:r>
              <a:rPr lang="en-US" sz="2000" dirty="0"/>
              <a:t>as a liquid = </a:t>
            </a:r>
            <a:r>
              <a:rPr lang="en-US" sz="2000" u="sng" dirty="0"/>
              <a:t>water</a:t>
            </a:r>
          </a:p>
          <a:p>
            <a:pPr marL="726281" lvl="1" indent="-342900">
              <a:buFont typeface="+mj-lt"/>
              <a:buAutoNum type="alphaLcPeriod" startAt="3"/>
            </a:pPr>
            <a:r>
              <a:rPr lang="en-US" sz="2000" dirty="0"/>
              <a:t>Water as a gas = </a:t>
            </a:r>
            <a:r>
              <a:rPr lang="en-US" sz="2000" u="sng" dirty="0"/>
              <a:t>steam</a:t>
            </a:r>
          </a:p>
          <a:p>
            <a:pPr lvl="2"/>
            <a:r>
              <a:rPr lang="en-US" sz="2000" dirty="0"/>
              <a:t>Almost no hydrogen bonds                                                       between molecules</a:t>
            </a:r>
          </a:p>
          <a:p>
            <a:pPr marL="383381" lvl="1" indent="0">
              <a:buNone/>
            </a:pPr>
            <a:endParaRPr lang="en-US" sz="2000" u="sng" dirty="0"/>
          </a:p>
          <a:p>
            <a:pPr marL="726281" lvl="1" indent="-342900">
              <a:buFont typeface="+mj-lt"/>
              <a:buAutoNum type="alphaLcPeriod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Water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2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41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8039"/>
            <a:ext cx="8305800" cy="48703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Unlike most liquids when they freeze,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water is </a:t>
            </a:r>
            <a:r>
              <a:rPr lang="en-US" sz="3200" b="1" u="sng" dirty="0" smtClean="0"/>
              <a:t>LESS</a:t>
            </a:r>
            <a:r>
              <a:rPr lang="en-US" sz="3200" dirty="0" smtClean="0"/>
              <a:t> dense when frozen</a:t>
            </a:r>
          </a:p>
          <a:p>
            <a:endParaRPr lang="en-US" sz="3200" dirty="0" smtClean="0"/>
          </a:p>
          <a:p>
            <a:r>
              <a:rPr lang="en-US" sz="3200" dirty="0" smtClean="0"/>
              <a:t>Explains why ice </a:t>
            </a:r>
            <a:r>
              <a:rPr lang="en-US" sz="3200" b="1" u="sng" dirty="0" smtClean="0"/>
              <a:t>floats</a:t>
            </a:r>
          </a:p>
          <a:p>
            <a:endParaRPr lang="en-US" sz="3200" b="1" u="sng" dirty="0" smtClean="0"/>
          </a:p>
          <a:p>
            <a:r>
              <a:rPr lang="en-US" sz="3200" dirty="0" smtClean="0"/>
              <a:t>Water’s greatest density occurs at </a:t>
            </a:r>
            <a:r>
              <a:rPr lang="en-US" sz="3200" b="1" u="sng" dirty="0" smtClean="0"/>
              <a:t>4</a:t>
            </a:r>
            <a:r>
              <a:rPr lang="en-US" sz="3200" dirty="0" smtClean="0"/>
              <a:t> °C. 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This is why the surface of a pond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freezes and yet water remains in liquid</a:t>
            </a:r>
          </a:p>
          <a:p>
            <a:pPr marL="0" indent="0">
              <a:buNone/>
            </a:pPr>
            <a:r>
              <a:rPr lang="en-US" sz="3200" dirty="0" smtClean="0"/>
              <a:t>    form at the bottom of the pond.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Density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3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69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877" y="1722439"/>
            <a:ext cx="8305800" cy="4525965"/>
          </a:xfrm>
        </p:spPr>
        <p:txBody>
          <a:bodyPr/>
          <a:lstStyle/>
          <a:p>
            <a:pPr marL="129779" lvl="3" indent="-129779"/>
            <a:r>
              <a:rPr lang="en-US" sz="2000" dirty="0"/>
              <a:t>The angles of the hydrogen bonds form a crystal pattern, making frozen water less dense than liquid </a:t>
            </a:r>
            <a:r>
              <a:rPr lang="en-US" sz="2000" dirty="0" smtClean="0"/>
              <a:t>water</a:t>
            </a:r>
          </a:p>
          <a:p>
            <a:pPr marL="129779" lvl="3" indent="-129779"/>
            <a:endParaRPr lang="en-US" sz="2000" dirty="0"/>
          </a:p>
          <a:p>
            <a:pPr marL="129779" lvl="3" indent="-129779"/>
            <a:endParaRPr lang="en-US" sz="2000" dirty="0" smtClean="0"/>
          </a:p>
          <a:p>
            <a:pPr marL="129779" lvl="3" indent="-129779"/>
            <a:endParaRPr lang="en-US" sz="2000" dirty="0"/>
          </a:p>
          <a:p>
            <a:pPr marL="129779" lvl="3" indent="-129779"/>
            <a:endParaRPr lang="en-US" sz="2000" dirty="0" smtClean="0"/>
          </a:p>
          <a:p>
            <a:pPr marL="129779" lvl="3" indent="-129779"/>
            <a:endParaRPr lang="en-US" sz="2000" dirty="0"/>
          </a:p>
          <a:p>
            <a:pPr marL="129779" lvl="3" indent="-129779"/>
            <a:endParaRPr lang="en-US" sz="2000" dirty="0" smtClean="0"/>
          </a:p>
          <a:p>
            <a:pPr marL="129779" lvl="3" indent="-129779"/>
            <a:endParaRPr lang="en-US" sz="2000" dirty="0"/>
          </a:p>
          <a:p>
            <a:pPr marL="129779" lvl="3" indent="-129779"/>
            <a:endParaRPr lang="en-US" sz="2000" dirty="0" smtClean="0"/>
          </a:p>
          <a:p>
            <a:pPr marL="342900" lvl="3" indent="-342900"/>
            <a:r>
              <a:rPr lang="en-US" sz="2000" dirty="0" smtClean="0"/>
              <a:t>Due to the unique arrangement of the polar water molecules, water </a:t>
            </a:r>
            <a:r>
              <a:rPr lang="en-US" sz="2000" b="1" u="sng" dirty="0" smtClean="0"/>
              <a:t>expands</a:t>
            </a:r>
            <a:r>
              <a:rPr lang="en-US" sz="2000" dirty="0" smtClean="0"/>
              <a:t> when frozen and contracts when heated. (opposite of most substances)</a:t>
            </a:r>
          </a:p>
          <a:p>
            <a:pPr marL="342900" lvl="3" indent="-342900"/>
            <a:r>
              <a:rPr lang="en-US" sz="2000" dirty="0" smtClean="0"/>
              <a:t>Water molecules are joined together by covalent </a:t>
            </a:r>
            <a:r>
              <a:rPr lang="en-US" sz="2000" b="1" u="sng" dirty="0" smtClean="0"/>
              <a:t>hydrogen</a:t>
            </a:r>
            <a:r>
              <a:rPr lang="en-US" sz="2000" dirty="0" smtClean="0"/>
              <a:t> bonds.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4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Water Density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51" y="2630354"/>
            <a:ext cx="4776791" cy="20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015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 startAt="2"/>
            </a:pPr>
            <a:r>
              <a:rPr lang="en-US" sz="3200" dirty="0"/>
              <a:t>Water is an excellent </a:t>
            </a:r>
            <a:r>
              <a:rPr lang="en-US" sz="3200" u="sng" dirty="0"/>
              <a:t>solvent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Water can </a:t>
            </a:r>
            <a:r>
              <a:rPr lang="en-US" sz="2800" u="sng" dirty="0"/>
              <a:t>dissolve</a:t>
            </a:r>
            <a:r>
              <a:rPr lang="en-US" sz="2800" dirty="0"/>
              <a:t> many </a:t>
            </a:r>
            <a:r>
              <a:rPr lang="en-US" sz="2800" dirty="0" smtClean="0"/>
              <a:t>substances (polar molecules)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/>
              <a:t>Creates a </a:t>
            </a:r>
            <a:r>
              <a:rPr lang="en-US" sz="2800" u="sng" dirty="0"/>
              <a:t>solution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Water is the </a:t>
            </a:r>
            <a:r>
              <a:rPr lang="en-US" sz="2800" u="sng" dirty="0"/>
              <a:t>solvent</a:t>
            </a:r>
          </a:p>
          <a:p>
            <a:pPr lvl="1">
              <a:lnSpc>
                <a:spcPct val="100000"/>
              </a:lnSpc>
            </a:pPr>
            <a:r>
              <a:rPr lang="en-US" sz="2800" u="sng" dirty="0"/>
              <a:t>Solute</a:t>
            </a:r>
            <a:r>
              <a:rPr lang="en-US" sz="2800" dirty="0"/>
              <a:t> is substance being dissolved in water</a:t>
            </a:r>
          </a:p>
          <a:p>
            <a:pPr marL="685800" lvl="2" indent="-40481">
              <a:lnSpc>
                <a:spcPct val="100000"/>
              </a:lnSpc>
              <a:buNone/>
            </a:pPr>
            <a:r>
              <a:rPr lang="en-US" sz="2350" dirty="0">
                <a:latin typeface="Comic Sans MS" panose="030F0702030302020204" pitchFamily="66" charset="0"/>
              </a:rPr>
              <a:t>**Importance = water helps to break down molecules into smaller pieces that are small enough to move in and out of cells!**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5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23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 startAt="3"/>
            </a:pPr>
            <a:r>
              <a:rPr lang="en-US" sz="3200" dirty="0" smtClean="0"/>
              <a:t>Water has a </a:t>
            </a:r>
            <a:r>
              <a:rPr lang="en-US" sz="3200" u="sng" dirty="0" smtClean="0"/>
              <a:t>high</a:t>
            </a:r>
            <a:r>
              <a:rPr lang="en-US" sz="3200" dirty="0" smtClean="0"/>
              <a:t> </a:t>
            </a:r>
            <a:r>
              <a:rPr lang="en-US" sz="3200" u="sng" dirty="0" smtClean="0"/>
              <a:t>specific</a:t>
            </a:r>
            <a:r>
              <a:rPr lang="en-US" sz="3200" dirty="0" smtClean="0"/>
              <a:t> </a:t>
            </a:r>
            <a:r>
              <a:rPr lang="en-US" sz="3200" u="sng" dirty="0" smtClean="0"/>
              <a:t>heat</a:t>
            </a:r>
          </a:p>
          <a:p>
            <a:pPr marL="640556" lvl="1" indent="-257175">
              <a:lnSpc>
                <a:spcPct val="100000"/>
              </a:lnSpc>
            </a:pPr>
            <a:r>
              <a:rPr lang="en-US" sz="2800" dirty="0" smtClean="0"/>
              <a:t>Water can </a:t>
            </a:r>
            <a:r>
              <a:rPr lang="en-US" sz="2800" u="sng" dirty="0" smtClean="0"/>
              <a:t>absorb</a:t>
            </a:r>
            <a:r>
              <a:rPr lang="en-US" sz="2800" dirty="0" smtClean="0"/>
              <a:t> heat but its temperature changes very </a:t>
            </a:r>
            <a:r>
              <a:rPr lang="en-US" sz="2800" u="sng" dirty="0" smtClean="0"/>
              <a:t>little</a:t>
            </a:r>
          </a:p>
          <a:p>
            <a:pPr marL="640556" lvl="1" indent="-257175">
              <a:lnSpc>
                <a:spcPct val="100000"/>
              </a:lnSpc>
            </a:pPr>
            <a:r>
              <a:rPr lang="en-US" sz="2800" dirty="0" smtClean="0"/>
              <a:t>Water can </a:t>
            </a:r>
            <a:r>
              <a:rPr lang="en-US" sz="2800" u="sng" dirty="0" smtClean="0"/>
              <a:t>release</a:t>
            </a:r>
            <a:r>
              <a:rPr lang="en-US" sz="2800" dirty="0" smtClean="0"/>
              <a:t> large amounts of </a:t>
            </a:r>
            <a:r>
              <a:rPr lang="en-US" sz="2800" u="sng" dirty="0" smtClean="0"/>
              <a:t>heat</a:t>
            </a:r>
            <a:r>
              <a:rPr lang="en-US" sz="2800" dirty="0" smtClean="0"/>
              <a:t> but its temperature changes very </a:t>
            </a:r>
            <a:r>
              <a:rPr lang="en-US" sz="2800" u="sng" dirty="0" smtClean="0"/>
              <a:t>little</a:t>
            </a:r>
          </a:p>
          <a:p>
            <a:pPr marL="640556" lvl="1" indent="-257175">
              <a:lnSpc>
                <a:spcPct val="100000"/>
              </a:lnSpc>
            </a:pPr>
            <a:r>
              <a:rPr lang="en-US" sz="2800" dirty="0" smtClean="0"/>
              <a:t>Water </a:t>
            </a:r>
            <a:r>
              <a:rPr lang="en-US" sz="2800" u="sng" dirty="0" smtClean="0"/>
              <a:t>cools</a:t>
            </a:r>
            <a:r>
              <a:rPr lang="en-US" sz="2800" dirty="0" smtClean="0"/>
              <a:t> surfaces as it evaporates (ex. = </a:t>
            </a:r>
            <a:r>
              <a:rPr lang="en-US" sz="2800" u="sng" dirty="0" smtClean="0"/>
              <a:t>sweating</a:t>
            </a:r>
            <a:r>
              <a:rPr lang="en-US" sz="2800" dirty="0" smtClean="0"/>
              <a:t>)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en-US" sz="2350" dirty="0" smtClean="0"/>
              <a:t>**Importance = Helps keep your body at a </a:t>
            </a:r>
            <a:r>
              <a:rPr lang="en-US" sz="2350" u="sng" dirty="0" smtClean="0"/>
              <a:t>constant</a:t>
            </a:r>
            <a:r>
              <a:rPr lang="en-US" sz="2350" dirty="0" smtClean="0"/>
              <a:t> </a:t>
            </a:r>
            <a:r>
              <a:rPr lang="en-US" sz="2350" u="sng" dirty="0" smtClean="0"/>
              <a:t>temperature</a:t>
            </a:r>
            <a:r>
              <a:rPr lang="en-US" sz="2350" dirty="0" smtClean="0"/>
              <a:t>; helps to keep the </a:t>
            </a:r>
            <a:r>
              <a:rPr lang="en-US" sz="2350" u="sng" dirty="0" smtClean="0"/>
              <a:t>global</a:t>
            </a:r>
            <a:r>
              <a:rPr lang="en-US" sz="2350" dirty="0" smtClean="0"/>
              <a:t> (</a:t>
            </a:r>
            <a:r>
              <a:rPr lang="en-US" sz="2350" u="sng" dirty="0" smtClean="0"/>
              <a:t>earth)temperature</a:t>
            </a:r>
            <a:r>
              <a:rPr lang="en-US" sz="2350" dirty="0" smtClean="0"/>
              <a:t> stable.**</a:t>
            </a:r>
            <a:endParaRPr lang="en-US" sz="2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6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64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36399"/>
            <a:ext cx="8305800" cy="452596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 startAt="4"/>
            </a:pPr>
            <a:r>
              <a:rPr lang="en-US" sz="3200" u="sng" dirty="0" smtClean="0"/>
              <a:t>Adhesion</a:t>
            </a:r>
            <a:r>
              <a:rPr lang="en-US" sz="2400" dirty="0" smtClean="0"/>
              <a:t> = water is </a:t>
            </a:r>
            <a:r>
              <a:rPr lang="en-US" sz="2400" u="sng" dirty="0" smtClean="0"/>
              <a:t>sticky</a:t>
            </a:r>
            <a:r>
              <a:rPr lang="en-US" sz="2400" dirty="0" smtClean="0"/>
              <a:t> = it likes to </a:t>
            </a:r>
            <a:r>
              <a:rPr lang="en-US" sz="2400" u="sng" dirty="0" smtClean="0"/>
              <a:t>stick</a:t>
            </a:r>
            <a:r>
              <a:rPr lang="en-US" sz="2400" dirty="0" smtClean="0"/>
              <a:t> to </a:t>
            </a:r>
            <a:r>
              <a:rPr lang="en-US" sz="2400" u="sng" dirty="0" smtClean="0"/>
              <a:t>other</a:t>
            </a:r>
            <a:r>
              <a:rPr lang="en-US" sz="2400" dirty="0" smtClean="0"/>
              <a:t> </a:t>
            </a:r>
            <a:r>
              <a:rPr lang="en-US" sz="2400" u="sng" dirty="0" smtClean="0"/>
              <a:t>polar</a:t>
            </a:r>
            <a:r>
              <a:rPr lang="en-US" sz="2400" dirty="0" smtClean="0"/>
              <a:t> compounds and to </a:t>
            </a:r>
            <a:r>
              <a:rPr lang="en-US" sz="2400" u="sng" dirty="0" smtClean="0"/>
              <a:t>surfaces</a:t>
            </a:r>
            <a:r>
              <a:rPr lang="en-US" sz="2400" dirty="0" smtClean="0"/>
              <a:t>.</a:t>
            </a:r>
          </a:p>
          <a:p>
            <a:pPr marL="383381" lvl="1" indent="0">
              <a:lnSpc>
                <a:spcPct val="100000"/>
              </a:lnSpc>
              <a:buNone/>
            </a:pPr>
            <a:r>
              <a:rPr lang="en-US" sz="2400" dirty="0" smtClean="0"/>
              <a:t>Examples = water droplets sticking to the grass or a plant leaf, to the window of a car, to the inside of a glass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5"/>
            </a:pPr>
            <a:r>
              <a:rPr lang="en-US" sz="3200" u="sng" dirty="0" smtClean="0"/>
              <a:t>Cohesion</a:t>
            </a:r>
            <a:r>
              <a:rPr lang="en-US" sz="2400" dirty="0" smtClean="0"/>
              <a:t> = water is </a:t>
            </a:r>
            <a:r>
              <a:rPr lang="en-US" sz="2400" u="sng" dirty="0" smtClean="0"/>
              <a:t>sticky</a:t>
            </a:r>
            <a:r>
              <a:rPr lang="en-US" sz="2400" dirty="0" smtClean="0"/>
              <a:t> = it likes to </a:t>
            </a:r>
            <a:r>
              <a:rPr lang="en-US" sz="2400" u="sng" dirty="0" smtClean="0"/>
              <a:t>stick</a:t>
            </a:r>
            <a:r>
              <a:rPr lang="en-US" sz="2400" dirty="0" smtClean="0"/>
              <a:t> to </a:t>
            </a:r>
            <a:r>
              <a:rPr lang="en-US" sz="2400" u="sng" dirty="0" smtClean="0"/>
              <a:t>itself</a:t>
            </a:r>
            <a:r>
              <a:rPr lang="en-US" sz="2400" dirty="0" smtClean="0"/>
              <a:t>.  Hydrogen bonds create </a:t>
            </a:r>
            <a:r>
              <a:rPr lang="en-US" sz="2400" u="sng" dirty="0" smtClean="0"/>
              <a:t>beads</a:t>
            </a:r>
            <a:r>
              <a:rPr lang="en-US" sz="2400" dirty="0" smtClean="0"/>
              <a:t> of water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06" y="4923224"/>
            <a:ext cx="2214563" cy="1550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90" y="4841071"/>
            <a:ext cx="1064419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7" y="4851786"/>
            <a:ext cx="2286000" cy="152876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7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25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46" y="5258247"/>
            <a:ext cx="2057400" cy="1388745"/>
          </a:xfr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56" y="241708"/>
            <a:ext cx="1970116" cy="1620982"/>
          </a:xfrm>
        </p:spPr>
      </p:pic>
      <p:sp>
        <p:nvSpPr>
          <p:cNvPr id="16" name="Content Placeholder 15"/>
          <p:cNvSpPr>
            <a:spLocks noGrp="1"/>
          </p:cNvSpPr>
          <p:nvPr>
            <p:ph sz="half" idx="14"/>
          </p:nvPr>
        </p:nvSpPr>
        <p:spPr>
          <a:xfrm>
            <a:off x="591450" y="1189365"/>
            <a:ext cx="3723378" cy="4119482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6"/>
            </a:pPr>
            <a:r>
              <a:rPr lang="en-US" sz="5100" u="sng" dirty="0"/>
              <a:t>Surface</a:t>
            </a:r>
            <a:r>
              <a:rPr lang="en-US" sz="4400" dirty="0"/>
              <a:t> </a:t>
            </a:r>
            <a:r>
              <a:rPr lang="en-US" sz="5100" u="sng" dirty="0"/>
              <a:t>tension</a:t>
            </a:r>
            <a:r>
              <a:rPr lang="en-US" sz="4400" dirty="0"/>
              <a:t> = due to </a:t>
            </a:r>
            <a:r>
              <a:rPr lang="en-US" sz="4400" u="sng" dirty="0"/>
              <a:t>cohesion-</a:t>
            </a:r>
            <a:r>
              <a:rPr lang="en-US" sz="4400" dirty="0"/>
              <a:t> water has a surface tension.  The surface can resist a force from an object denser than water.</a:t>
            </a:r>
          </a:p>
          <a:p>
            <a:pPr marL="383381" lvl="1" indent="0">
              <a:buNone/>
            </a:pPr>
            <a:r>
              <a:rPr lang="en-US" sz="4400" dirty="0"/>
              <a:t>Examples = a paper clip can float on the surface of water, water striders can “walk” on water</a:t>
            </a:r>
          </a:p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5"/>
          </p:nvPr>
        </p:nvSpPr>
        <p:spPr>
          <a:xfrm>
            <a:off x="4345438" y="1759438"/>
            <a:ext cx="3754976" cy="3616563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 startAt="7"/>
            </a:pPr>
            <a:r>
              <a:rPr lang="en-US" sz="2000" u="sng" dirty="0"/>
              <a:t>Capillary</a:t>
            </a:r>
            <a:r>
              <a:rPr lang="en-US" sz="2000" dirty="0"/>
              <a:t> </a:t>
            </a:r>
            <a:r>
              <a:rPr lang="en-US" sz="2000" u="sng" dirty="0"/>
              <a:t>Action</a:t>
            </a:r>
            <a:r>
              <a:rPr lang="en-US" sz="2000" dirty="0"/>
              <a:t> = </a:t>
            </a:r>
            <a:r>
              <a:rPr lang="en-US" sz="2000" u="sng" dirty="0"/>
              <a:t>adhesion</a:t>
            </a:r>
            <a:r>
              <a:rPr lang="en-US" sz="2000" dirty="0"/>
              <a:t> and </a:t>
            </a:r>
            <a:r>
              <a:rPr lang="en-US" sz="2000" u="sng" dirty="0"/>
              <a:t>cohesion</a:t>
            </a:r>
            <a:r>
              <a:rPr lang="en-US" sz="2000" dirty="0"/>
              <a:t> between molecules that causes water to move </a:t>
            </a:r>
            <a:r>
              <a:rPr lang="en-US" sz="2000" u="sng" dirty="0"/>
              <a:t>up</a:t>
            </a:r>
            <a:r>
              <a:rPr lang="en-US" sz="2000" dirty="0"/>
              <a:t> in a small </a:t>
            </a:r>
            <a:r>
              <a:rPr lang="en-US" sz="2000" dirty="0" smtClean="0"/>
              <a:t>tube</a:t>
            </a:r>
          </a:p>
          <a:p>
            <a:pPr marL="342900" lvl="1" indent="0">
              <a:buNone/>
            </a:pPr>
            <a:r>
              <a:rPr lang="en-US" sz="2000" dirty="0" smtClean="0"/>
              <a:t>Example = Allows for water to move from roots to leaves in a plant through tiny tubes (veins) in plant</a:t>
            </a:r>
          </a:p>
          <a:p>
            <a:pPr marL="385763" indent="-385763">
              <a:buFont typeface="+mj-lt"/>
              <a:buAutoNum type="arabicPeriod" startAt="7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2" y="5160647"/>
            <a:ext cx="1764792" cy="100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10" y="4830444"/>
            <a:ext cx="1652897" cy="19914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8</a:t>
            </a:fld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215" y="5148046"/>
            <a:ext cx="2231785" cy="16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10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8"/>
            </a:pPr>
            <a:r>
              <a:rPr lang="en-US" sz="2800" dirty="0" smtClean="0"/>
              <a:t>Pure water has a neutral </a:t>
            </a:r>
            <a:r>
              <a:rPr lang="en-US" sz="2800" b="1" u="sng" dirty="0" smtClean="0"/>
              <a:t>pH</a:t>
            </a:r>
            <a:r>
              <a:rPr lang="en-US" sz="2800" dirty="0" smtClean="0"/>
              <a:t>.</a:t>
            </a:r>
          </a:p>
          <a:p>
            <a:pPr lvl="1"/>
            <a:r>
              <a:rPr lang="en-US" sz="2000" dirty="0" smtClean="0"/>
              <a:t>Measure of the acidity or basicity of a solution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 startAt="8"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23232"/>
                </a:solidFill>
              </a:rPr>
              <a:pPr/>
              <a:t>9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444" y="2776396"/>
            <a:ext cx="5584603" cy="34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7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theme/theme1.xml><?xml version="1.0" encoding="utf-8"?>
<a:theme xmlns:a="http://schemas.openxmlformats.org/drawingml/2006/main" name="www.PresenterMedia.com - atom molecul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E7DD3B"/>
      </a:accent2>
      <a:accent3>
        <a:srgbClr val="1B587C"/>
      </a:accent3>
      <a:accent4>
        <a:srgbClr val="7BCD31"/>
      </a:accent4>
      <a:accent5>
        <a:srgbClr val="30C5A0"/>
      </a:accent5>
      <a:accent6>
        <a:srgbClr val="8931BB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0ECDB-85EA-459E-99FD-3577082BA3C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BB337F-6E1F-4EF9-BFF0-84CA9853D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A8662D-A677-4D6A-988A-DC0D9BB1E0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519</Words>
  <Application>Microsoft Office PowerPoint</Application>
  <PresentationFormat>On-screen Show (4:3)</PresentationFormat>
  <Paragraphs>75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Comic Sans MS</vt:lpstr>
      <vt:lpstr>Perpetua</vt:lpstr>
      <vt:lpstr>Segoe UI</vt:lpstr>
      <vt:lpstr>www.PresenterMedia.com - atom molecule</vt:lpstr>
      <vt:lpstr>Water</vt:lpstr>
      <vt:lpstr>Properties of Water </vt:lpstr>
      <vt:lpstr>Water Density</vt:lpstr>
      <vt:lpstr>Water Density</vt:lpstr>
      <vt:lpstr>PowerPoint Presentation</vt:lpstr>
      <vt:lpstr>PowerPoint Presentation</vt:lpstr>
      <vt:lpstr>PowerPoint Presentation</vt:lpstr>
      <vt:lpstr>PowerPoint Presentation</vt:lpstr>
      <vt:lpstr>Properties of water</vt:lpstr>
      <vt:lpstr>Video about water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Fishel, Shelley</dc:creator>
  <cp:lastModifiedBy>Shelley Fishel</cp:lastModifiedBy>
  <cp:revision>14</cp:revision>
  <cp:lastPrinted>2013-10-18T19:36:36Z</cp:lastPrinted>
  <dcterms:created xsi:type="dcterms:W3CDTF">2013-10-18T17:56:37Z</dcterms:created>
  <dcterms:modified xsi:type="dcterms:W3CDTF">2014-11-10T00:30:20Z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  <property fmtid="{D5CDD505-2E9C-101B-9397-08002B2CF9AE}" pid="3" name="IsMyDocuments">
    <vt:bool>true</vt:bool>
  </property>
</Properties>
</file>