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970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AA27AB-9E99-43DA-9AED-86BFBF2E4E27}" type="datetimeFigureOut">
              <a:rPr lang="en-US" smtClean="0"/>
              <a:t>2/3/2014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Mastery Learning</a:t>
            </a:r>
            <a:br>
              <a:rPr lang="en-US" dirty="0" smtClean="0"/>
            </a:br>
            <a:r>
              <a:rPr lang="en-US" dirty="0" smtClean="0"/>
              <a:t>2013 - 2014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High School Mathematics Department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it is utilized in Algebra IA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2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30" y="13716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Teacher gives students a list of objectives</a:t>
            </a:r>
          </a:p>
          <a:p>
            <a:endParaRPr lang="en-US" dirty="0"/>
          </a:p>
          <a:p>
            <a:r>
              <a:rPr lang="en-US" dirty="0" smtClean="0"/>
              <a:t>For example: Algebra IA  Unit 1</a:t>
            </a:r>
          </a:p>
          <a:p>
            <a:pPr lvl="1"/>
            <a:r>
              <a:rPr lang="en-US" dirty="0" smtClean="0"/>
              <a:t>Objective 1 – Define number sequence, constant difference, term, variable, expression, and equation</a:t>
            </a:r>
          </a:p>
          <a:p>
            <a:pPr lvl="1"/>
            <a:r>
              <a:rPr lang="en-US" dirty="0" smtClean="0"/>
              <a:t>Objective 2 – Use differences to identify patterns and make predictions in number sequences</a:t>
            </a:r>
          </a:p>
          <a:p>
            <a:pPr lvl="1"/>
            <a:r>
              <a:rPr lang="en-US" dirty="0" smtClean="0"/>
              <a:t>Objective 3 – Use variables to represent unknown quantities in real world situations</a:t>
            </a:r>
          </a:p>
          <a:p>
            <a:pPr lvl="1"/>
            <a:r>
              <a:rPr lang="en-US" dirty="0" smtClean="0"/>
              <a:t>Objective 4 -  Evaluate expressions using order of operations</a:t>
            </a:r>
          </a:p>
          <a:p>
            <a:pPr lvl="1"/>
            <a:r>
              <a:rPr lang="en-US" dirty="0" smtClean="0"/>
              <a:t>Objective 5 – Substitute values into algebraic expressions</a:t>
            </a:r>
          </a:p>
          <a:p>
            <a:pPr lvl="1"/>
            <a:r>
              <a:rPr lang="en-US" dirty="0" smtClean="0"/>
              <a:t>Objective 6 – Express large and small numbers in scientific notation</a:t>
            </a:r>
          </a:p>
          <a:p>
            <a:pPr lvl="1"/>
            <a:r>
              <a:rPr lang="en-US" dirty="0" smtClean="0"/>
              <a:t>Objective 7 – Express numbers from scientific notation to standard 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0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objectives using various techniques</a:t>
            </a:r>
          </a:p>
          <a:p>
            <a:pPr lvl="1"/>
            <a:r>
              <a:rPr lang="en-US" dirty="0" smtClean="0"/>
              <a:t>Cooperative Learning strategies</a:t>
            </a:r>
          </a:p>
          <a:p>
            <a:pPr lvl="1"/>
            <a:r>
              <a:rPr lang="en-US" dirty="0" smtClean="0"/>
              <a:t>Jigsaw puzzle for vocabulary</a:t>
            </a:r>
          </a:p>
          <a:p>
            <a:pPr lvl="1"/>
            <a:r>
              <a:rPr lang="en-US" dirty="0" smtClean="0"/>
              <a:t>Four corners</a:t>
            </a:r>
          </a:p>
          <a:p>
            <a:pPr lvl="1"/>
            <a:r>
              <a:rPr lang="en-US" dirty="0" smtClean="0"/>
              <a:t>Journal writing on understanding of a concept</a:t>
            </a:r>
          </a:p>
          <a:p>
            <a:pPr lvl="1"/>
            <a:r>
              <a:rPr lang="en-US" dirty="0" smtClean="0"/>
              <a:t>Selecting students at random</a:t>
            </a:r>
          </a:p>
          <a:p>
            <a:pPr lvl="1"/>
            <a:r>
              <a:rPr lang="en-US" dirty="0" smtClean="0"/>
              <a:t>Posting ideas on paper at different locations around the room</a:t>
            </a:r>
          </a:p>
          <a:p>
            <a:pPr lvl="1"/>
            <a:r>
              <a:rPr lang="en-US" dirty="0" smtClean="0"/>
              <a:t>Use of document camera to give notes</a:t>
            </a:r>
          </a:p>
          <a:p>
            <a:pPr lvl="1"/>
            <a:r>
              <a:rPr lang="en-US" dirty="0" smtClean="0"/>
              <a:t>Worksheets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027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Assessment- students take the first test on the unit material </a:t>
            </a:r>
          </a:p>
          <a:p>
            <a:endParaRPr lang="en-US" dirty="0"/>
          </a:p>
          <a:p>
            <a:r>
              <a:rPr lang="en-US" dirty="0" smtClean="0"/>
              <a:t>Algebra IA  Unit 1</a:t>
            </a:r>
          </a:p>
          <a:p>
            <a:pPr marL="0" indent="0">
              <a:buNone/>
            </a:pPr>
            <a:r>
              <a:rPr lang="en-US" dirty="0" smtClean="0"/>
              <a:t>	Objective 1 - 4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2 - 5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3 - 5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4 - 5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5 - 5 questions and 10 points total</a:t>
            </a:r>
          </a:p>
          <a:p>
            <a:pPr marL="0" indent="0">
              <a:buNone/>
            </a:pPr>
            <a:r>
              <a:rPr lang="en-US" dirty="0" smtClean="0"/>
              <a:t>	Objective 6 - 5 questions and 10 points total</a:t>
            </a:r>
          </a:p>
          <a:p>
            <a:pPr marL="0" indent="0">
              <a:buNone/>
            </a:pPr>
            <a:r>
              <a:rPr lang="en-US" dirty="0" smtClean="0"/>
              <a:t>	Objective 7 - 3 questions and 10 points total</a:t>
            </a:r>
          </a:p>
        </p:txBody>
      </p:sp>
    </p:spTree>
    <p:extLst>
      <p:ext uri="{BB962C8B-B14F-4D97-AF65-F5344CB8AC3E}">
        <p14:creationId xmlns:p14="http://schemas.microsoft.com/office/powerpoint/2010/main" val="242382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Remediation</a:t>
            </a:r>
          </a:p>
          <a:p>
            <a:pPr lvl="2"/>
            <a:r>
              <a:rPr lang="en-US" dirty="0" smtClean="0"/>
              <a:t>For each objective not mastered, less than 80% correct, students will complete remediation. They will have time in class and extensions to get help</a:t>
            </a:r>
          </a:p>
          <a:p>
            <a:pPr lvl="2"/>
            <a:endParaRPr lang="en-US" dirty="0" smtClean="0"/>
          </a:p>
          <a:p>
            <a:pPr marL="548640" lvl="2" indent="0">
              <a:buNone/>
            </a:pPr>
            <a:endParaRPr lang="en-US" dirty="0"/>
          </a:p>
          <a:p>
            <a:pPr lvl="2"/>
            <a:r>
              <a:rPr lang="en-US" dirty="0" smtClean="0"/>
              <a:t>Algebra IA Unit 1 examples:</a:t>
            </a:r>
          </a:p>
          <a:p>
            <a:pPr lvl="3"/>
            <a:r>
              <a:rPr lang="en-US" sz="1800" dirty="0" smtClean="0"/>
              <a:t>Make a set of flashcards for all of the vocabulary terms.</a:t>
            </a:r>
          </a:p>
          <a:p>
            <a:pPr lvl="3"/>
            <a:r>
              <a:rPr lang="en-US" sz="1800" dirty="0" smtClean="0"/>
              <a:t>Watch a video on evaluating expressions using order of operations</a:t>
            </a:r>
          </a:p>
          <a:p>
            <a:pPr lvl="3"/>
            <a:r>
              <a:rPr lang="en-US" sz="1800" dirty="0" smtClean="0"/>
              <a:t>Complete a study guide on identifying patterns using differences in a number sequence.</a:t>
            </a:r>
          </a:p>
          <a:p>
            <a:pPr lvl="3"/>
            <a:r>
              <a:rPr lang="en-US" sz="1800" dirty="0" smtClean="0"/>
              <a:t>Watch </a:t>
            </a:r>
            <a:r>
              <a:rPr lang="en-US" sz="1800" dirty="0"/>
              <a:t>a</a:t>
            </a:r>
            <a:r>
              <a:rPr lang="en-US" sz="1800" dirty="0" smtClean="0"/>
              <a:t> PowerPoint on writing numbers in scientific notation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239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Chance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Remediation is collected</a:t>
            </a:r>
          </a:p>
          <a:p>
            <a:endParaRPr lang="en-US" dirty="0"/>
          </a:p>
          <a:p>
            <a:r>
              <a:rPr lang="en-US" dirty="0" smtClean="0"/>
              <a:t>Students take a second test completing only the problems that match the objectives they remediated on.</a:t>
            </a:r>
          </a:p>
          <a:p>
            <a:endParaRPr lang="en-US" dirty="0"/>
          </a:p>
          <a:p>
            <a:r>
              <a:rPr lang="en-US" dirty="0" smtClean="0"/>
              <a:t>Consistency from test A to test B</a:t>
            </a:r>
            <a:endParaRPr lang="en-US" dirty="0"/>
          </a:p>
          <a:p>
            <a:pPr lvl="1"/>
            <a:r>
              <a:rPr lang="en-US" dirty="0"/>
              <a:t>Each test has the same number of questions</a:t>
            </a:r>
          </a:p>
          <a:p>
            <a:pPr lvl="1"/>
            <a:r>
              <a:rPr lang="en-US" dirty="0"/>
              <a:t>Each test has the same directions</a:t>
            </a:r>
          </a:p>
          <a:p>
            <a:pPr lvl="1"/>
            <a:r>
              <a:rPr lang="en-US" dirty="0"/>
              <a:t>Each test has the same look and </a:t>
            </a:r>
            <a:r>
              <a:rPr lang="en-US" dirty="0" smtClean="0"/>
              <a:t>feel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Test C – a third chance for the students that have completed all homework and </a:t>
            </a:r>
            <a:r>
              <a:rPr lang="en-US" dirty="0" smtClean="0"/>
              <a:t>remediation on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8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Enrichment</a:t>
            </a:r>
          </a:p>
          <a:p>
            <a:pPr lvl="2"/>
            <a:r>
              <a:rPr lang="en-US" sz="2000" dirty="0"/>
              <a:t>Special topics to enhance learning</a:t>
            </a:r>
          </a:p>
          <a:p>
            <a:pPr lvl="2"/>
            <a:r>
              <a:rPr lang="en-US" sz="2000" dirty="0" smtClean="0"/>
              <a:t>Opportunities </a:t>
            </a:r>
            <a:r>
              <a:rPr lang="en-US" sz="2000" dirty="0"/>
              <a:t>to delve deeper into a concept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</a:p>
          <a:p>
            <a:pPr lvl="1"/>
            <a:r>
              <a:rPr lang="en-US" dirty="0" smtClean="0"/>
              <a:t>Algebra IA Unit 1 Examples:</a:t>
            </a:r>
          </a:p>
          <a:p>
            <a:pPr lvl="2"/>
            <a:r>
              <a:rPr lang="en-US" dirty="0" smtClean="0"/>
              <a:t>Complete the order of operations Enrichment Worksheet</a:t>
            </a:r>
          </a:p>
          <a:p>
            <a:pPr lvl="2"/>
            <a:r>
              <a:rPr lang="en-US" dirty="0" smtClean="0"/>
              <a:t>Complete Modeling Real World Scenarios Worksheet</a:t>
            </a:r>
          </a:p>
          <a:p>
            <a:pPr lvl="2"/>
            <a:r>
              <a:rPr lang="en-US" dirty="0" smtClean="0"/>
              <a:t>Complete the using scientific notation Worksheet</a:t>
            </a:r>
          </a:p>
          <a:p>
            <a:pPr lvl="2"/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632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Grading in all of the </a:t>
            </a:r>
            <a:r>
              <a:rPr lang="en-US" smtClean="0"/>
              <a:t>Algebra IA </a:t>
            </a:r>
            <a:r>
              <a:rPr lang="en-US" dirty="0" smtClean="0"/>
              <a:t>classes is broken down into the following sections</a:t>
            </a:r>
          </a:p>
          <a:p>
            <a:endParaRPr lang="en-US" dirty="0"/>
          </a:p>
          <a:p>
            <a:r>
              <a:rPr lang="en-US" dirty="0" smtClean="0"/>
              <a:t>70% Tests</a:t>
            </a:r>
          </a:p>
          <a:p>
            <a:r>
              <a:rPr lang="en-US" dirty="0" smtClean="0"/>
              <a:t>15% Study Island</a:t>
            </a:r>
          </a:p>
          <a:p>
            <a:r>
              <a:rPr lang="en-US" dirty="0" smtClean="0"/>
              <a:t> 5% Enrichment</a:t>
            </a:r>
          </a:p>
          <a:p>
            <a:r>
              <a:rPr lang="en-US" dirty="0" smtClean="0"/>
              <a:t>10% Homework</a:t>
            </a:r>
          </a:p>
          <a:p>
            <a:endParaRPr lang="en-US" dirty="0"/>
          </a:p>
          <a:p>
            <a:r>
              <a:rPr lang="en-US" dirty="0" smtClean="0"/>
              <a:t>Students and parents can keep track of the mastery for each objective on the home access center (HAC)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83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</TotalTime>
  <Words>386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Clarity</vt:lpstr>
      <vt:lpstr>Mastery Learning 2013 - 2014</vt:lpstr>
      <vt:lpstr>Communications</vt:lpstr>
      <vt:lpstr>Strategies</vt:lpstr>
      <vt:lpstr>Consistency</vt:lpstr>
      <vt:lpstr>Remediation</vt:lpstr>
      <vt:lpstr>Another Chance</vt:lpstr>
      <vt:lpstr>Success</vt:lpstr>
      <vt:lpstr>Grading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Mastery Learning 2011-2012</dc:title>
  <dc:creator>Staats, Christine</dc:creator>
  <cp:lastModifiedBy>Boyd, Michelle</cp:lastModifiedBy>
  <cp:revision>13</cp:revision>
  <dcterms:created xsi:type="dcterms:W3CDTF">2011-09-14T13:36:09Z</dcterms:created>
  <dcterms:modified xsi:type="dcterms:W3CDTF">2014-02-03T21:35:43Z</dcterms:modified>
</cp:coreProperties>
</file>