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AA27AB-9E99-43DA-9AED-86BFBF2E4E27}" type="datetimeFigureOut">
              <a:rPr lang="en-US" smtClean="0"/>
              <a:t>8/12/2013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95EFFBB-EE52-41E9-BAB1-B07F3FF8738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Mastery Learning</a:t>
            </a:r>
            <a:br>
              <a:rPr lang="en-US" dirty="0" smtClean="0"/>
            </a:br>
            <a:r>
              <a:rPr lang="en-US" dirty="0" smtClean="0"/>
              <a:t>2013-2014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High School Mathematics Department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it is utilized in the Algebra IB program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2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Teacher gives a list of objective to the student</a:t>
            </a:r>
          </a:p>
          <a:p>
            <a:endParaRPr lang="en-US" dirty="0"/>
          </a:p>
          <a:p>
            <a:r>
              <a:rPr lang="en-US" dirty="0" smtClean="0"/>
              <a:t>Algebra IB  Unit 1</a:t>
            </a:r>
          </a:p>
          <a:p>
            <a:pPr lvl="1"/>
            <a:r>
              <a:rPr lang="en-US" dirty="0" smtClean="0"/>
              <a:t>Objective 1 – Define relation, function, domain, and range.</a:t>
            </a:r>
          </a:p>
          <a:p>
            <a:pPr lvl="1"/>
            <a:r>
              <a:rPr lang="en-US" dirty="0" smtClean="0"/>
              <a:t>Objective 2 – Be able to determine if a relation is a function given ordered pairs or a table.</a:t>
            </a:r>
          </a:p>
          <a:p>
            <a:pPr lvl="1"/>
            <a:r>
              <a:rPr lang="en-US" dirty="0" smtClean="0"/>
              <a:t>Objective 3 – Be able to determine if a relation is a function given a graph (including 2 part piecewise)</a:t>
            </a:r>
          </a:p>
          <a:p>
            <a:pPr lvl="1"/>
            <a:r>
              <a:rPr lang="en-US" dirty="0" smtClean="0"/>
              <a:t>Objective 4 -  Be able to identify the domain and range of a relation given ordered pairs or a table.</a:t>
            </a:r>
          </a:p>
          <a:p>
            <a:pPr lvl="1"/>
            <a:r>
              <a:rPr lang="en-US" dirty="0" smtClean="0"/>
              <a:t>Objective 5 – Be able to identify the domain and range of a relation given a graph (should be able to use inequality signs and interval notation; include 2 part piecewise graphs as well)</a:t>
            </a:r>
          </a:p>
          <a:p>
            <a:pPr lvl="1"/>
            <a:r>
              <a:rPr lang="en-US" dirty="0" smtClean="0"/>
              <a:t>Objective 6 – Analyze a set of data for the existence of a pattern by completing a table or sequence.</a:t>
            </a:r>
          </a:p>
          <a:p>
            <a:pPr lvl="1"/>
            <a:r>
              <a:rPr lang="en-US" dirty="0" smtClean="0"/>
              <a:t>Objective 7 – Be able to express a pattern as an equation given a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0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objectives using various techniques</a:t>
            </a:r>
          </a:p>
          <a:p>
            <a:pPr lvl="1"/>
            <a:r>
              <a:rPr lang="en-US" dirty="0" smtClean="0"/>
              <a:t>Cooperative Learning strategies</a:t>
            </a:r>
          </a:p>
          <a:p>
            <a:pPr lvl="1"/>
            <a:r>
              <a:rPr lang="en-US" dirty="0" smtClean="0"/>
              <a:t>Jigsaw puzzle for vocabulary</a:t>
            </a:r>
          </a:p>
          <a:p>
            <a:pPr lvl="1"/>
            <a:r>
              <a:rPr lang="en-US" dirty="0" smtClean="0"/>
              <a:t>Four corners</a:t>
            </a:r>
          </a:p>
          <a:p>
            <a:pPr lvl="1"/>
            <a:r>
              <a:rPr lang="en-US" dirty="0" smtClean="0"/>
              <a:t>Journal writing on understanding of a concept</a:t>
            </a:r>
          </a:p>
          <a:p>
            <a:pPr lvl="1"/>
            <a:r>
              <a:rPr lang="en-US" dirty="0" smtClean="0"/>
              <a:t>Selecting students at random</a:t>
            </a:r>
          </a:p>
          <a:p>
            <a:pPr lvl="1"/>
            <a:r>
              <a:rPr lang="en-US" dirty="0" smtClean="0"/>
              <a:t>Posting ideas on paper at different locations around the room</a:t>
            </a:r>
          </a:p>
          <a:p>
            <a:pPr lvl="1"/>
            <a:r>
              <a:rPr lang="en-US" dirty="0" smtClean="0"/>
              <a:t>Use of document camera to give notes</a:t>
            </a:r>
          </a:p>
          <a:p>
            <a:pPr lvl="1"/>
            <a:r>
              <a:rPr lang="en-US" dirty="0" smtClean="0"/>
              <a:t>Worksheets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0276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Assessment- students take the first test on all of the unit objectives</a:t>
            </a:r>
          </a:p>
          <a:p>
            <a:endParaRPr lang="en-US" dirty="0"/>
          </a:p>
          <a:p>
            <a:r>
              <a:rPr lang="en-US" dirty="0" smtClean="0"/>
              <a:t>Algebra IB  Unit 1</a:t>
            </a:r>
          </a:p>
          <a:p>
            <a:pPr marL="0" indent="0">
              <a:buNone/>
            </a:pPr>
            <a:r>
              <a:rPr lang="en-US" dirty="0" smtClean="0"/>
              <a:t>	Objective 1 - 4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2 - 5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3 - 5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4 - 5 questions and 10 points total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Objective 5 - 5 questions and 10 points total</a:t>
            </a:r>
          </a:p>
          <a:p>
            <a:pPr marL="0" indent="0">
              <a:buNone/>
            </a:pPr>
            <a:r>
              <a:rPr lang="en-US" dirty="0" smtClean="0"/>
              <a:t>	Objective 6 - 5 questions and 10 points total</a:t>
            </a:r>
          </a:p>
          <a:p>
            <a:pPr marL="0" indent="0">
              <a:buNone/>
            </a:pPr>
            <a:r>
              <a:rPr lang="en-US" dirty="0" smtClean="0"/>
              <a:t>	Objective 7 - 3 questions and 10 points total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2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Remediation</a:t>
            </a:r>
          </a:p>
          <a:p>
            <a:pPr lvl="2"/>
            <a:r>
              <a:rPr lang="en-US" dirty="0" smtClean="0"/>
              <a:t>Any objective that is not mastered on the first test, less than 80% correct, will require remediation which is worked on in class and extensions</a:t>
            </a:r>
          </a:p>
          <a:p>
            <a:pPr marL="548640" lvl="2" indent="0">
              <a:buNone/>
            </a:pPr>
            <a:endParaRPr lang="en-US" dirty="0"/>
          </a:p>
          <a:p>
            <a:pPr lvl="2"/>
            <a:r>
              <a:rPr lang="en-US" dirty="0" smtClean="0"/>
              <a:t>Algebra IB Unit 1 examples:</a:t>
            </a:r>
          </a:p>
          <a:p>
            <a:pPr lvl="3"/>
            <a:r>
              <a:rPr lang="en-US" sz="1800" dirty="0" smtClean="0"/>
              <a:t>Make a set of flashcards for all of the vocabulary terms.</a:t>
            </a:r>
          </a:p>
          <a:p>
            <a:pPr lvl="3"/>
            <a:r>
              <a:rPr lang="en-US" sz="1800" dirty="0" smtClean="0"/>
              <a:t>Watch a video on determining domain, range, and whether a relation is a function.</a:t>
            </a:r>
          </a:p>
          <a:p>
            <a:pPr lvl="3"/>
            <a:r>
              <a:rPr lang="en-US" sz="1800" dirty="0" smtClean="0"/>
              <a:t>Complete a study guide on Linear Functions and Graphs</a:t>
            </a:r>
          </a:p>
          <a:p>
            <a:pPr lvl="3"/>
            <a:r>
              <a:rPr lang="en-US" sz="1800" dirty="0" smtClean="0"/>
              <a:t>Complete the worksheet entitled Introduction to Functions</a:t>
            </a:r>
          </a:p>
          <a:p>
            <a:pPr lvl="3"/>
            <a:r>
              <a:rPr lang="en-US" sz="1800" dirty="0" smtClean="0"/>
              <a:t>Watch the PowerPoint entitled Patterns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239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Chance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Remediation is collected</a:t>
            </a:r>
          </a:p>
          <a:p>
            <a:endParaRPr lang="en-US" dirty="0"/>
          </a:p>
          <a:p>
            <a:r>
              <a:rPr lang="en-US" dirty="0" smtClean="0"/>
              <a:t>Students take a second test completing only the problems that match the objectives they remediated on.</a:t>
            </a:r>
          </a:p>
          <a:p>
            <a:endParaRPr lang="en-US" dirty="0"/>
          </a:p>
          <a:p>
            <a:r>
              <a:rPr lang="en-US" dirty="0" smtClean="0"/>
              <a:t>Consistency from test A to test B</a:t>
            </a:r>
            <a:endParaRPr lang="en-US" dirty="0"/>
          </a:p>
          <a:p>
            <a:pPr lvl="1"/>
            <a:r>
              <a:rPr lang="en-US" dirty="0"/>
              <a:t>Each test has the same number of questions</a:t>
            </a:r>
          </a:p>
          <a:p>
            <a:pPr lvl="1"/>
            <a:r>
              <a:rPr lang="en-US" dirty="0"/>
              <a:t>Each test has the same directions</a:t>
            </a:r>
          </a:p>
          <a:p>
            <a:pPr lvl="1"/>
            <a:r>
              <a:rPr lang="en-US" dirty="0"/>
              <a:t>Each test has the same look and </a:t>
            </a:r>
            <a:r>
              <a:rPr lang="en-US" dirty="0" smtClean="0"/>
              <a:t>feel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Test C – a third chance for the students that have completed all homework and </a:t>
            </a:r>
            <a:r>
              <a:rPr lang="en-US" dirty="0" smtClean="0"/>
              <a:t>remediation on time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25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Enrichment</a:t>
            </a:r>
          </a:p>
          <a:p>
            <a:pPr lvl="2"/>
            <a:r>
              <a:rPr lang="en-US" sz="2000" dirty="0"/>
              <a:t>Special topics to enhance learning</a:t>
            </a:r>
          </a:p>
          <a:p>
            <a:pPr lvl="2"/>
            <a:r>
              <a:rPr lang="en-US" sz="2000" dirty="0" smtClean="0"/>
              <a:t>Opportunities </a:t>
            </a:r>
            <a:r>
              <a:rPr lang="en-US" sz="2000" dirty="0"/>
              <a:t>to delve deeper into a concept</a:t>
            </a:r>
          </a:p>
          <a:p>
            <a:pPr marL="274320" lvl="1" indent="0">
              <a:buNone/>
            </a:pPr>
            <a:endParaRPr lang="en-US" smtClean="0"/>
          </a:p>
          <a:p>
            <a:pPr marL="274320" lvl="1" indent="0">
              <a:buNone/>
            </a:pPr>
            <a:r>
              <a:rPr lang="en-US" dirty="0"/>
              <a:t>	</a:t>
            </a:r>
          </a:p>
          <a:p>
            <a:pPr lvl="1"/>
            <a:r>
              <a:rPr lang="en-US" dirty="0" smtClean="0"/>
              <a:t>Algebra IB Unit 1 Examples:</a:t>
            </a:r>
          </a:p>
          <a:p>
            <a:pPr lvl="2"/>
            <a:r>
              <a:rPr lang="en-US" dirty="0" smtClean="0"/>
              <a:t>Complete the Domain and Range Enrichment Worksheet</a:t>
            </a:r>
          </a:p>
          <a:p>
            <a:pPr lvl="2"/>
            <a:r>
              <a:rPr lang="en-US" dirty="0" smtClean="0"/>
              <a:t>Complete Modeling Real World Scenarios Worksheet</a:t>
            </a:r>
          </a:p>
          <a:p>
            <a:pPr lvl="2"/>
            <a:r>
              <a:rPr lang="en-US" dirty="0" smtClean="0"/>
              <a:t>Complete the Linear Equation Worksheet</a:t>
            </a:r>
          </a:p>
          <a:p>
            <a:pPr lvl="2"/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6320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Grading in all of the Algebra IB classes is broken down into the following sections</a:t>
            </a:r>
          </a:p>
          <a:p>
            <a:endParaRPr lang="en-US" dirty="0"/>
          </a:p>
          <a:p>
            <a:r>
              <a:rPr lang="en-US" dirty="0" smtClean="0"/>
              <a:t>70% Tests</a:t>
            </a:r>
          </a:p>
          <a:p>
            <a:r>
              <a:rPr lang="en-US" dirty="0" smtClean="0"/>
              <a:t>10% Study Island</a:t>
            </a:r>
          </a:p>
          <a:p>
            <a:r>
              <a:rPr lang="en-US" dirty="0" smtClean="0"/>
              <a:t>10% Enrichment</a:t>
            </a:r>
          </a:p>
          <a:p>
            <a:r>
              <a:rPr lang="en-US" dirty="0" smtClean="0"/>
              <a:t>10% Homework</a:t>
            </a:r>
          </a:p>
          <a:p>
            <a:endParaRPr lang="en-US" dirty="0"/>
          </a:p>
          <a:p>
            <a:r>
              <a:rPr lang="en-US" dirty="0" smtClean="0"/>
              <a:t>Students and parents can keep track of the mastery for each objective on the home </a:t>
            </a:r>
            <a:r>
              <a:rPr lang="en-US" smtClean="0"/>
              <a:t>access center (HAC)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92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157</TotalTime>
  <Words>459</Words>
  <Application>Microsoft Office PowerPoint</Application>
  <PresentationFormat>On-screen Show (4:3)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Clarity</vt:lpstr>
      <vt:lpstr>Mastery Learning 2013-2014</vt:lpstr>
      <vt:lpstr>Communications</vt:lpstr>
      <vt:lpstr>Strategies</vt:lpstr>
      <vt:lpstr>Consistency</vt:lpstr>
      <vt:lpstr>Remediation</vt:lpstr>
      <vt:lpstr>Another Chance</vt:lpstr>
      <vt:lpstr>Success</vt:lpstr>
      <vt:lpstr>Grading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Mastery Learning 2011-2012</dc:title>
  <dc:creator>Staats, Christine</dc:creator>
  <cp:lastModifiedBy>Boyd, Michelle</cp:lastModifiedBy>
  <cp:revision>11</cp:revision>
  <dcterms:created xsi:type="dcterms:W3CDTF">2011-09-14T13:36:09Z</dcterms:created>
  <dcterms:modified xsi:type="dcterms:W3CDTF">2013-08-12T17:12:43Z</dcterms:modified>
</cp:coreProperties>
</file>