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4"/>
  </p:sldMasterIdLst>
  <p:notesMasterIdLst>
    <p:notesMasterId r:id="rId37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70" r:id="rId16"/>
    <p:sldId id="271" r:id="rId17"/>
    <p:sldId id="267" r:id="rId18"/>
    <p:sldId id="268" r:id="rId19"/>
    <p:sldId id="269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6" autoAdjust="0"/>
    <p:restoredTop sz="94660"/>
  </p:normalViewPr>
  <p:slideViewPr>
    <p:cSldViewPr snapToGrid="0">
      <p:cViewPr varScale="1">
        <p:scale>
          <a:sx n="74" d="100"/>
          <a:sy n="74" d="100"/>
        </p:scale>
        <p:origin x="3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24596C-9B78-492D-853D-369862DCFA2D}" type="datetimeFigureOut">
              <a:rPr lang="en-US" smtClean="0"/>
              <a:t>10/21/2015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B2BBC2-D6E5-40E9-B4A3-BC2E088CF1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797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2BBC2-D6E5-40E9-B4A3-BC2E088CF1B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8950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95F4C-477C-45F1-AD01-202AB2E58C3D}" type="datetime1">
              <a:rPr lang="en-US" smtClean="0"/>
              <a:t>10/21/2015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897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3046D-E074-40FA-9F08-4799D198E8AB}" type="datetime1">
              <a:rPr lang="en-US" smtClean="0"/>
              <a:t>10/21/2015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720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CBAAE-6975-4114-87A4-AC093EE8817A}" type="datetime1">
              <a:rPr lang="en-US" smtClean="0"/>
              <a:t>10/21/2015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847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8DCC-D906-4AD5-9FFD-EF93EDB678C8}" type="datetime1">
              <a:rPr lang="en-US" smtClean="0"/>
              <a:t>10/21/2015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93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859B-B984-417F-BF7D-453340386E11}" type="datetime1">
              <a:rPr lang="en-US" smtClean="0"/>
              <a:t>10/21/2015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545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2A40F-E972-4100-80CE-479C1289EE1A}" type="datetime1">
              <a:rPr lang="en-US" smtClean="0"/>
              <a:t>10/21/2015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299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3DEF8-259E-4FF4-A475-D1ABA59BD20B}" type="datetime1">
              <a:rPr lang="en-US" smtClean="0"/>
              <a:t>10/21/2015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955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C6099-6012-4542-BD46-B71E25DE5F01}" type="datetime1">
              <a:rPr lang="en-US" smtClean="0"/>
              <a:t>10/21/2015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105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6D8BC-0E41-4E3B-9F94-62CDAD3C309E}" type="datetime1">
              <a:rPr lang="en-US" smtClean="0"/>
              <a:t>10/21/2015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804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1361C-024D-4128-81A6-19FF09107180}" type="datetime1">
              <a:rPr lang="en-US" smtClean="0"/>
              <a:t>10/21/2015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8272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7C2E7-5D14-407C-B942-718CA57DA7F1}" type="datetime1">
              <a:rPr lang="en-US" smtClean="0"/>
              <a:t>10/21/2015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875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B7A5A6-6987-44A1-B565-85B58C178E0D}" type="datetime1">
              <a:rPr lang="en-US" smtClean="0"/>
              <a:t>10/21/2015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10F87-2EBF-4AFD-A5FF-CE6D23454A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756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youtube.com/watch?v=QnQe0xW_JY4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 rot="20418149">
            <a:off x="863768" y="1361247"/>
            <a:ext cx="6304126" cy="381284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endParaRPr lang="en-US" sz="1350" dirty="0"/>
          </a:p>
        </p:txBody>
      </p:sp>
      <p:sp>
        <p:nvSpPr>
          <p:cNvPr id="6" name="TextBox 5"/>
          <p:cNvSpPr txBox="1"/>
          <p:nvPr/>
        </p:nvSpPr>
        <p:spPr>
          <a:xfrm>
            <a:off x="2350024" y="2031085"/>
            <a:ext cx="4292315" cy="215272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en-US" sz="135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6736" y="1190030"/>
            <a:ext cx="6858000" cy="1673940"/>
          </a:xfrm>
        </p:spPr>
        <p:txBody>
          <a:bodyPr/>
          <a:lstStyle/>
          <a:p>
            <a:r>
              <a:rPr lang="en-US" dirty="0" smtClean="0"/>
              <a:t>Biochemistry: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Carbon &amp; Carbohydrates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1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3314" y="3488582"/>
            <a:ext cx="2286000" cy="2100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244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I. ROLE OF CARBON IN ORGANISMS: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b="1" u="sng" dirty="0" smtClean="0"/>
              <a:t>Organic compounds </a:t>
            </a:r>
            <a:r>
              <a:rPr lang="en-US" dirty="0" smtClean="0"/>
              <a:t>= compounds that contain carbon and hydrogen</a:t>
            </a:r>
          </a:p>
          <a:p>
            <a:pPr lvl="1"/>
            <a:r>
              <a:rPr lang="en-US" sz="2800" dirty="0" smtClean="0"/>
              <a:t>Ex:  carbohydrates, lipids, proteins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b="1" u="sng" dirty="0" smtClean="0"/>
              <a:t>Inorganic compounds </a:t>
            </a:r>
            <a:r>
              <a:rPr lang="en-US" dirty="0" smtClean="0"/>
              <a:t>= compounds that DO NOT contain carbon and hydrogen</a:t>
            </a:r>
          </a:p>
          <a:p>
            <a:pPr lvl="1"/>
            <a:r>
              <a:rPr lang="en-US" sz="2800" dirty="0" smtClean="0"/>
              <a:t>Ex:  Vitamins, minerals, water</a:t>
            </a:r>
          </a:p>
          <a:p>
            <a:pPr lvl="1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2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1584" y="4605338"/>
            <a:ext cx="1571625" cy="157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811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I. ROLE OF CARBON IN ORGANISMS: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Carbon forms </a:t>
            </a:r>
            <a:r>
              <a:rPr lang="en-US" b="1" u="sng" dirty="0" smtClean="0"/>
              <a:t>4</a:t>
            </a:r>
            <a:r>
              <a:rPr lang="en-US" dirty="0" smtClean="0"/>
              <a:t> covalent bonds to become stable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Can join with other carbons to form straight </a:t>
            </a:r>
            <a:r>
              <a:rPr lang="en-US" b="1" u="sng" dirty="0" smtClean="0"/>
              <a:t>chains</a:t>
            </a:r>
            <a:r>
              <a:rPr lang="en-US" dirty="0" smtClean="0"/>
              <a:t>, branches, or </a:t>
            </a:r>
            <a:r>
              <a:rPr lang="en-US" b="1" u="sng" dirty="0" smtClean="0"/>
              <a:t>rings</a:t>
            </a:r>
            <a:r>
              <a:rPr lang="en-US" dirty="0" smtClean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These structures may contain </a:t>
            </a:r>
            <a:r>
              <a:rPr lang="en-US" b="1" u="sng" dirty="0" smtClean="0"/>
              <a:t>multiple</a:t>
            </a:r>
            <a:r>
              <a:rPr lang="en-US" dirty="0" smtClean="0"/>
              <a:t> carbon atoms.</a:t>
            </a:r>
          </a:p>
          <a:p>
            <a:pPr lvl="1"/>
            <a:r>
              <a:rPr lang="en-US" dirty="0" smtClean="0"/>
              <a:t>This makes many </a:t>
            </a:r>
            <a:r>
              <a:rPr lang="en-US" b="1" u="sng" dirty="0" smtClean="0"/>
              <a:t>compounds</a:t>
            </a:r>
            <a:r>
              <a:rPr lang="en-US" dirty="0" smtClean="0"/>
              <a:t> possible!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3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9690" y="2278415"/>
            <a:ext cx="3074420" cy="2562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567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I. ROLE OF CARBON IN </a:t>
            </a:r>
            <a:r>
              <a:rPr lang="en-US" dirty="0" smtClean="0">
                <a:solidFill>
                  <a:prstClr val="black"/>
                </a:solidFill>
              </a:rPr>
              <a:t>ORGANISMS</a:t>
            </a:r>
            <a:r>
              <a:rPr lang="en-US" dirty="0">
                <a:solidFill>
                  <a:prstClr val="black"/>
                </a:solidFill>
              </a:rPr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600" b="1" u="sng" dirty="0"/>
              <a:t>Methane</a:t>
            </a:r>
            <a:r>
              <a:rPr lang="en-US" sz="3600" dirty="0"/>
              <a:t> = the simplest carbon compound (CH</a:t>
            </a:r>
            <a:r>
              <a:rPr lang="en-US" sz="3600" baseline="-25000" dirty="0"/>
              <a:t>4</a:t>
            </a:r>
            <a:r>
              <a:rPr lang="en-US" sz="3600" dirty="0" smtClean="0"/>
              <a:t>)</a:t>
            </a:r>
            <a:endParaRPr lang="en-US" sz="36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3600" b="1" u="sng" dirty="0"/>
              <a:t>Hydrocarbon</a:t>
            </a:r>
            <a:r>
              <a:rPr lang="en-US" sz="3600" dirty="0"/>
              <a:t> = any molecule made ONLY of </a:t>
            </a:r>
            <a:r>
              <a:rPr lang="en-US" sz="3600" b="1" u="sng" dirty="0"/>
              <a:t>hydrogen</a:t>
            </a:r>
            <a:r>
              <a:rPr lang="en-US" sz="3600" dirty="0"/>
              <a:t> and </a:t>
            </a:r>
            <a:r>
              <a:rPr lang="en-US" sz="3600" b="1" u="sng" dirty="0"/>
              <a:t>carbon</a:t>
            </a:r>
            <a:r>
              <a:rPr lang="en-US" sz="3600" dirty="0"/>
              <a:t> atoms!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4</a:t>
            </a:fld>
            <a:endParaRPr lang="en-US"/>
          </a:p>
        </p:txBody>
      </p:sp>
      <p:pic>
        <p:nvPicPr>
          <p:cNvPr id="1030" name="Picture 6" descr="http://upload.wikimedia.org/wikipedia/commons/thumb/c/c0/Methane-2D-square.png/741px-Methane-2D-squar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7404" y="4132597"/>
            <a:ext cx="2321719" cy="2406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0125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I. ROLE OF CARBON IN ORGANISMS: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1"/>
            <a:r>
              <a:rPr lang="en-US" sz="2800" dirty="0">
                <a:solidFill>
                  <a:prstClr val="black"/>
                </a:solidFill>
              </a:rPr>
              <a:t>Ex: Methane</a:t>
            </a:r>
          </a:p>
          <a:p>
            <a:pPr lvl="1"/>
            <a:r>
              <a:rPr lang="en-US" sz="2800" dirty="0">
                <a:solidFill>
                  <a:prstClr val="black"/>
                </a:solidFill>
              </a:rPr>
              <a:t>Methane’s </a:t>
            </a:r>
            <a:r>
              <a:rPr lang="en-US" sz="2800" b="1" u="sng" dirty="0">
                <a:solidFill>
                  <a:prstClr val="black"/>
                </a:solidFill>
              </a:rPr>
              <a:t>molecular</a:t>
            </a:r>
            <a:r>
              <a:rPr lang="en-US" sz="2800" dirty="0">
                <a:solidFill>
                  <a:prstClr val="black"/>
                </a:solidFill>
              </a:rPr>
              <a:t> formula or chemical formula is </a:t>
            </a:r>
            <a:r>
              <a:rPr lang="en-US" sz="2800" b="1" u="sng" dirty="0">
                <a:solidFill>
                  <a:prstClr val="black"/>
                </a:solidFill>
              </a:rPr>
              <a:t>CH</a:t>
            </a:r>
            <a:r>
              <a:rPr lang="en-US" sz="2800" b="1" u="sng" baseline="-25000" dirty="0">
                <a:solidFill>
                  <a:prstClr val="black"/>
                </a:solidFill>
              </a:rPr>
              <a:t>4</a:t>
            </a:r>
            <a:r>
              <a:rPr lang="en-US" sz="2800" dirty="0">
                <a:solidFill>
                  <a:prstClr val="black"/>
                </a:solidFill>
              </a:rPr>
              <a:t>.</a:t>
            </a:r>
          </a:p>
          <a:p>
            <a:pPr lvl="1"/>
            <a:r>
              <a:rPr lang="en-US" sz="2800" dirty="0">
                <a:solidFill>
                  <a:prstClr val="black"/>
                </a:solidFill>
              </a:rPr>
              <a:t>Methane’s </a:t>
            </a:r>
            <a:r>
              <a:rPr lang="en-US" sz="2800" b="1" u="sng" dirty="0">
                <a:solidFill>
                  <a:prstClr val="black"/>
                </a:solidFill>
              </a:rPr>
              <a:t>structural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r>
              <a:rPr lang="en-US" sz="2800" b="1" u="sng" dirty="0">
                <a:solidFill>
                  <a:prstClr val="black"/>
                </a:solidFill>
              </a:rPr>
              <a:t>formula</a:t>
            </a:r>
            <a:r>
              <a:rPr lang="en-US" sz="2800" dirty="0">
                <a:solidFill>
                  <a:prstClr val="black"/>
                </a:solidFill>
              </a:rPr>
              <a:t>: 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prstClr val="black"/>
                </a:solidFill>
              </a:rPr>
              <a:t>Bond are represented by </a:t>
            </a:r>
            <a:r>
              <a:rPr lang="en-US" sz="2800" b="1" u="sng" dirty="0">
                <a:solidFill>
                  <a:prstClr val="black"/>
                </a:solidFill>
              </a:rPr>
              <a:t>lines</a:t>
            </a:r>
          </a:p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5</a:t>
            </a:fld>
            <a:endParaRPr lang="en-US"/>
          </a:p>
        </p:txBody>
      </p:sp>
      <p:pic>
        <p:nvPicPr>
          <p:cNvPr id="2050" name="Picture 2" descr="http://upload.wikimedia.org/wikipedia/commons/thumb/c/c0/Methane-2D-square.png/741px-Methane-2D-squar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804" y="2364773"/>
            <a:ext cx="2881887" cy="2986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9254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I. ROLE OF CARBON IN ORGANISMS: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200" b="1" u="sng" dirty="0"/>
              <a:t>Isomers</a:t>
            </a:r>
            <a:r>
              <a:rPr lang="en-US" sz="3200" dirty="0"/>
              <a:t> = compounds that have the same </a:t>
            </a:r>
            <a:r>
              <a:rPr lang="en-US" sz="3200" b="1" u="sng" dirty="0"/>
              <a:t>formula</a:t>
            </a:r>
            <a:r>
              <a:rPr lang="en-US" sz="3200" dirty="0"/>
              <a:t> but different </a:t>
            </a:r>
            <a:r>
              <a:rPr lang="en-US" sz="3200" b="1" u="sng" dirty="0"/>
              <a:t>structures</a:t>
            </a:r>
          </a:p>
          <a:p>
            <a:pPr lvl="1"/>
            <a:r>
              <a:rPr lang="en-US" sz="3200" dirty="0"/>
              <a:t>Ex: Glucose &amp; Fructose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US" sz="3200" dirty="0"/>
              <a:t>Formula = </a:t>
            </a:r>
            <a:r>
              <a:rPr lang="en-US" sz="3200" b="1" u="sng" dirty="0"/>
              <a:t>C</a:t>
            </a:r>
            <a:r>
              <a:rPr lang="en-US" sz="3200" b="1" u="sng" baseline="-25000" dirty="0"/>
              <a:t>6</a:t>
            </a:r>
            <a:r>
              <a:rPr lang="en-US" sz="3200" b="1" u="sng" dirty="0"/>
              <a:t>H</a:t>
            </a:r>
            <a:r>
              <a:rPr lang="en-US" sz="3200" b="1" u="sng" baseline="-25000" dirty="0"/>
              <a:t>12</a:t>
            </a:r>
            <a:r>
              <a:rPr lang="en-US" sz="3200" b="1" u="sng" dirty="0"/>
              <a:t>O</a:t>
            </a:r>
            <a:r>
              <a:rPr lang="en-US" sz="3200" b="1" u="sng" baseline="-25000" dirty="0"/>
              <a:t>6</a:t>
            </a:r>
          </a:p>
        </p:txBody>
      </p:sp>
      <p:pic>
        <p:nvPicPr>
          <p:cNvPr id="3074" name="Picture 2" descr="http://www.easynotecards.com/uploads/510/24/_6da06025_13a2d7978ef__8000_00000078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5" y="2125266"/>
            <a:ext cx="2400290" cy="3263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054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I. ROLE OF CARBON IN ORGANISMS: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sz="3600" b="1" u="sng" dirty="0"/>
              <a:t>Molecular</a:t>
            </a:r>
            <a:r>
              <a:rPr lang="en-US" sz="3600" dirty="0"/>
              <a:t> </a:t>
            </a:r>
            <a:r>
              <a:rPr lang="en-US" sz="3600" b="1" u="sng" dirty="0"/>
              <a:t>chains</a:t>
            </a:r>
            <a:r>
              <a:rPr lang="en-US" sz="3600" dirty="0"/>
              <a:t> can range from </a:t>
            </a:r>
            <a:r>
              <a:rPr lang="en-US" sz="3600" b="1" u="sng" dirty="0"/>
              <a:t>1-2</a:t>
            </a:r>
            <a:r>
              <a:rPr lang="en-US" sz="3600" dirty="0"/>
              <a:t> carbon atoms to </a:t>
            </a:r>
            <a:r>
              <a:rPr lang="en-US" sz="3600" b="1" u="sng" dirty="0"/>
              <a:t>thousands</a:t>
            </a:r>
            <a:r>
              <a:rPr lang="en-US" sz="3600" dirty="0"/>
              <a:t> of carbon atoms</a:t>
            </a:r>
          </a:p>
        </p:txBody>
      </p:sp>
      <p:pic>
        <p:nvPicPr>
          <p:cNvPr id="4102" name="Picture 6" descr="http://www.nsta.org/publications/press/extras/images/glucose-fructose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14850" y="4096112"/>
            <a:ext cx="3886200" cy="1729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7</a:t>
            </a:fld>
            <a:endParaRPr lang="en-US"/>
          </a:p>
        </p:txBody>
      </p:sp>
      <p:pic>
        <p:nvPicPr>
          <p:cNvPr id="9" name="Picture 2" descr="http://www.easynotecards.com/uploads/510/24/_6da06025_13a2d7978ef__8000_0000007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8210" y="1316251"/>
            <a:ext cx="1371562" cy="186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Straight Arrow Connector 10"/>
          <p:cNvCxnSpPr/>
          <p:nvPr/>
        </p:nvCxnSpPr>
        <p:spPr>
          <a:xfrm flipH="1">
            <a:off x="5482626" y="3474331"/>
            <a:ext cx="232913" cy="32851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6683315" y="3430303"/>
            <a:ext cx="342900" cy="314316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628650" y="4822291"/>
            <a:ext cx="297743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hlinkClick r:id="rId4"/>
              </a:rPr>
              <a:t>Crash Course: Carbon 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hlinkClick r:id="rId4"/>
              </a:rPr>
              <a:t>Chemistry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7343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II.  The Digestive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200" dirty="0" smtClean="0"/>
              <a:t>The digestive system breaks down organic compounds into their building blocks </a:t>
            </a:r>
            <a:r>
              <a:rPr lang="en-US" sz="3200" dirty="0"/>
              <a:t>(</a:t>
            </a:r>
            <a:r>
              <a:rPr lang="en-US" sz="3200" b="1" u="sng" dirty="0" smtClean="0"/>
              <a:t>monomers</a:t>
            </a:r>
            <a:r>
              <a:rPr lang="en-US" sz="3200" dirty="0" smtClean="0"/>
              <a:t>). 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 smtClean="0"/>
              <a:t>Body cells take the monomers and put them together in the form the body can use.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8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9358" y="4234173"/>
            <a:ext cx="1491392" cy="2304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580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II.  The Digestive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600" b="1" u="sng" dirty="0" smtClean="0"/>
              <a:t>Macromolecules</a:t>
            </a:r>
            <a:r>
              <a:rPr lang="en-US" sz="3600" dirty="0" smtClean="0"/>
              <a:t> = extremely large compounds made of </a:t>
            </a:r>
            <a:r>
              <a:rPr lang="en-US" sz="3600" dirty="0"/>
              <a:t>s</a:t>
            </a:r>
            <a:r>
              <a:rPr lang="en-US" sz="3600" dirty="0" smtClean="0"/>
              <a:t>maller ones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600" b="1" u="sng" dirty="0" smtClean="0"/>
              <a:t>Polymer</a:t>
            </a:r>
            <a:r>
              <a:rPr lang="en-US" sz="3600" dirty="0" smtClean="0"/>
              <a:t> = large molecule formed when many smaller molecules (monomers) bond together, usually in </a:t>
            </a:r>
            <a:r>
              <a:rPr lang="en-US" sz="3600" b="1" u="sng" dirty="0" smtClean="0"/>
              <a:t>long</a:t>
            </a:r>
            <a:r>
              <a:rPr lang="en-US" sz="3600" dirty="0" smtClean="0"/>
              <a:t> chains.</a:t>
            </a:r>
          </a:p>
          <a:p>
            <a:pPr lvl="1"/>
            <a:r>
              <a:rPr lang="en-US" sz="3600" dirty="0" smtClean="0"/>
              <a:t>Ex: Carbohydrates, proteins, lipids, nucleic acids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329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II.  The Digestive System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9259012"/>
              </p:ext>
            </p:extLst>
          </p:nvPr>
        </p:nvGraphicFramePr>
        <p:xfrm>
          <a:off x="422694" y="1388855"/>
          <a:ext cx="8092656" cy="46755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6328"/>
                <a:gridCol w="4046328"/>
              </a:tblGrid>
              <a:tr h="1647563">
                <a:tc>
                  <a:txBody>
                    <a:bodyPr/>
                    <a:lstStyle/>
                    <a:p>
                      <a:pPr algn="ctr"/>
                      <a:endParaRPr lang="en-US" sz="3600" dirty="0" smtClean="0"/>
                    </a:p>
                    <a:p>
                      <a:pPr algn="ctr"/>
                      <a:r>
                        <a:rPr lang="en-US" sz="3600" dirty="0" smtClean="0"/>
                        <a:t>POLYMERS</a:t>
                      </a:r>
                      <a:endParaRPr 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MONOMERS</a:t>
                      </a:r>
                      <a:r>
                        <a:rPr lang="en-US" sz="3200" dirty="0" smtClean="0"/>
                        <a:t> </a:t>
                      </a:r>
                    </a:p>
                    <a:p>
                      <a:pPr algn="ctr"/>
                      <a:r>
                        <a:rPr lang="en-US" sz="3200" dirty="0" smtClean="0"/>
                        <a:t>(building blocks)</a:t>
                      </a:r>
                      <a:endParaRPr lang="en-US" sz="3200" dirty="0"/>
                    </a:p>
                  </a:txBody>
                  <a:tcPr/>
                </a:tc>
              </a:tr>
              <a:tr h="756988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Carbohydrate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u="sng" dirty="0" smtClean="0"/>
                        <a:t>Monosaccharides</a:t>
                      </a:r>
                      <a:endParaRPr lang="en-US" sz="2800" b="1" u="sng" dirty="0"/>
                    </a:p>
                  </a:txBody>
                  <a:tcPr/>
                </a:tc>
              </a:tr>
              <a:tr h="756988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Protein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u="sng" dirty="0" smtClean="0"/>
                        <a:t>Amino Acids</a:t>
                      </a:r>
                      <a:endParaRPr lang="en-US" sz="2800" b="1" u="sng" dirty="0"/>
                    </a:p>
                  </a:txBody>
                  <a:tcPr/>
                </a:tc>
              </a:tr>
              <a:tr h="756988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Lipid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u="sng" dirty="0" smtClean="0"/>
                        <a:t>3 fatty acids &amp; 1 glycerol</a:t>
                      </a:r>
                      <a:endParaRPr lang="en-US" sz="2800" b="1" u="sng" dirty="0"/>
                    </a:p>
                  </a:txBody>
                  <a:tcPr/>
                </a:tc>
              </a:tr>
              <a:tr h="756988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Nucleic Acids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u="sng" dirty="0" smtClean="0"/>
                        <a:t>Nucleotides</a:t>
                      </a:r>
                      <a:endParaRPr lang="en-US" sz="2800" b="1" u="sng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549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WHAT PROCESS ALLOWS BODY CELLS TO MAKE LARGE COMPOUNDS FROM MONOMERS?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Font typeface="Wingdings" panose="05000000000000000000" pitchFamily="2" charset="2"/>
              <a:buChar char="§"/>
            </a:pPr>
            <a:r>
              <a:rPr lang="en-US" b="1" u="sng" dirty="0" smtClean="0"/>
              <a:t>Dehydration synthesis or condensation reactions </a:t>
            </a:r>
            <a:r>
              <a:rPr lang="en-US" dirty="0" smtClean="0"/>
              <a:t>= the </a:t>
            </a:r>
            <a:r>
              <a:rPr lang="en-US" b="1" u="sng" dirty="0" smtClean="0"/>
              <a:t>removal</a:t>
            </a:r>
            <a:r>
              <a:rPr lang="en-US" dirty="0" smtClean="0"/>
              <a:t> of </a:t>
            </a:r>
            <a:r>
              <a:rPr lang="en-US" b="1" u="sng" dirty="0" smtClean="0"/>
              <a:t>–H</a:t>
            </a:r>
            <a:r>
              <a:rPr lang="en-US" dirty="0" smtClean="0"/>
              <a:t> and </a:t>
            </a:r>
            <a:r>
              <a:rPr lang="en-US" b="1" u="sng" dirty="0" smtClean="0"/>
              <a:t>–OH </a:t>
            </a:r>
            <a:r>
              <a:rPr lang="en-US" dirty="0" smtClean="0"/>
              <a:t>(water) from the individual molecules so that a </a:t>
            </a:r>
            <a:r>
              <a:rPr lang="en-US" b="1" u="sng" dirty="0" smtClean="0"/>
              <a:t>bond</a:t>
            </a:r>
            <a:r>
              <a:rPr lang="en-US" dirty="0" smtClean="0"/>
              <a:t> may form between them and results in a more </a:t>
            </a:r>
            <a:r>
              <a:rPr lang="en-US" b="1" u="sng" dirty="0" smtClean="0"/>
              <a:t>complex</a:t>
            </a:r>
            <a:r>
              <a:rPr lang="en-US" dirty="0" smtClean="0"/>
              <a:t> molecule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dirty="0" smtClean="0"/>
              <a:t>This is an </a:t>
            </a:r>
            <a:r>
              <a:rPr lang="en-US" b="1" u="sng" dirty="0" smtClean="0"/>
              <a:t>anabolic</a:t>
            </a:r>
            <a:r>
              <a:rPr lang="en-US" dirty="0" smtClean="0"/>
              <a:t> process.  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en-US" dirty="0"/>
          </a:p>
          <a:p>
            <a:pPr lvl="1">
              <a:buFont typeface="Wingdings" panose="05000000000000000000" pitchFamily="2" charset="2"/>
              <a:buChar char="§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11</a:t>
            </a:fld>
            <a:endParaRPr lang="en-US"/>
          </a:p>
        </p:txBody>
      </p:sp>
      <p:pic>
        <p:nvPicPr>
          <p:cNvPr id="6148" name="Picture 4" descr="http://classconnection.s3.amazonaws.com/739/flashcards/850739/png/examples_of_diasaccharide_synthesis_(pt.1)132665329281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99" y="3646907"/>
            <a:ext cx="7944629" cy="2308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999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>
                <a:solidFill>
                  <a:prstClr val="black"/>
                </a:solidFill>
              </a:rPr>
              <a:t>WHAT PROCESS ALLOWS BODY CELLS TO MAKE LARGE COMPOUNDS FROM MONOMERS?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b="1" u="sng" dirty="0" smtClean="0"/>
              <a:t>Builds</a:t>
            </a:r>
            <a:r>
              <a:rPr lang="en-US" dirty="0" smtClean="0"/>
              <a:t> organic molecules</a:t>
            </a:r>
          </a:p>
          <a:p>
            <a:pPr lvl="1"/>
            <a:r>
              <a:rPr lang="en-US" b="1" u="sng" dirty="0" smtClean="0"/>
              <a:t>Creates</a:t>
            </a:r>
            <a:r>
              <a:rPr lang="en-US" dirty="0" smtClean="0"/>
              <a:t> bonds = stores energy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US" dirty="0" smtClean="0"/>
              <a:t>Humans – </a:t>
            </a:r>
            <a:r>
              <a:rPr lang="en-US" b="1" u="sng" dirty="0" smtClean="0"/>
              <a:t>protein</a:t>
            </a:r>
            <a:r>
              <a:rPr lang="en-US" dirty="0" smtClean="0"/>
              <a:t> production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US" dirty="0" smtClean="0"/>
              <a:t>Plants – fruit &amp; veggie production</a:t>
            </a:r>
          </a:p>
          <a:p>
            <a:pPr lvl="2">
              <a:buFont typeface="Courier New" panose="02070309020205020404" pitchFamily="49" charset="0"/>
              <a:buChar char="o"/>
            </a:pP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This is represented by an equation:</a:t>
            </a:r>
          </a:p>
          <a:p>
            <a:pPr lvl="1"/>
            <a:r>
              <a:rPr lang="en-US" b="1" dirty="0" smtClean="0"/>
              <a:t>Monomer + Monomer </a:t>
            </a:r>
            <a:r>
              <a:rPr lang="en-US" b="1" dirty="0" smtClean="0">
                <a:sym typeface="Wingdings" panose="05000000000000000000" pitchFamily="2" charset="2"/>
              </a:rPr>
              <a:t> Polymer + water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769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Dehydration Synthesis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sz="3200" dirty="0" smtClean="0"/>
              <a:t>For example: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US" sz="3200" dirty="0" smtClean="0"/>
              <a:t>Amino Acid + Amino Acid </a:t>
            </a:r>
            <a:r>
              <a:rPr lang="en-US" sz="3200" dirty="0" smtClean="0">
                <a:sym typeface="Wingdings" panose="05000000000000000000" pitchFamily="2" charset="2"/>
              </a:rPr>
              <a:t> </a:t>
            </a:r>
            <a:r>
              <a:rPr lang="en-US" sz="3200" b="1" u="sng" dirty="0" smtClean="0">
                <a:sym typeface="Wingdings" panose="05000000000000000000" pitchFamily="2" charset="2"/>
              </a:rPr>
              <a:t>Protein + Water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US" sz="3200" dirty="0" smtClean="0">
                <a:sym typeface="Wingdings" panose="05000000000000000000" pitchFamily="2" charset="2"/>
              </a:rPr>
              <a:t>Monosaccharide + Monosaccharide  </a:t>
            </a:r>
            <a:r>
              <a:rPr lang="en-US" sz="3200" b="1" u="sng" dirty="0" smtClean="0">
                <a:sym typeface="Wingdings" panose="05000000000000000000" pitchFamily="2" charset="2"/>
              </a:rPr>
              <a:t>Disaccharide + water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US" sz="3200" dirty="0" smtClean="0">
                <a:sym typeface="Wingdings" panose="05000000000000000000" pitchFamily="2" charset="2"/>
              </a:rPr>
              <a:t>Fatty Acid + Glycerol  </a:t>
            </a:r>
            <a:r>
              <a:rPr lang="en-US" sz="3200" b="1" u="sng" dirty="0" smtClean="0">
                <a:sym typeface="Wingdings" panose="05000000000000000000" pitchFamily="2" charset="2"/>
              </a:rPr>
              <a:t>Lipids + water</a:t>
            </a:r>
            <a:endParaRPr lang="en-US" sz="3200" b="1" u="sn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453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14</a:t>
            </a:fld>
            <a:endParaRPr lang="en-US"/>
          </a:p>
        </p:txBody>
      </p:sp>
      <p:pic>
        <p:nvPicPr>
          <p:cNvPr id="1026" name="Picture 2" descr="http://classconnection.s3.amazonaws.com/739/flashcards/850739/png/examples_of_diasaccharide_synthesis_(pt.1)132665329281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6" y="566436"/>
            <a:ext cx="7729810" cy="224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classconnection.s3.amazonaws.com/739/flashcards/850739/png/examples_of_diasaccharide_synthesis_(pt.2)1326653317320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14"/>
          <a:stretch/>
        </p:blipFill>
        <p:spPr bwMode="auto">
          <a:xfrm>
            <a:off x="707367" y="3319615"/>
            <a:ext cx="7703388" cy="2119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499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WHAT PROCESS ALLOWS BODY CELLS TO MAKE LARGE COMPOUNDS FROM MONOMERS?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b="1" u="sng" dirty="0" smtClean="0"/>
              <a:t>Hydrolysis</a:t>
            </a:r>
            <a:r>
              <a:rPr lang="en-US" dirty="0" smtClean="0"/>
              <a:t> = (hydro = </a:t>
            </a:r>
            <a:r>
              <a:rPr lang="en-US" b="1" u="sng" dirty="0" smtClean="0"/>
              <a:t>water</a:t>
            </a:r>
            <a:r>
              <a:rPr lang="en-US" dirty="0"/>
              <a:t>,</a:t>
            </a:r>
            <a:r>
              <a:rPr lang="en-US" dirty="0" smtClean="0"/>
              <a:t> Lysis = </a:t>
            </a:r>
            <a:r>
              <a:rPr lang="en-US" b="1" u="sng" dirty="0" smtClean="0"/>
              <a:t>to break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The breaking of a large compound (polymer) into smaller compounds (monomers) through the addition of –H and –OH (water.)</a:t>
            </a:r>
          </a:p>
          <a:p>
            <a:pPr lvl="1"/>
            <a:r>
              <a:rPr lang="en-US" dirty="0" smtClean="0"/>
              <a:t>This is a </a:t>
            </a:r>
            <a:r>
              <a:rPr lang="en-US" b="1" u="sng" dirty="0" smtClean="0"/>
              <a:t>catabolic</a:t>
            </a:r>
            <a:r>
              <a:rPr lang="en-US" dirty="0" smtClean="0"/>
              <a:t> process.</a:t>
            </a:r>
          </a:p>
          <a:p>
            <a:pPr lvl="1"/>
            <a:r>
              <a:rPr lang="en-US" dirty="0" smtClean="0"/>
              <a:t>Breaks organic molecules </a:t>
            </a:r>
            <a:r>
              <a:rPr lang="en-US" b="1" u="sng" dirty="0" smtClean="0"/>
              <a:t>apart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US" dirty="0" smtClean="0"/>
              <a:t>Breaks bonds = releases </a:t>
            </a:r>
            <a:r>
              <a:rPr lang="en-US" b="1" u="sng" dirty="0" smtClean="0"/>
              <a:t>energy</a:t>
            </a:r>
          </a:p>
          <a:p>
            <a:pPr lvl="1"/>
            <a:r>
              <a:rPr lang="en-US" dirty="0" smtClean="0"/>
              <a:t>Occurs during </a:t>
            </a:r>
            <a:r>
              <a:rPr lang="en-US" b="1" u="sng" dirty="0" smtClean="0"/>
              <a:t>digestion</a:t>
            </a:r>
            <a:r>
              <a:rPr lang="en-US" dirty="0" smtClean="0"/>
              <a:t> – release energy from food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337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>
                <a:solidFill>
                  <a:prstClr val="black"/>
                </a:solidFill>
              </a:rPr>
              <a:t>WHAT PROCESS ALLOWS BODY CELLS TO MAKE LARGE COMPOUNDS FROM MONOMERS?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 smtClean="0"/>
              <a:t>Hydrolysis is represented by an equation:</a:t>
            </a:r>
          </a:p>
          <a:p>
            <a:pPr marL="457200" lvl="1" indent="0">
              <a:buNone/>
            </a:pPr>
            <a:r>
              <a:rPr lang="en-US" sz="3200" b="1" dirty="0" smtClean="0"/>
              <a:t>Polymer + Water </a:t>
            </a:r>
            <a:r>
              <a:rPr lang="en-US" sz="3200" b="1" dirty="0" smtClean="0">
                <a:sym typeface="Wingdings" panose="05000000000000000000" pitchFamily="2" charset="2"/>
              </a:rPr>
              <a:t> Monomer + Monomer</a:t>
            </a:r>
          </a:p>
          <a:p>
            <a:pPr marL="457200" lvl="1" indent="0">
              <a:buNone/>
            </a:pP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16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460" y="3862732"/>
            <a:ext cx="7277100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009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Hydrolysis of Sucrose: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17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756138" y="1690689"/>
            <a:ext cx="77592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For example: 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3200" dirty="0" smtClean="0"/>
              <a:t>Protein + water </a:t>
            </a:r>
            <a:r>
              <a:rPr lang="en-US" sz="3200" dirty="0" smtClean="0">
                <a:sym typeface="Wingdings" panose="05000000000000000000" pitchFamily="2" charset="2"/>
              </a:rPr>
              <a:t> </a:t>
            </a:r>
            <a:r>
              <a:rPr lang="en-US" sz="3200" b="1" u="sng" dirty="0" smtClean="0">
                <a:sym typeface="Wingdings" panose="05000000000000000000" pitchFamily="2" charset="2"/>
              </a:rPr>
              <a:t>amino acid + amino acid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3200" dirty="0" smtClean="0">
                <a:sym typeface="Wingdings" panose="05000000000000000000" pitchFamily="2" charset="2"/>
              </a:rPr>
              <a:t>Carbohydrate + water  </a:t>
            </a:r>
            <a:r>
              <a:rPr lang="en-US" sz="3200" b="1" u="sng" dirty="0" smtClean="0">
                <a:sym typeface="Wingdings" panose="05000000000000000000" pitchFamily="2" charset="2"/>
              </a:rPr>
              <a:t>monosaccharide </a:t>
            </a:r>
            <a:r>
              <a:rPr lang="en-US" sz="3200" b="1" u="sng" smtClean="0">
                <a:sym typeface="Wingdings" panose="05000000000000000000" pitchFamily="2" charset="2"/>
              </a:rPr>
              <a:t>+ </a:t>
            </a:r>
            <a:r>
              <a:rPr lang="en-US" sz="3200" b="1" u="sng" smtClean="0">
                <a:sym typeface="Wingdings" panose="05000000000000000000" pitchFamily="2" charset="2"/>
              </a:rPr>
              <a:t>monosaccharide</a:t>
            </a:r>
            <a:endParaRPr lang="en-US" sz="3200" b="1" u="sng" dirty="0" smtClean="0">
              <a:sym typeface="Wingdings" panose="05000000000000000000" pitchFamily="2" charset="2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3200" dirty="0" smtClean="0">
                <a:sym typeface="Wingdings" panose="05000000000000000000" pitchFamily="2" charset="2"/>
              </a:rPr>
              <a:t>Lipid + water  </a:t>
            </a:r>
            <a:r>
              <a:rPr lang="en-US" sz="3200" b="1" u="sng" dirty="0" smtClean="0">
                <a:sym typeface="Wingdings" panose="05000000000000000000" pitchFamily="2" charset="2"/>
              </a:rPr>
              <a:t>glycerol +3 fatty acids</a:t>
            </a:r>
            <a:endParaRPr lang="en-US" sz="3200" b="1" u="sng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8650" y="4471664"/>
            <a:ext cx="7279255" cy="1658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171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DO ATHLETES EAT THE DAY </a:t>
            </a:r>
            <a:r>
              <a:rPr lang="en-US" sz="5300" b="1" dirty="0" smtClean="0"/>
              <a:t>BEFORE</a:t>
            </a:r>
            <a:r>
              <a:rPr lang="en-US" dirty="0" smtClean="0"/>
              <a:t> A BIG GAME?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u="sng" dirty="0" smtClean="0"/>
              <a:t>Carbohydrates; carb loading works because carbohydrates are used by the cells to </a:t>
            </a:r>
            <a:r>
              <a:rPr lang="en-US" sz="3200" b="1" u="sng" dirty="0" smtClean="0"/>
              <a:t>store</a:t>
            </a:r>
            <a:r>
              <a:rPr lang="en-US" sz="3200" u="sng" dirty="0" smtClean="0"/>
              <a:t> and </a:t>
            </a:r>
            <a:r>
              <a:rPr lang="en-US" sz="3200" b="1" u="sng" dirty="0" smtClean="0"/>
              <a:t>release</a:t>
            </a:r>
            <a:r>
              <a:rPr lang="en-US" sz="3200" u="sng" dirty="0" smtClean="0"/>
              <a:t> energy!</a:t>
            </a:r>
            <a:endParaRPr lang="en-US" sz="3200" u="sn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01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III. Carbohydrates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b="1" u="sng" dirty="0" smtClean="0"/>
              <a:t>Foods</a:t>
            </a:r>
            <a:r>
              <a:rPr lang="en-US" dirty="0" smtClean="0"/>
              <a:t>:  pasta, bread, fruits, veggies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Compound used for </a:t>
            </a:r>
            <a:r>
              <a:rPr lang="en-US" b="1" u="sng" dirty="0" smtClean="0"/>
              <a:t>storage</a:t>
            </a:r>
            <a:r>
              <a:rPr lang="en-US" dirty="0" smtClean="0"/>
              <a:t> and release of </a:t>
            </a:r>
            <a:r>
              <a:rPr lang="en-US" b="1" u="sng" dirty="0" smtClean="0"/>
              <a:t>energy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Made of C, H, and O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Reduced formula: </a:t>
            </a:r>
            <a:r>
              <a:rPr lang="en-US" b="1" u="sng" dirty="0" smtClean="0"/>
              <a:t>C (H</a:t>
            </a:r>
            <a:r>
              <a:rPr lang="en-US" b="1" u="sng" baseline="-25000" dirty="0" smtClean="0"/>
              <a:t>2</a:t>
            </a:r>
            <a:r>
              <a:rPr lang="en-US" b="1" u="sng" dirty="0" smtClean="0"/>
              <a:t>0)  </a:t>
            </a:r>
            <a:r>
              <a:rPr lang="en-US" dirty="0" smtClean="0"/>
              <a:t>* H:O ratio is always </a:t>
            </a:r>
            <a:r>
              <a:rPr lang="en-US" b="1" u="sng" dirty="0" smtClean="0"/>
              <a:t>2:1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19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5639" y="3859205"/>
            <a:ext cx="3479711" cy="23177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030" y="3888333"/>
            <a:ext cx="4166970" cy="26043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7549" y="170941"/>
            <a:ext cx="3056451" cy="2035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037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III. Carbohydrates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600" dirty="0" smtClean="0"/>
              <a:t>How do you identify a carbohydrate?</a:t>
            </a:r>
          </a:p>
          <a:p>
            <a:pPr lvl="1"/>
            <a:r>
              <a:rPr lang="en-US" sz="3200" dirty="0" smtClean="0"/>
              <a:t>Look at the kinds and number of atoms</a:t>
            </a:r>
          </a:p>
          <a:p>
            <a:pPr lvl="2"/>
            <a:r>
              <a:rPr lang="en-US" sz="2800" dirty="0" smtClean="0"/>
              <a:t>Ratio is </a:t>
            </a:r>
            <a:r>
              <a:rPr lang="en-US" sz="2800" b="1" u="sng" dirty="0" smtClean="0"/>
              <a:t>2</a:t>
            </a:r>
            <a:r>
              <a:rPr lang="en-US" sz="2800" dirty="0" smtClean="0"/>
              <a:t> hydrogen atoms: </a:t>
            </a:r>
            <a:r>
              <a:rPr lang="en-US" sz="2800" b="1" u="sng" dirty="0" smtClean="0"/>
              <a:t>1</a:t>
            </a:r>
            <a:r>
              <a:rPr lang="en-US" sz="2800" dirty="0" smtClean="0"/>
              <a:t> oxygen atom always!</a:t>
            </a:r>
          </a:p>
          <a:p>
            <a:pPr lvl="1"/>
            <a:r>
              <a:rPr lang="en-US" sz="3200" dirty="0" smtClean="0"/>
              <a:t>Rings of C, H, O (# of rings tells type of carb)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20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7850" y="4768851"/>
            <a:ext cx="6667500" cy="195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330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 Types of Carbohydrates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65160"/>
            <a:ext cx="7886700" cy="5356315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sz="3600" b="1" u="sng" dirty="0" smtClean="0"/>
              <a:t>Monosaccharides</a:t>
            </a:r>
            <a:r>
              <a:rPr lang="en-US" sz="3600" dirty="0" smtClean="0"/>
              <a:t> = C</a:t>
            </a:r>
            <a:r>
              <a:rPr lang="en-US" sz="3600" baseline="-25000" dirty="0" smtClean="0"/>
              <a:t>6</a:t>
            </a:r>
            <a:r>
              <a:rPr lang="en-US" sz="3600" dirty="0" smtClean="0"/>
              <a:t>H</a:t>
            </a:r>
            <a:r>
              <a:rPr lang="en-US" sz="3600" baseline="-25000" dirty="0" smtClean="0"/>
              <a:t>12</a:t>
            </a:r>
            <a:r>
              <a:rPr lang="en-US" sz="3600" dirty="0" smtClean="0"/>
              <a:t>O</a:t>
            </a:r>
            <a:r>
              <a:rPr lang="en-US" sz="3600" baseline="-25000" dirty="0" smtClean="0"/>
              <a:t>6</a:t>
            </a:r>
          </a:p>
          <a:p>
            <a:pPr lvl="1"/>
            <a:r>
              <a:rPr lang="en-US" sz="3200" b="1" u="sng" dirty="0" smtClean="0"/>
              <a:t>Simple</a:t>
            </a:r>
            <a:r>
              <a:rPr lang="en-US" sz="3200" dirty="0" smtClean="0"/>
              <a:t> sugar (6 carbons)</a:t>
            </a:r>
          </a:p>
          <a:p>
            <a:pPr lvl="1"/>
            <a:r>
              <a:rPr lang="en-US" sz="3200" dirty="0" smtClean="0"/>
              <a:t>Ex:  </a:t>
            </a:r>
            <a:r>
              <a:rPr lang="en-US" sz="3200" b="1" u="sng" dirty="0" smtClean="0"/>
              <a:t>glucose, fructose, galactose</a:t>
            </a:r>
          </a:p>
          <a:p>
            <a:pPr lvl="2"/>
            <a:r>
              <a:rPr lang="en-US" dirty="0"/>
              <a:t>Glucose = veggies</a:t>
            </a:r>
            <a:endParaRPr lang="en-US" sz="1600" dirty="0"/>
          </a:p>
          <a:p>
            <a:pPr lvl="2"/>
            <a:r>
              <a:rPr lang="en-US" dirty="0"/>
              <a:t>Fructose = fruits</a:t>
            </a:r>
            <a:endParaRPr lang="en-US" sz="1600" dirty="0"/>
          </a:p>
          <a:p>
            <a:pPr lvl="2"/>
            <a:r>
              <a:rPr lang="en-US" dirty="0"/>
              <a:t>Galactose = milk </a:t>
            </a:r>
            <a:r>
              <a:rPr lang="en-US" dirty="0" smtClean="0"/>
              <a:t>sugar</a:t>
            </a:r>
            <a:endParaRPr lang="en-US" sz="3200" b="1" u="sng" dirty="0" smtClean="0"/>
          </a:p>
          <a:p>
            <a:pPr lvl="1"/>
            <a:r>
              <a:rPr lang="en-US" sz="3200" dirty="0" smtClean="0"/>
              <a:t>Only form our </a:t>
            </a:r>
            <a:r>
              <a:rPr lang="en-US" sz="3200" b="1" u="sng" dirty="0" smtClean="0"/>
              <a:t>body</a:t>
            </a:r>
            <a:r>
              <a:rPr lang="en-US" sz="3200" dirty="0" smtClean="0"/>
              <a:t> can use for </a:t>
            </a:r>
            <a:r>
              <a:rPr lang="en-US" sz="3200" b="1" u="sng" dirty="0" smtClean="0"/>
              <a:t>instant</a:t>
            </a:r>
            <a:r>
              <a:rPr lang="en-US" sz="3200" dirty="0" smtClean="0"/>
              <a:t>  </a:t>
            </a:r>
            <a:r>
              <a:rPr lang="en-US" sz="3200" b="1" u="sng" dirty="0" smtClean="0"/>
              <a:t>energy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21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4253" y="4579710"/>
            <a:ext cx="5731097" cy="1776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67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 Types of Carbohydrates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2"/>
            </a:pPr>
            <a:r>
              <a:rPr lang="en-US" sz="3600" b="1" u="sng" dirty="0" smtClean="0"/>
              <a:t>Disaccharide</a:t>
            </a:r>
            <a:r>
              <a:rPr lang="en-US" sz="3600" dirty="0" smtClean="0"/>
              <a:t> = C</a:t>
            </a:r>
            <a:r>
              <a:rPr lang="en-US" sz="3600" baseline="-25000" dirty="0" smtClean="0"/>
              <a:t>12</a:t>
            </a:r>
            <a:r>
              <a:rPr lang="en-US" sz="3600" dirty="0" smtClean="0"/>
              <a:t>H</a:t>
            </a:r>
            <a:r>
              <a:rPr lang="en-US" sz="3600" baseline="-25000" dirty="0" smtClean="0"/>
              <a:t>22</a:t>
            </a:r>
            <a:r>
              <a:rPr lang="en-US" sz="3600" dirty="0" smtClean="0"/>
              <a:t>O</a:t>
            </a:r>
            <a:r>
              <a:rPr lang="en-US" sz="3600" baseline="-25000" dirty="0" smtClean="0"/>
              <a:t>11</a:t>
            </a:r>
          </a:p>
          <a:p>
            <a:pPr marL="514350" indent="-514350">
              <a:buFont typeface="+mj-lt"/>
              <a:buAutoNum type="arabicPeriod" startAt="2"/>
            </a:pPr>
            <a:endParaRPr lang="en-US" sz="3600" baseline="-25000" dirty="0"/>
          </a:p>
          <a:p>
            <a:pPr lvl="1"/>
            <a:r>
              <a:rPr lang="en-US" sz="3200" b="1" u="sng" dirty="0" smtClean="0"/>
              <a:t>Double</a:t>
            </a:r>
            <a:r>
              <a:rPr lang="en-US" sz="3200" dirty="0" smtClean="0"/>
              <a:t> sugar made of 2 simple sugars (Monosaccharide + Monosaccharide)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22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0891" y="4001294"/>
            <a:ext cx="4177687" cy="2557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24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Combined by  </a:t>
            </a:r>
            <a:r>
              <a:rPr lang="en-US" b="1" u="sng" dirty="0" smtClean="0"/>
              <a:t>dehydration</a:t>
            </a:r>
            <a:r>
              <a:rPr lang="en-US" dirty="0" smtClean="0"/>
              <a:t> </a:t>
            </a:r>
            <a:r>
              <a:rPr lang="en-US" b="1" u="sng" dirty="0" smtClean="0"/>
              <a:t>synthesis</a:t>
            </a:r>
            <a:r>
              <a:rPr lang="en-US" dirty="0" smtClean="0"/>
              <a:t> reaction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Used for </a:t>
            </a:r>
            <a:r>
              <a:rPr lang="en-US" b="1" u="sng" dirty="0" smtClean="0"/>
              <a:t>quick</a:t>
            </a:r>
            <a:r>
              <a:rPr lang="en-US" dirty="0" smtClean="0"/>
              <a:t> energy supply; not instant.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23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279" y="2439390"/>
            <a:ext cx="8441379" cy="2166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819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25625"/>
            <a:ext cx="8064589" cy="4351338"/>
          </a:xfrm>
        </p:spPr>
        <p:txBody>
          <a:bodyPr/>
          <a:lstStyle/>
          <a:p>
            <a:r>
              <a:rPr lang="en-US" dirty="0" smtClean="0"/>
              <a:t>Ex:  sucrose, lactose, maltose</a:t>
            </a:r>
          </a:p>
          <a:p>
            <a:pPr lvl="1"/>
            <a:r>
              <a:rPr lang="en-US" b="1" u="sng" dirty="0" smtClean="0"/>
              <a:t>Sucrose</a:t>
            </a:r>
            <a:r>
              <a:rPr lang="en-US" dirty="0" smtClean="0"/>
              <a:t> (table sugar): glucose + fructose </a:t>
            </a:r>
            <a:r>
              <a:rPr lang="en-US" dirty="0" smtClean="0">
                <a:sym typeface="Wingdings" panose="05000000000000000000" pitchFamily="2" charset="2"/>
              </a:rPr>
              <a:t> sucrose + H</a:t>
            </a:r>
            <a:r>
              <a:rPr lang="en-US" baseline="-25000" dirty="0" smtClean="0">
                <a:sym typeface="Wingdings" panose="05000000000000000000" pitchFamily="2" charset="2"/>
              </a:rPr>
              <a:t>2</a:t>
            </a:r>
            <a:r>
              <a:rPr lang="en-US" dirty="0">
                <a:sym typeface="Wingdings" panose="05000000000000000000" pitchFamily="2" charset="2"/>
              </a:rPr>
              <a:t>O</a:t>
            </a:r>
            <a:endParaRPr lang="en-US" dirty="0" smtClean="0">
              <a:sym typeface="Wingdings" panose="05000000000000000000" pitchFamily="2" charset="2"/>
            </a:endParaRPr>
          </a:p>
          <a:p>
            <a:pPr lvl="1"/>
            <a:r>
              <a:rPr lang="en-US" b="1" u="sng" dirty="0" smtClean="0">
                <a:sym typeface="Wingdings" panose="05000000000000000000" pitchFamily="2" charset="2"/>
              </a:rPr>
              <a:t>Lactose</a:t>
            </a:r>
            <a:r>
              <a:rPr lang="en-US" dirty="0" smtClean="0">
                <a:sym typeface="Wingdings" panose="05000000000000000000" pitchFamily="2" charset="2"/>
              </a:rPr>
              <a:t> (milk sugar): glucose + galactose  lactose + H</a:t>
            </a:r>
            <a:r>
              <a:rPr lang="en-US" baseline="-25000" dirty="0" smtClean="0">
                <a:sym typeface="Wingdings" panose="05000000000000000000" pitchFamily="2" charset="2"/>
              </a:rPr>
              <a:t>2</a:t>
            </a:r>
            <a:r>
              <a:rPr lang="en-US" dirty="0" smtClean="0">
                <a:sym typeface="Wingdings" panose="05000000000000000000" pitchFamily="2" charset="2"/>
              </a:rPr>
              <a:t>O</a:t>
            </a:r>
          </a:p>
          <a:p>
            <a:pPr lvl="1"/>
            <a:r>
              <a:rPr lang="en-US" b="1" u="sng" dirty="0" smtClean="0">
                <a:sym typeface="Wingdings" panose="05000000000000000000" pitchFamily="2" charset="2"/>
              </a:rPr>
              <a:t>Maltose</a:t>
            </a:r>
            <a:r>
              <a:rPr lang="en-US" dirty="0" smtClean="0">
                <a:sym typeface="Wingdings" panose="05000000000000000000" pitchFamily="2" charset="2"/>
              </a:rPr>
              <a:t>:  glucose + glucose  maltose + H</a:t>
            </a:r>
            <a:r>
              <a:rPr lang="en-US" baseline="-25000" dirty="0" smtClean="0">
                <a:sym typeface="Wingdings" panose="05000000000000000000" pitchFamily="2" charset="2"/>
              </a:rPr>
              <a:t>2</a:t>
            </a:r>
            <a:r>
              <a:rPr lang="en-US" dirty="0" smtClean="0">
                <a:sym typeface="Wingdings" panose="05000000000000000000" pitchFamily="2" charset="2"/>
              </a:rPr>
              <a:t>O</a:t>
            </a:r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730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 Types of Carbohydrates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3"/>
            </a:pPr>
            <a:r>
              <a:rPr lang="en-US" b="1" u="sng" dirty="0" smtClean="0"/>
              <a:t>Polysaccharide</a:t>
            </a:r>
            <a:r>
              <a:rPr lang="en-US" dirty="0" smtClean="0"/>
              <a:t> =</a:t>
            </a:r>
          </a:p>
          <a:p>
            <a:pPr lvl="1"/>
            <a:r>
              <a:rPr lang="en-US" dirty="0" smtClean="0"/>
              <a:t>More than 2 </a:t>
            </a:r>
            <a:r>
              <a:rPr lang="en-US" b="1" u="sng" dirty="0" smtClean="0"/>
              <a:t>monosaccharides</a:t>
            </a:r>
            <a:r>
              <a:rPr lang="en-US" dirty="0" smtClean="0"/>
              <a:t> joined  by dehydration synthesis</a:t>
            </a:r>
          </a:p>
          <a:p>
            <a:pPr lvl="1"/>
            <a:r>
              <a:rPr lang="en-US" dirty="0" smtClean="0"/>
              <a:t>Ex:</a:t>
            </a:r>
          </a:p>
          <a:p>
            <a:pPr lvl="2"/>
            <a:r>
              <a:rPr lang="en-US" b="1" u="sng" dirty="0" smtClean="0"/>
              <a:t>Starch (amylose)  -</a:t>
            </a:r>
            <a:r>
              <a:rPr lang="en-US" dirty="0" smtClean="0"/>
              <a:t> plant’s energy storing molecule</a:t>
            </a:r>
          </a:p>
          <a:p>
            <a:pPr marL="514350" indent="-514350">
              <a:buFont typeface="+mj-lt"/>
              <a:buAutoNum type="arabicPeriod" startAt="3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25</a:t>
            </a:fld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628650" y="3898744"/>
            <a:ext cx="7886700" cy="2589979"/>
            <a:chOff x="0" y="0"/>
            <a:chExt cx="5201412" cy="1578867"/>
          </a:xfrm>
        </p:grpSpPr>
        <p:pic>
          <p:nvPicPr>
            <p:cNvPr id="7" name="Picture 6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1016" y="163073"/>
              <a:ext cx="5196840" cy="1411225"/>
            </a:xfrm>
            <a:prstGeom prst="rect">
              <a:avLst/>
            </a:prstGeom>
          </p:spPr>
        </p:pic>
        <p:sp>
          <p:nvSpPr>
            <p:cNvPr id="8" name="Shape 1821"/>
            <p:cNvSpPr/>
            <p:nvPr/>
          </p:nvSpPr>
          <p:spPr>
            <a:xfrm>
              <a:off x="0" y="163071"/>
              <a:ext cx="5201412" cy="1415796"/>
            </a:xfrm>
            <a:custGeom>
              <a:avLst/>
              <a:gdLst/>
              <a:ahLst/>
              <a:cxnLst/>
              <a:rect l="0" t="0" r="0" b="0"/>
              <a:pathLst>
                <a:path w="5201412" h="1415796">
                  <a:moveTo>
                    <a:pt x="0" y="1415796"/>
                  </a:moveTo>
                  <a:lnTo>
                    <a:pt x="5201412" y="1415796"/>
                  </a:lnTo>
                  <a:lnTo>
                    <a:pt x="5201412" y="0"/>
                  </a:lnTo>
                  <a:lnTo>
                    <a:pt x="0" y="0"/>
                  </a:lnTo>
                  <a:close/>
                </a:path>
              </a:pathLst>
            </a:custGeom>
            <a:ln w="9271" cap="rnd">
              <a:round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9" name="Shape 117426"/>
            <p:cNvSpPr/>
            <p:nvPr/>
          </p:nvSpPr>
          <p:spPr>
            <a:xfrm>
              <a:off x="1818132" y="0"/>
              <a:ext cx="1275588" cy="217932"/>
            </a:xfrm>
            <a:custGeom>
              <a:avLst/>
              <a:gdLst/>
              <a:ahLst/>
              <a:cxnLst/>
              <a:rect l="0" t="0" r="0" b="0"/>
              <a:pathLst>
                <a:path w="1275588" h="217932">
                  <a:moveTo>
                    <a:pt x="0" y="0"/>
                  </a:moveTo>
                  <a:lnTo>
                    <a:pt x="1275588" y="0"/>
                  </a:lnTo>
                  <a:lnTo>
                    <a:pt x="1275588" y="217932"/>
                  </a:lnTo>
                  <a:lnTo>
                    <a:pt x="0" y="217932"/>
                  </a:lnTo>
                  <a:lnTo>
                    <a:pt x="0" y="0"/>
                  </a:lnTo>
                </a:path>
              </a:pathLst>
            </a:custGeom>
            <a:ln w="0" cap="rnd">
              <a:round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Shape 1823"/>
            <p:cNvSpPr/>
            <p:nvPr/>
          </p:nvSpPr>
          <p:spPr>
            <a:xfrm>
              <a:off x="1818132" y="0"/>
              <a:ext cx="1275588" cy="217932"/>
            </a:xfrm>
            <a:custGeom>
              <a:avLst/>
              <a:gdLst/>
              <a:ahLst/>
              <a:cxnLst/>
              <a:rect l="0" t="0" r="0" b="0"/>
              <a:pathLst>
                <a:path w="1275588" h="217932">
                  <a:moveTo>
                    <a:pt x="0" y="217932"/>
                  </a:moveTo>
                  <a:lnTo>
                    <a:pt x="1275588" y="217932"/>
                  </a:lnTo>
                  <a:lnTo>
                    <a:pt x="1275588" y="0"/>
                  </a:lnTo>
                  <a:lnTo>
                    <a:pt x="0" y="0"/>
                  </a:lnTo>
                  <a:close/>
                </a:path>
              </a:pathLst>
            </a:custGeom>
            <a:ln w="9271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281426" y="78986"/>
              <a:ext cx="465969" cy="147370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950" b="1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Calibri" panose="020F0502020204030204" pitchFamily="34" charset="0"/>
                </a:rPr>
                <a:t>Starch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2630422" y="78986"/>
              <a:ext cx="40913" cy="147370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950" b="1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Calibri" panose="020F0502020204030204" pitchFamily="34" charset="0"/>
                </a:rPr>
                <a:t> 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20694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 Types of Carbohydrates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768358"/>
          </a:xfrm>
        </p:spPr>
        <p:txBody>
          <a:bodyPr/>
          <a:lstStyle/>
          <a:p>
            <a:r>
              <a:rPr lang="en-US" b="1" u="sng" dirty="0" smtClean="0"/>
              <a:t>Glycogen-</a:t>
            </a:r>
            <a:r>
              <a:rPr lang="en-US" dirty="0" smtClean="0"/>
              <a:t>  Animal’s energy storing molecule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 smtClean="0"/>
              <a:t>Energy storage form of </a:t>
            </a:r>
            <a:r>
              <a:rPr lang="en-US" b="1" u="sng" dirty="0" smtClean="0"/>
              <a:t>glucose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 smtClean="0"/>
              <a:t>Found in the liver and skeletal muscles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 smtClean="0"/>
              <a:t>When the body needs </a:t>
            </a:r>
            <a:r>
              <a:rPr lang="en-US" b="1" u="sng" dirty="0" smtClean="0"/>
              <a:t>energy</a:t>
            </a:r>
            <a:r>
              <a:rPr lang="en-US" dirty="0" smtClean="0"/>
              <a:t> between meals/physical activity, glycogen is broken down into glucose through </a:t>
            </a:r>
            <a:r>
              <a:rPr lang="en-US" b="1" u="sng" dirty="0" smtClean="0"/>
              <a:t>hydrolysis</a:t>
            </a:r>
            <a:endParaRPr lang="en-US" b="1" u="sn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26</a:t>
            </a:fld>
            <a:endParaRPr lang="en-US"/>
          </a:p>
        </p:txBody>
      </p:sp>
      <p:pic>
        <p:nvPicPr>
          <p:cNvPr id="4098" name="Picture 2" descr="http://askgeorgie.com/wp-content/uploads/2012/05/Glycogen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850" y="3019888"/>
            <a:ext cx="4514850" cy="1370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544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 Types of Carbohydrates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 smtClean="0"/>
              <a:t>Cellulose</a:t>
            </a:r>
            <a:r>
              <a:rPr lang="en-US" dirty="0" smtClean="0"/>
              <a:t> –Provides structure in plant cell walls (cannot be digested  by human body).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27</a:t>
            </a:fld>
            <a:endParaRPr lang="en-US"/>
          </a:p>
        </p:txBody>
      </p:sp>
      <p:pic>
        <p:nvPicPr>
          <p:cNvPr id="5122" name="Picture 2" descr="http://newscenter.lbl.gov/wp-content/uploads/sites/2/2009/04/plant-cell-wall-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613026"/>
            <a:ext cx="360045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biologie.uni-hamburg.de/b-online/library/webb/BOT311/PlantCellWalls00/CellWallMolec-Macr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900" y="2795588"/>
            <a:ext cx="3495004" cy="3521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9545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happens to CARBOHYDRATES in the body?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941" y="1558344"/>
            <a:ext cx="8296409" cy="4618619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Broken down by the digestive system via HYDROLYSIS into </a:t>
            </a:r>
            <a:r>
              <a:rPr lang="en-US" b="1" u="sng" dirty="0" smtClean="0"/>
              <a:t>monosaccharides</a:t>
            </a:r>
            <a:r>
              <a:rPr lang="en-US" dirty="0" smtClean="0"/>
              <a:t> which are then absorbed into the body through the </a:t>
            </a:r>
            <a:r>
              <a:rPr lang="en-US" b="1" u="sng" dirty="0" smtClean="0"/>
              <a:t>bloodstream</a:t>
            </a:r>
            <a:r>
              <a:rPr lang="en-US" dirty="0" smtClean="0"/>
              <a:t>, where the body cells take the monosaccharides and produce </a:t>
            </a:r>
            <a:r>
              <a:rPr lang="en-US" b="1" u="sng" dirty="0" smtClean="0"/>
              <a:t>energy</a:t>
            </a:r>
            <a:r>
              <a:rPr lang="en-US" dirty="0" smtClean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After the immediate energy requirements of all your body’s tissues have been met, the excess glucose in your blood will be converted into a storage form of carbohydrate called </a:t>
            </a:r>
            <a:r>
              <a:rPr lang="en-US" b="1" u="sng" dirty="0" smtClean="0"/>
              <a:t>glycogen</a:t>
            </a:r>
            <a:r>
              <a:rPr lang="en-US" dirty="0" smtClean="0"/>
              <a:t> (found in  your liver and muscle cells).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If all of your glycogen stores are full and you still have excess glucose in your bloodstream, the remaining glucose will be converted into </a:t>
            </a:r>
            <a:r>
              <a:rPr lang="en-US" b="1" u="sng" dirty="0" smtClean="0"/>
              <a:t>fat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672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IV.  Functional Groups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456" y="1825625"/>
            <a:ext cx="8693240" cy="4351338"/>
          </a:xfrm>
        </p:spPr>
        <p:txBody>
          <a:bodyPr/>
          <a:lstStyle/>
          <a:p>
            <a:r>
              <a:rPr lang="en-US" sz="3200" dirty="0" smtClean="0"/>
              <a:t>Functional groups give a molecule </a:t>
            </a:r>
            <a:r>
              <a:rPr lang="en-US" sz="3200" b="1" u="sng" dirty="0" smtClean="0"/>
              <a:t>distinctive</a:t>
            </a:r>
            <a:r>
              <a:rPr lang="en-US" sz="3200" dirty="0" smtClean="0"/>
              <a:t> properties</a:t>
            </a:r>
          </a:p>
          <a:p>
            <a:pPr lvl="1"/>
            <a:r>
              <a:rPr lang="en-US" sz="2800" b="1" u="sng" dirty="0" smtClean="0"/>
              <a:t>Alcohol</a:t>
            </a:r>
            <a:r>
              <a:rPr lang="en-US" sz="2800" dirty="0" smtClean="0"/>
              <a:t> </a:t>
            </a:r>
            <a:r>
              <a:rPr lang="en-US" sz="2800" b="1" u="sng" dirty="0" smtClean="0"/>
              <a:t>group</a:t>
            </a:r>
            <a:r>
              <a:rPr lang="en-US" sz="2800" dirty="0" smtClean="0"/>
              <a:t>:  (-OH) allows molecule to be more soluble in water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29</a:t>
            </a:fld>
            <a:endParaRPr lang="en-US"/>
          </a:p>
        </p:txBody>
      </p:sp>
      <p:pic>
        <p:nvPicPr>
          <p:cNvPr id="6146" name="Picture 2" descr="http://blog.trilighthealth.com/wp-content/uploads/2012/10/Ethanol-structur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428" y="3709988"/>
            <a:ext cx="4111625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revision.systems/wp-content/uploads/2013/04/Methanol_flat_structur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2025" y="3699743"/>
            <a:ext cx="3205812" cy="2477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550275" y="4513350"/>
            <a:ext cx="1519707" cy="850006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341740" y="4687910"/>
            <a:ext cx="1391187" cy="675446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4732986" y="3345934"/>
            <a:ext cx="3210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Alcohol group</a:t>
            </a:r>
            <a:endParaRPr lang="en-US" sz="2800" dirty="0"/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4509550" y="3869154"/>
            <a:ext cx="466882" cy="62011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endCxn id="6" idx="0"/>
          </p:cNvCxnSpPr>
          <p:nvPr/>
        </p:nvCxnSpPr>
        <p:spPr>
          <a:xfrm>
            <a:off x="7018986" y="3745541"/>
            <a:ext cx="1018348" cy="94236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5697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6" grpId="0" animBg="1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IV.  Functional Groups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 smtClean="0"/>
              <a:t>Carboxyl</a:t>
            </a:r>
            <a:r>
              <a:rPr lang="en-US" dirty="0" smtClean="0"/>
              <a:t> </a:t>
            </a:r>
            <a:r>
              <a:rPr lang="en-US" b="1" u="sng" dirty="0" smtClean="0"/>
              <a:t>Group</a:t>
            </a:r>
            <a:r>
              <a:rPr lang="en-US" dirty="0" smtClean="0"/>
              <a:t>: -(COOH) allows molecule to release H</a:t>
            </a:r>
            <a:r>
              <a:rPr lang="en-US" baseline="30000" dirty="0" smtClean="0"/>
              <a:t>+</a:t>
            </a:r>
            <a:r>
              <a:rPr lang="en-US" dirty="0" smtClean="0"/>
              <a:t> ions in water- therefore </a:t>
            </a:r>
            <a:r>
              <a:rPr lang="en-US" b="1" u="sng" dirty="0" smtClean="0"/>
              <a:t>acidic</a:t>
            </a:r>
            <a:r>
              <a:rPr lang="en-US" dirty="0" smtClean="0"/>
              <a:t>!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 smtClean="0"/>
              <a:t>There is a </a:t>
            </a:r>
            <a:r>
              <a:rPr lang="en-US" b="1" u="sng" dirty="0" smtClean="0"/>
              <a:t>double bond </a:t>
            </a:r>
            <a:r>
              <a:rPr lang="en-US" dirty="0" smtClean="0"/>
              <a:t>between carbon and oxygen.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30</a:t>
            </a:fld>
            <a:endParaRPr lang="en-US"/>
          </a:p>
        </p:txBody>
      </p:sp>
      <p:pic>
        <p:nvPicPr>
          <p:cNvPr id="7170" name="Picture 2" descr="http://www.quia.com/files/quia/users/lmcgee/basic_o-chem/carboxyl-group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49" y="3593508"/>
            <a:ext cx="2857500" cy="203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education-portal.com/cimages/multimages/16/amino_acid_structur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177" y="3637756"/>
            <a:ext cx="3900407" cy="244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5"/>
          <p:cNvSpPr/>
          <p:nvPr/>
        </p:nvSpPr>
        <p:spPr>
          <a:xfrm>
            <a:off x="1784781" y="3439878"/>
            <a:ext cx="1889751" cy="1931831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729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IV.  Functional Groups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31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 smtClean="0"/>
              <a:t>Amino</a:t>
            </a:r>
            <a:r>
              <a:rPr lang="en-US" dirty="0" smtClean="0"/>
              <a:t> </a:t>
            </a:r>
            <a:r>
              <a:rPr lang="en-US" b="1" u="sng" dirty="0" smtClean="0"/>
              <a:t>Group</a:t>
            </a:r>
            <a:r>
              <a:rPr lang="en-US" dirty="0" smtClean="0"/>
              <a:t>:  (-NH</a:t>
            </a:r>
            <a:r>
              <a:rPr lang="en-US" baseline="-25000" dirty="0" smtClean="0"/>
              <a:t>2</a:t>
            </a:r>
            <a:r>
              <a:rPr lang="en-US" dirty="0" smtClean="0"/>
              <a:t>) allows molecule to accept ions from an acid- therefore </a:t>
            </a:r>
            <a:r>
              <a:rPr lang="en-US" b="1" u="sng" dirty="0" smtClean="0"/>
              <a:t>basic</a:t>
            </a:r>
            <a:r>
              <a:rPr lang="en-US" dirty="0" smtClean="0"/>
              <a:t>!</a:t>
            </a:r>
            <a:endParaRPr lang="en-US" dirty="0"/>
          </a:p>
        </p:txBody>
      </p:sp>
      <p:pic>
        <p:nvPicPr>
          <p:cNvPr id="7" name="Picture 2" descr="http://education-portal.com/cimages/multimages/16/amino_acid_structur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33879" y="3462254"/>
            <a:ext cx="2987299" cy="1869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www.phschool.com/science/biology_place/biocoach/images/bioprop/bppeptid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734" y="2739308"/>
            <a:ext cx="3582616" cy="3315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0949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0F87-2EBF-4AFD-A5FF-CE6D23454ACF}" type="slidenum">
              <a:rPr lang="en-US" smtClean="0"/>
              <a:t>32</a:t>
            </a:fld>
            <a:endParaRPr lang="en-US"/>
          </a:p>
        </p:txBody>
      </p:sp>
      <p:pic>
        <p:nvPicPr>
          <p:cNvPr id="9218" name="Picture 2" descr="https://www.drugs-forum.com/forum/picture.php?albumid=2339&amp;pictureid=197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8" y="67701"/>
            <a:ext cx="471487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al 2"/>
          <p:cNvSpPr/>
          <p:nvPr/>
        </p:nvSpPr>
        <p:spPr>
          <a:xfrm>
            <a:off x="4381053" y="2216776"/>
            <a:ext cx="2076897" cy="2888893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697495" y="899791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Alcohol</a:t>
            </a:r>
            <a:r>
              <a:rPr lang="en-US" dirty="0" smtClean="0"/>
              <a:t> </a:t>
            </a:r>
            <a:r>
              <a:rPr lang="en-US" b="1" u="sng" dirty="0" smtClean="0"/>
              <a:t>group</a:t>
            </a:r>
            <a:endParaRPr lang="en-US" b="1" u="sng" dirty="0"/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5023857" y="1084457"/>
            <a:ext cx="643944" cy="3990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220" name="Picture 4" descr="http://upload.wikimedia.org/wikipedia/commons/thumb/c/ce/AminoAcidball.svg/1280px-AminoAcidball.sv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773" y="2221337"/>
            <a:ext cx="4714875" cy="3362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val 9"/>
          <p:cNvSpPr/>
          <p:nvPr/>
        </p:nvSpPr>
        <p:spPr>
          <a:xfrm>
            <a:off x="3078566" y="410112"/>
            <a:ext cx="1929595" cy="1998103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1595773" y="3098262"/>
            <a:ext cx="1545466" cy="1828175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583991" y="3098262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Carboxyl group</a:t>
            </a:r>
            <a:endParaRPr lang="en-US" b="1" u="sng" dirty="0"/>
          </a:p>
        </p:txBody>
      </p:sp>
      <p:sp>
        <p:nvSpPr>
          <p:cNvPr id="13" name="TextBox 12"/>
          <p:cNvSpPr txBox="1"/>
          <p:nvPr/>
        </p:nvSpPr>
        <p:spPr>
          <a:xfrm>
            <a:off x="-68899" y="4192519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Amino group</a:t>
            </a:r>
            <a:endParaRPr lang="en-US" b="1" u="sng" dirty="0"/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6608583" y="3467594"/>
            <a:ext cx="494417" cy="19362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999903" y="4377185"/>
            <a:ext cx="759998" cy="28192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8860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10" grpId="0" animBg="1"/>
      <p:bldP spid="11" grpId="0" animBg="1"/>
      <p:bldP spid="12" grpId="0"/>
      <p:bldP spid="13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3F7099E7F0604086C6FF54E3837E5C" ma:contentTypeVersion="0" ma:contentTypeDescription="Create a new document." ma:contentTypeScope="" ma:versionID="a5f6c1a9320cf5964a7de7e1e5649c69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073a933e43dfc40ec37962c19190021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83487E9-A9F9-423E-8FBD-E6948EAFC759}">
  <ds:schemaRefs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purl.org/dc/dcmitype/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44BC7B8-2391-45FD-B37C-BCF09DACB1E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2EBFD1C-F615-455D-A9E4-CED1E51B626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9638</TotalTime>
  <Words>1105</Words>
  <Application>Microsoft Office PowerPoint</Application>
  <PresentationFormat>On-screen Show (4:3)</PresentationFormat>
  <Paragraphs>178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9" baseType="lpstr">
      <vt:lpstr>Arial</vt:lpstr>
      <vt:lpstr>Calibri</vt:lpstr>
      <vt:lpstr>Calibri Light</vt:lpstr>
      <vt:lpstr>Courier New</vt:lpstr>
      <vt:lpstr>Times New Roman</vt:lpstr>
      <vt:lpstr>Wingdings</vt:lpstr>
      <vt:lpstr>Office Theme</vt:lpstr>
      <vt:lpstr>Biochemistry:</vt:lpstr>
      <vt:lpstr>I. ROLE OF CARBON IN ORGANISMS:</vt:lpstr>
      <vt:lpstr>I. ROLE OF CARBON IN ORGANISMS:</vt:lpstr>
      <vt:lpstr>I. ROLE OF CARBON IN ORGANISMS:</vt:lpstr>
      <vt:lpstr>I. ROLE OF CARBON IN ORGANISMS:</vt:lpstr>
      <vt:lpstr>I. ROLE OF CARBON IN ORGANISMS:</vt:lpstr>
      <vt:lpstr>I. ROLE OF CARBON IN ORGANISMS:</vt:lpstr>
      <vt:lpstr>II.  The Digestive System</vt:lpstr>
      <vt:lpstr>II.  The Digestive System</vt:lpstr>
      <vt:lpstr>II.  The Digestive System</vt:lpstr>
      <vt:lpstr>WHAT PROCESS ALLOWS BODY CELLS TO MAKE LARGE COMPOUNDS FROM MONOMERS?</vt:lpstr>
      <vt:lpstr>WHAT PROCESS ALLOWS BODY CELLS TO MAKE LARGE COMPOUNDS FROM MONOMERS?</vt:lpstr>
      <vt:lpstr>Dehydration Synthesis</vt:lpstr>
      <vt:lpstr>PowerPoint Presentation</vt:lpstr>
      <vt:lpstr>WHAT PROCESS ALLOWS BODY CELLS TO MAKE LARGE COMPOUNDS FROM MONOMERS?</vt:lpstr>
      <vt:lpstr>WHAT PROCESS ALLOWS BODY CELLS TO MAKE LARGE COMPOUNDS FROM MONOMERS?</vt:lpstr>
      <vt:lpstr>Hydrolysis of Sucrose: </vt:lpstr>
      <vt:lpstr>WHAT DO ATHLETES EAT THE DAY BEFORE A BIG GAME?</vt:lpstr>
      <vt:lpstr>III. Carbohydrates</vt:lpstr>
      <vt:lpstr>III. Carbohydrates</vt:lpstr>
      <vt:lpstr>3 Types of Carbohydrates</vt:lpstr>
      <vt:lpstr>3 Types of Carbohydrates</vt:lpstr>
      <vt:lpstr>PowerPoint Presentation</vt:lpstr>
      <vt:lpstr>PowerPoint Presentation</vt:lpstr>
      <vt:lpstr>3 Types of Carbohydrates</vt:lpstr>
      <vt:lpstr>3 Types of Carbohydrates</vt:lpstr>
      <vt:lpstr>3 Types of Carbohydrates</vt:lpstr>
      <vt:lpstr>What happens to CARBOHYDRATES in the body?</vt:lpstr>
      <vt:lpstr>IV.  Functional Groups</vt:lpstr>
      <vt:lpstr>IV.  Functional Groups</vt:lpstr>
      <vt:lpstr>IV.  Functional Groups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Biochemistry:</dc:title>
  <dc:creator>Shelley Fishel</dc:creator>
  <cp:lastModifiedBy>Fishel, Shelley</cp:lastModifiedBy>
  <cp:revision>44</cp:revision>
  <dcterms:created xsi:type="dcterms:W3CDTF">2014-09-21T23:09:20Z</dcterms:created>
  <dcterms:modified xsi:type="dcterms:W3CDTF">2015-10-23T11:09:26Z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0x010100B23F7099E7F0604086C6FF54E3837E5C</vt:lpwstr>
  </property>
  <property fmtid="{D5CDD505-2E9C-101B-9397-08002B2CF9AE}" pid="3" name="IsMyDocuments">
    <vt:bool>true</vt:bool>
  </property>
</Properties>
</file>