
<file path=[Content_Types].xml><?xml version="1.0" encoding="utf-8"?>
<Types xmlns="http://schemas.openxmlformats.org/package/2006/content-types"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notesMasterIdLst>
    <p:notesMasterId r:id="rId31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52" autoAdjust="0"/>
    <p:restoredTop sz="94660"/>
  </p:normalViewPr>
  <p:slideViewPr>
    <p:cSldViewPr snapToGrid="0">
      <p:cViewPr varScale="1">
        <p:scale>
          <a:sx n="74" d="100"/>
          <a:sy n="74" d="100"/>
        </p:scale>
        <p:origin x="26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34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A226B5-0C98-4601-B721-7C9F54C7C29D}" type="datetimeFigureOut">
              <a:rPr lang="en-US" smtClean="0"/>
              <a:t>12/2/2014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232174-83EB-4106-B4F1-5926BD052F6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108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B232174-83EB-4106-B4F1-5926BD052F61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7593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660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6404" y="4800600"/>
            <a:ext cx="7063740" cy="1691640"/>
          </a:xfrm>
        </p:spPr>
        <p:txBody>
          <a:bodyPr>
            <a:normAutofit/>
          </a:bodyPr>
          <a:lstStyle>
            <a:lvl1pPr marL="0" indent="0" algn="l">
              <a:buNone/>
              <a:defRPr sz="2000" baseline="0">
                <a:solidFill>
                  <a:schemeClr val="tx1">
                    <a:lumMod val="8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20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fld id="{95D22794-9485-42BD-AE70-E08DD6E83051}" type="datetime1">
              <a:rPr lang="en-US" smtClean="0"/>
              <a:t>12/2/2014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60000"/>
                    <a:lumOff val="40000"/>
                  </a:schemeClr>
                </a:solidFill>
              </a:defRPr>
            </a:lvl1pPr>
          </a:lstStyle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617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04142-476B-45DB-A37F-F79D2EFE5562}" type="datetime1">
              <a:rPr lang="en-US" smtClean="0"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3263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46404" y="758952"/>
            <a:ext cx="706374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6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4800600"/>
            <a:ext cx="706374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14C1C2-EED5-4505-BA58-A299D0525EF9}" type="datetime1">
              <a:rPr lang="en-US" smtClean="0"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3429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5383667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46404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94860" y="1828801"/>
            <a:ext cx="336042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E7E42D-F6FD-4372-8D70-9C644C9E2BA9}" type="datetime1">
              <a:rPr lang="en-US" smtClean="0"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05100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717185"/>
            <a:ext cx="336042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0">
                <a:solidFill>
                  <a:schemeClr val="tx2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46404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599432" y="1717185"/>
            <a:ext cx="3364992" cy="731520"/>
          </a:xfrm>
        </p:spPr>
        <p:txBody>
          <a:bodyPr anchor="b">
            <a:normAutofit/>
          </a:bodyPr>
          <a:lstStyle>
            <a:lvl1pPr marL="0" indent="0">
              <a:buFontTx/>
              <a:buNone/>
              <a:defRPr lang="en-US" sz="1800" b="0" kern="1200" spc="10" baseline="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95000"/>
              </a:lnSpc>
              <a:spcBef>
                <a:spcPts val="0"/>
              </a:spcBef>
              <a:spcAft>
                <a:spcPts val="200"/>
              </a:spcAft>
              <a:buClr>
                <a:schemeClr val="accent1"/>
              </a:buClr>
              <a:buSzPct val="8000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94860" y="2507550"/>
            <a:ext cx="336042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59BDD4-D1FA-4660-BBC7-9C0C715D4C1A}" type="datetime1">
              <a:rPr lang="en-US" smtClean="0"/>
              <a:t>12/2/2014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4856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15187-278F-4E5C-9F0A-4D35420A0EED}" type="datetime1">
              <a:rPr lang="en-US" smtClean="0"/>
              <a:t>12/2/2014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7352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EC4533-64D4-4CDD-9B1B-D242B61E2B26}" type="datetime1">
              <a:rPr lang="en-US" smtClean="0"/>
              <a:t>12/2/2014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0085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400300" cy="1600197"/>
          </a:xfrm>
        </p:spPr>
        <p:txBody>
          <a:bodyPr anchor="b">
            <a:normAutofit/>
          </a:bodyPr>
          <a:lstStyle>
            <a:lvl1pPr>
              <a:defRPr sz="2800" b="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78200" y="685800"/>
            <a:ext cx="4559300" cy="5486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99735"/>
            <a:ext cx="24003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AB59F0-6484-46A1-976A-379856B69ADA}" type="datetime1">
              <a:rPr lang="en-US" smtClean="0"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684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846963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257800"/>
            <a:ext cx="748665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1"/>
            <a:ext cx="8469630" cy="5128923"/>
          </a:xfrm>
          <a:solidFill>
            <a:schemeClr val="accent1"/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6108590"/>
            <a:ext cx="748665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1504CE-DBD5-460E-8C3A-343EA6A39AC5}" type="datetime1">
              <a:rPr lang="en-US" smtClean="0"/>
              <a:t>12/2/2014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03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7C7C-F417-4EEC-ACDD-643FE3811589}" type="datetime1">
              <a:rPr lang="en-US" smtClean="0"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229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6525" y="381000"/>
            <a:ext cx="1857375" cy="58975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381000"/>
            <a:ext cx="5800725" cy="58975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EAAE2-F4A0-4F4B-8128-6BDAEE679D04}" type="datetime1">
              <a:rPr lang="en-US" smtClean="0"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02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8418195" y="0"/>
            <a:ext cx="73152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46404" y="365760"/>
            <a:ext cx="726948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46404" y="1828801"/>
            <a:ext cx="644652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831456" y="1044178"/>
            <a:ext cx="190499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D53EA961-49A0-44EF-B21E-092EFA84D976}" type="datetime1">
              <a:rPr lang="en-US" smtClean="0"/>
              <a:t>12/2/2014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6993255" y="4092178"/>
            <a:ext cx="3581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41055" y="6172201"/>
            <a:ext cx="685800" cy="593725"/>
          </a:xfrm>
          <a:prstGeom prst="rect">
            <a:avLst/>
          </a:prstGeom>
        </p:spPr>
        <p:txBody>
          <a:bodyPr vert="horz" lIns="27432" tIns="45720" rIns="27432" bIns="45720" rtlCol="0" anchor="ctr">
            <a:normAutofit/>
          </a:bodyPr>
          <a:lstStyle>
            <a:lvl1pPr algn="ctr">
              <a:defRPr sz="32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5D23DEAC-5980-4E0E-ABEF-DAD84BF79A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656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WMF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964014"/>
          </a:xfrm>
        </p:spPr>
        <p:txBody>
          <a:bodyPr/>
          <a:lstStyle/>
          <a:p>
            <a:r>
              <a:rPr lang="en-US" dirty="0" smtClean="0"/>
              <a:t>Cells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086377"/>
            <a:ext cx="6858000" cy="3171423"/>
          </a:xfrm>
        </p:spPr>
        <p:txBody>
          <a:bodyPr/>
          <a:lstStyle/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96065" y="2086377"/>
            <a:ext cx="5083390" cy="433913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799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800" b="1" u="sng" dirty="0" smtClean="0"/>
              <a:t>Cells</a:t>
            </a:r>
            <a:r>
              <a:rPr lang="en-US" sz="4800" dirty="0" smtClean="0"/>
              <a:t> – the basic unit of Life!</a:t>
            </a:r>
            <a:endParaRPr lang="en-US" sz="48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7325" y="1690689"/>
            <a:ext cx="6179151" cy="500756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6141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I.  Basic History: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482811"/>
            <a:ext cx="7886700" cy="4694152"/>
          </a:xfrm>
        </p:spPr>
        <p:txBody>
          <a:bodyPr>
            <a:normAutofit/>
          </a:bodyPr>
          <a:lstStyle/>
          <a:p>
            <a:r>
              <a:rPr lang="en-US" sz="3600" b="1" u="sng" dirty="0" smtClean="0"/>
              <a:t>Every </a:t>
            </a:r>
            <a:r>
              <a:rPr lang="en-US" sz="3600" dirty="0" smtClean="0"/>
              <a:t>living  thing- from the tiniest bacterium to the largest whale- </a:t>
            </a:r>
            <a:r>
              <a:rPr lang="en-US" sz="3600" dirty="0" smtClean="0"/>
              <a:t>is made </a:t>
            </a:r>
            <a:r>
              <a:rPr lang="en-US" sz="3600" dirty="0" smtClean="0"/>
              <a:t>of one or more cells!</a:t>
            </a:r>
          </a:p>
          <a:p>
            <a:r>
              <a:rPr lang="en-US" sz="3600" dirty="0" smtClean="0"/>
              <a:t>Before the seventeenth century, no one knew they existed.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083" y="4639943"/>
            <a:ext cx="3391917" cy="221805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6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 smtClean="0"/>
              <a:t>I. Basic History:</a:t>
            </a:r>
            <a:endParaRPr lang="en-US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sz="5400" dirty="0" smtClean="0"/>
              <a:t>Most cells are too </a:t>
            </a:r>
            <a:r>
              <a:rPr lang="en-US" sz="5400" b="1" u="sng" dirty="0" smtClean="0"/>
              <a:t>small</a:t>
            </a:r>
            <a:r>
              <a:rPr lang="en-US" sz="5400" dirty="0" smtClean="0"/>
              <a:t> to be seen with the </a:t>
            </a:r>
            <a:r>
              <a:rPr lang="en-US" sz="5400" b="1" u="sng" dirty="0" smtClean="0"/>
              <a:t>unaided</a:t>
            </a:r>
            <a:r>
              <a:rPr lang="en-US" sz="5400" dirty="0" smtClean="0"/>
              <a:t> </a:t>
            </a:r>
            <a:r>
              <a:rPr lang="en-US" sz="5400" b="1" u="sng" dirty="0" smtClean="0"/>
              <a:t>eye</a:t>
            </a:r>
            <a:r>
              <a:rPr lang="en-US" sz="5400" dirty="0" smtClean="0"/>
              <a:t>.</a:t>
            </a:r>
          </a:p>
          <a:p>
            <a:r>
              <a:rPr lang="en-US" sz="5400" dirty="0" smtClean="0"/>
              <a:t>Not discovered until after the invention of the microscope in the early 17</a:t>
            </a:r>
            <a:r>
              <a:rPr lang="en-US" sz="5400" baseline="30000" dirty="0" smtClean="0"/>
              <a:t>th</a:t>
            </a:r>
            <a:r>
              <a:rPr lang="en-US" sz="5400" dirty="0" smtClean="0"/>
              <a:t> century.</a:t>
            </a:r>
            <a:endParaRPr lang="en-US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6976" y="2459865"/>
            <a:ext cx="794231" cy="7949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15884" y="2462280"/>
            <a:ext cx="792549" cy="7925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5037" y="4676117"/>
            <a:ext cx="1276177" cy="1641500"/>
          </a:xfrm>
          <a:prstGeom prst="rect">
            <a:avLst/>
          </a:prstGeom>
        </p:spPr>
      </p:pic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807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3124" y="1828801"/>
            <a:ext cx="7622760" cy="4351337"/>
          </a:xfrm>
        </p:spPr>
        <p:txBody>
          <a:bodyPr>
            <a:normAutofit/>
          </a:bodyPr>
          <a:lstStyle/>
          <a:p>
            <a:r>
              <a:rPr lang="en-US" sz="3600" dirty="0" smtClean="0"/>
              <a:t>A Dutch drapery store owner </a:t>
            </a:r>
            <a:r>
              <a:rPr lang="en-US" sz="3600" b="1" u="sng" dirty="0" smtClean="0"/>
              <a:t>Anton von Leeuwenhoek </a:t>
            </a:r>
            <a:r>
              <a:rPr lang="en-US" sz="3600" dirty="0" smtClean="0"/>
              <a:t>became the </a:t>
            </a:r>
            <a:r>
              <a:rPr lang="en-US" sz="3600" b="1" u="sng" dirty="0" smtClean="0"/>
              <a:t>first</a:t>
            </a:r>
            <a:r>
              <a:rPr lang="en-US" sz="3600" dirty="0" smtClean="0"/>
              <a:t> person to </a:t>
            </a:r>
            <a:r>
              <a:rPr lang="en-US" sz="3600" b="1" u="sng" dirty="0" smtClean="0"/>
              <a:t>observe</a:t>
            </a:r>
            <a:r>
              <a:rPr lang="en-US" sz="3600" dirty="0" smtClean="0"/>
              <a:t> and </a:t>
            </a:r>
            <a:r>
              <a:rPr lang="en-US" sz="3600" b="1" u="sng" dirty="0" smtClean="0"/>
              <a:t>describe</a:t>
            </a:r>
            <a:r>
              <a:rPr lang="en-US" sz="3600" dirty="0" smtClean="0"/>
              <a:t> microscopic organisms and living cells.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52597" y="4469285"/>
            <a:ext cx="2659436" cy="238871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408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5340096" cy="4351337"/>
          </a:xfrm>
        </p:spPr>
        <p:txBody>
          <a:bodyPr>
            <a:noAutofit/>
          </a:bodyPr>
          <a:lstStyle/>
          <a:p>
            <a:r>
              <a:rPr lang="en-US" sz="2800" dirty="0" smtClean="0"/>
              <a:t>1665:  the English scientist </a:t>
            </a:r>
            <a:r>
              <a:rPr lang="en-US" sz="2800" b="1" u="sng" dirty="0" smtClean="0"/>
              <a:t>Robert</a:t>
            </a:r>
            <a:r>
              <a:rPr lang="en-US" sz="2800" dirty="0" smtClean="0"/>
              <a:t> </a:t>
            </a:r>
            <a:r>
              <a:rPr lang="en-US" sz="2800" b="1" u="sng" dirty="0" smtClean="0"/>
              <a:t>Hooke</a:t>
            </a:r>
            <a:r>
              <a:rPr lang="en-US" sz="2800" dirty="0" smtClean="0"/>
              <a:t> used a microscope to examine a thin slice of </a:t>
            </a:r>
            <a:r>
              <a:rPr lang="en-US" sz="2800" b="1" u="sng" dirty="0" smtClean="0"/>
              <a:t>cork</a:t>
            </a:r>
            <a:r>
              <a:rPr lang="en-US" sz="2800" dirty="0" smtClean="0"/>
              <a:t> and described it as consisting of “a great many little boxes”.  It was after his observation that Hooke called what he saw “</a:t>
            </a:r>
            <a:r>
              <a:rPr lang="en-US" sz="2800" b="1" u="sng" dirty="0" smtClean="0"/>
              <a:t>cells</a:t>
            </a:r>
            <a:r>
              <a:rPr lang="en-US" sz="2800" dirty="0" smtClean="0"/>
              <a:t>”.  They looked like “little boxes” and reminded him of the small rooms in which monks lived.  So he called them “</a:t>
            </a:r>
            <a:r>
              <a:rPr lang="en-US" sz="2800" b="1" u="sng" dirty="0" smtClean="0"/>
              <a:t>cells</a:t>
            </a:r>
            <a:r>
              <a:rPr lang="en-US" sz="2800" dirty="0" smtClean="0"/>
              <a:t>”.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04150" y="2136715"/>
            <a:ext cx="2540557" cy="3201188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544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275" y="163286"/>
            <a:ext cx="8807010" cy="6580414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4885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Illustration of cork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6417782" cy="620485"/>
          </a:xfrm>
        </p:spPr>
        <p:txBody>
          <a:bodyPr/>
          <a:lstStyle/>
          <a:p>
            <a:r>
              <a:rPr lang="en-US" sz="2400" dirty="0" smtClean="0"/>
              <a:t>Drawn by Robert Hooke: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8999" y="2464843"/>
            <a:ext cx="4653642" cy="439315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81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1824: the French scientist Henri </a:t>
            </a:r>
            <a:r>
              <a:rPr lang="en-US" sz="2400" dirty="0" err="1" smtClean="0"/>
              <a:t>Dutrochet</a:t>
            </a:r>
            <a:r>
              <a:rPr lang="en-US" sz="2400" dirty="0" smtClean="0"/>
              <a:t>, concluded that </a:t>
            </a:r>
            <a:r>
              <a:rPr lang="en-US" sz="2400" b="1" u="sng" dirty="0" smtClean="0"/>
              <a:t>plant</a:t>
            </a:r>
            <a:r>
              <a:rPr lang="en-US" sz="2400" dirty="0" smtClean="0"/>
              <a:t> and </a:t>
            </a:r>
            <a:r>
              <a:rPr lang="en-US" sz="2400" b="1" u="sng" dirty="0" smtClean="0"/>
              <a:t>animal</a:t>
            </a:r>
            <a:r>
              <a:rPr lang="en-US" sz="2400" dirty="0" smtClean="0"/>
              <a:t> tissue were always made up of cells.</a:t>
            </a:r>
            <a:endParaRPr lang="en-US" sz="2400" dirty="0"/>
          </a:p>
          <a:p>
            <a:r>
              <a:rPr lang="en-US" sz="2400" dirty="0" smtClean="0"/>
              <a:t>1831:  Robert Brown named the </a:t>
            </a:r>
            <a:r>
              <a:rPr lang="en-US" sz="2400" b="1" u="sng" dirty="0" smtClean="0"/>
              <a:t>nucleus</a:t>
            </a:r>
            <a:endParaRPr lang="en-US" sz="24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1843" y="3999280"/>
            <a:ext cx="3984171" cy="285872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616" y="4754698"/>
            <a:ext cx="3218967" cy="2103302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716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5962214" cy="4351337"/>
          </a:xfrm>
        </p:spPr>
        <p:txBody>
          <a:bodyPr>
            <a:noAutofit/>
          </a:bodyPr>
          <a:lstStyle/>
          <a:p>
            <a:r>
              <a:rPr lang="en-US" sz="3200" dirty="0" smtClean="0"/>
              <a:t>In 1838: German botanist Matthias Schleiden concluded that all </a:t>
            </a:r>
            <a:r>
              <a:rPr lang="en-US" sz="3200" b="1" u="sng" dirty="0" smtClean="0"/>
              <a:t>plants</a:t>
            </a:r>
            <a:r>
              <a:rPr lang="en-US" sz="3200" dirty="0" smtClean="0"/>
              <a:t> are made of cells</a:t>
            </a:r>
          </a:p>
          <a:p>
            <a:endParaRPr lang="en-US" sz="3200" dirty="0"/>
          </a:p>
          <a:p>
            <a:r>
              <a:rPr lang="en-US" sz="3200" dirty="0" smtClean="0"/>
              <a:t>In </a:t>
            </a:r>
            <a:r>
              <a:rPr lang="en-US" sz="3200" dirty="0" smtClean="0"/>
              <a:t>1839: </a:t>
            </a:r>
            <a:r>
              <a:rPr lang="en-US" sz="3200" dirty="0" smtClean="0"/>
              <a:t>German zoologist </a:t>
            </a:r>
            <a:r>
              <a:rPr lang="en-US" sz="3200" dirty="0" smtClean="0"/>
              <a:t>Theodor </a:t>
            </a:r>
            <a:r>
              <a:rPr lang="en-US" sz="3200" dirty="0" smtClean="0"/>
              <a:t>Schwann </a:t>
            </a:r>
            <a:r>
              <a:rPr lang="en-US" sz="3200" dirty="0" smtClean="0"/>
              <a:t>reported </a:t>
            </a:r>
            <a:r>
              <a:rPr lang="en-US" sz="3200" dirty="0" smtClean="0"/>
              <a:t>that </a:t>
            </a:r>
            <a:r>
              <a:rPr lang="en-US" sz="3200" b="1" u="sng" dirty="0" smtClean="0"/>
              <a:t>animals</a:t>
            </a:r>
            <a:r>
              <a:rPr lang="en-US" sz="3200" dirty="0" smtClean="0"/>
              <a:t> are also made of cells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295" y="1178857"/>
            <a:ext cx="1440180" cy="18223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8618" y="3376264"/>
            <a:ext cx="1632857" cy="3206644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2400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4907280" cy="4351337"/>
          </a:xfrm>
        </p:spPr>
        <p:txBody>
          <a:bodyPr>
            <a:normAutofit/>
          </a:bodyPr>
          <a:lstStyle/>
          <a:p>
            <a:r>
              <a:rPr lang="en-US" sz="2800" dirty="0" smtClean="0"/>
              <a:t>1845:  Felix </a:t>
            </a:r>
            <a:r>
              <a:rPr lang="en-US" sz="2800" dirty="0" err="1" smtClean="0"/>
              <a:t>Dujardin</a:t>
            </a:r>
            <a:r>
              <a:rPr lang="en-US" sz="2800" dirty="0" smtClean="0"/>
              <a:t> – studied the living cell and notes it contained a material called </a:t>
            </a:r>
            <a:r>
              <a:rPr lang="en-US" sz="2800" b="1" u="sng" dirty="0" smtClean="0"/>
              <a:t>protoplasm</a:t>
            </a:r>
          </a:p>
          <a:p>
            <a:r>
              <a:rPr lang="en-US" sz="2800" dirty="0" smtClean="0"/>
              <a:t>In 1855:  German physician Rudolf Virchow induced that ALL cells come from </a:t>
            </a:r>
            <a:r>
              <a:rPr lang="en-US" sz="2800" b="1" u="sng" dirty="0" smtClean="0"/>
              <a:t>preexisting</a:t>
            </a:r>
            <a:r>
              <a:rPr lang="en-US" sz="2800" dirty="0" smtClean="0"/>
              <a:t> cells.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254" y="3808525"/>
            <a:ext cx="3218515" cy="2102417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4871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II. Important Scientists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4719610" cy="4351337"/>
          </a:xfrm>
        </p:spPr>
        <p:txBody>
          <a:bodyPr>
            <a:normAutofit/>
          </a:bodyPr>
          <a:lstStyle/>
          <a:p>
            <a:r>
              <a:rPr lang="en-US" sz="4000" dirty="0" smtClean="0"/>
              <a:t>The COMBINED work of Schleiden, Schwann, and Virchow make up what is now known as the </a:t>
            </a:r>
            <a:r>
              <a:rPr lang="en-US" sz="4000" b="1" u="sng" dirty="0" smtClean="0"/>
              <a:t>CELL</a:t>
            </a:r>
            <a:r>
              <a:rPr lang="en-US" sz="4000" dirty="0" smtClean="0"/>
              <a:t> </a:t>
            </a:r>
            <a:r>
              <a:rPr lang="en-US" sz="4000" b="1" u="sng" dirty="0" smtClean="0"/>
              <a:t>THEORY</a:t>
            </a:r>
            <a:r>
              <a:rPr lang="en-US" sz="4000" dirty="0" smtClean="0"/>
              <a:t>.</a:t>
            </a:r>
            <a:endParaRPr lang="en-US" sz="4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66014" y="4004469"/>
            <a:ext cx="3218967" cy="250092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00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III. The </a:t>
            </a:r>
            <a:r>
              <a:rPr lang="en-US" dirty="0"/>
              <a:t>C</a:t>
            </a:r>
            <a:r>
              <a:rPr lang="en-US" dirty="0" smtClean="0"/>
              <a:t>ell Theory consists of 3 Principles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0219" y="1959430"/>
            <a:ext cx="4784924" cy="4686299"/>
          </a:xfrm>
        </p:spPr>
        <p:txBody>
          <a:bodyPr>
            <a:no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ALL living things are </a:t>
            </a:r>
            <a:r>
              <a:rPr lang="en-US" sz="2800" b="1" u="sng" dirty="0" smtClean="0"/>
              <a:t>composed</a:t>
            </a:r>
            <a:r>
              <a:rPr lang="en-US" sz="2800" dirty="0" smtClean="0"/>
              <a:t> of one or more </a:t>
            </a:r>
            <a:r>
              <a:rPr lang="en-US" sz="2800" b="1" u="sng" dirty="0" smtClean="0"/>
              <a:t>cells</a:t>
            </a:r>
            <a:r>
              <a:rPr lang="en-US" sz="2800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b="1" u="sng" dirty="0" smtClean="0"/>
              <a:t>Cells</a:t>
            </a:r>
            <a:r>
              <a:rPr lang="en-US" sz="2800" dirty="0" smtClean="0"/>
              <a:t> are the basic units of </a:t>
            </a:r>
            <a:r>
              <a:rPr lang="en-US" sz="2800" b="1" u="sng" dirty="0" smtClean="0"/>
              <a:t>structure</a:t>
            </a:r>
            <a:r>
              <a:rPr lang="en-US" sz="2800" dirty="0" smtClean="0"/>
              <a:t> and </a:t>
            </a:r>
            <a:r>
              <a:rPr lang="en-US" sz="2800" b="1" u="sng" dirty="0" smtClean="0"/>
              <a:t>function</a:t>
            </a:r>
            <a:r>
              <a:rPr lang="en-US" sz="2800" dirty="0" smtClean="0"/>
              <a:t> in an organism.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Cells come </a:t>
            </a:r>
            <a:r>
              <a:rPr lang="en-US" sz="2800" b="1" u="sng" dirty="0" smtClean="0"/>
              <a:t>ONLY</a:t>
            </a:r>
            <a:r>
              <a:rPr lang="en-US" sz="2800" dirty="0" smtClean="0"/>
              <a:t> from the </a:t>
            </a:r>
            <a:r>
              <a:rPr lang="en-US" sz="2800" b="1" u="sng" dirty="0" smtClean="0"/>
              <a:t>reproduction</a:t>
            </a:r>
            <a:r>
              <a:rPr lang="en-US" sz="2800" dirty="0" smtClean="0"/>
              <a:t> of existing </a:t>
            </a:r>
            <a:r>
              <a:rPr lang="en-US" sz="2800" b="1" u="sng" dirty="0" smtClean="0"/>
              <a:t>cells</a:t>
            </a:r>
            <a:r>
              <a:rPr lang="en-US" sz="2800" dirty="0" smtClean="0"/>
              <a:t>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6981" y="2751124"/>
            <a:ext cx="3561535" cy="289856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305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IV.  Two Types of Cells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en-US" sz="2400" b="1" u="sng" dirty="0" smtClean="0"/>
              <a:t>EUKARYOTES</a:t>
            </a:r>
            <a:r>
              <a:rPr lang="en-US" sz="2400" dirty="0" smtClean="0"/>
              <a:t> = cells that contain a </a:t>
            </a:r>
            <a:r>
              <a:rPr lang="en-US" sz="2400" b="1" u="sng" dirty="0" smtClean="0"/>
              <a:t>nucleus</a:t>
            </a:r>
            <a:r>
              <a:rPr lang="en-US" sz="2400" dirty="0" smtClean="0"/>
              <a:t> and other </a:t>
            </a:r>
            <a:r>
              <a:rPr lang="en-US" sz="2400" b="1" u="sng" dirty="0" smtClean="0"/>
              <a:t>membrane-bound</a:t>
            </a:r>
            <a:r>
              <a:rPr lang="en-US" sz="2400" dirty="0" smtClean="0"/>
              <a:t> </a:t>
            </a:r>
            <a:r>
              <a:rPr lang="en-US" sz="2400" b="1" u="sng" dirty="0" smtClean="0"/>
              <a:t>organelles</a:t>
            </a:r>
          </a:p>
          <a:p>
            <a:pPr lvl="1"/>
            <a:r>
              <a:rPr lang="en-US" sz="2400" dirty="0" smtClean="0"/>
              <a:t>Ex:  </a:t>
            </a:r>
            <a:r>
              <a:rPr lang="en-US" sz="2400" b="1" u="sng" dirty="0" smtClean="0"/>
              <a:t>plants</a:t>
            </a:r>
            <a:r>
              <a:rPr lang="en-US" sz="2400" dirty="0" smtClean="0"/>
              <a:t>, fish, mammals, </a:t>
            </a:r>
            <a:r>
              <a:rPr lang="en-US" sz="2400" b="1" u="sng" dirty="0" smtClean="0"/>
              <a:t>insects</a:t>
            </a:r>
            <a:r>
              <a:rPr lang="en-US" sz="2400" dirty="0" smtClean="0"/>
              <a:t>, and </a:t>
            </a:r>
            <a:r>
              <a:rPr lang="en-US" sz="2400" b="1" u="sng" dirty="0" smtClean="0"/>
              <a:t>humans</a:t>
            </a:r>
            <a:endParaRPr lang="en-US" sz="2400" b="1" u="sng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8510" y="3741274"/>
            <a:ext cx="5127180" cy="2847079"/>
          </a:xfrm>
          <a:prstGeom prst="rect">
            <a:avLst/>
          </a:prstGeom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960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IV.  Two Types of Cells: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3634740" cy="4351337"/>
          </a:xfrm>
        </p:spPr>
        <p:txBody>
          <a:bodyPr>
            <a:norm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US" sz="2800" b="1" u="sng" dirty="0" smtClean="0"/>
              <a:t>PROKARYOTES</a:t>
            </a:r>
            <a:r>
              <a:rPr lang="en-US" sz="2800" dirty="0" smtClean="0"/>
              <a:t> = cell that </a:t>
            </a:r>
            <a:r>
              <a:rPr lang="en-US" sz="2800" b="1" u="sng" dirty="0" smtClean="0"/>
              <a:t>lacks</a:t>
            </a:r>
            <a:r>
              <a:rPr lang="en-US" sz="2800" dirty="0" smtClean="0"/>
              <a:t> a </a:t>
            </a:r>
            <a:r>
              <a:rPr lang="en-US" sz="2800" b="1" u="sng" dirty="0" smtClean="0"/>
              <a:t>nucleus</a:t>
            </a:r>
            <a:r>
              <a:rPr lang="en-US" sz="2800" dirty="0" smtClean="0"/>
              <a:t> and </a:t>
            </a:r>
            <a:r>
              <a:rPr lang="en-US" sz="2800" b="1" u="sng" dirty="0" smtClean="0"/>
              <a:t>other</a:t>
            </a:r>
            <a:r>
              <a:rPr lang="en-US" sz="2800" dirty="0" smtClean="0"/>
              <a:t> </a:t>
            </a:r>
            <a:r>
              <a:rPr lang="en-US" sz="2800" b="1" u="sng" dirty="0" smtClean="0"/>
              <a:t>membrane</a:t>
            </a:r>
            <a:r>
              <a:rPr lang="en-US" sz="2800" dirty="0" smtClean="0"/>
              <a:t> </a:t>
            </a:r>
            <a:r>
              <a:rPr lang="en-US" sz="2800" b="1" u="sng" dirty="0" smtClean="0"/>
              <a:t>bound</a:t>
            </a:r>
            <a:r>
              <a:rPr lang="en-US" sz="2800" dirty="0" smtClean="0"/>
              <a:t> </a:t>
            </a:r>
            <a:r>
              <a:rPr lang="en-US" sz="2800" b="1" u="sng" dirty="0" smtClean="0"/>
              <a:t>organelles</a:t>
            </a:r>
            <a:r>
              <a:rPr lang="en-US" sz="2800" dirty="0" smtClean="0"/>
              <a:t>.</a:t>
            </a:r>
          </a:p>
          <a:p>
            <a:pPr lvl="1"/>
            <a:r>
              <a:rPr lang="en-US" sz="2800" dirty="0" smtClean="0"/>
              <a:t>Ex: </a:t>
            </a:r>
            <a:r>
              <a:rPr lang="en-US" sz="2800" b="1" u="sng" dirty="0" smtClean="0"/>
              <a:t>unicellular</a:t>
            </a:r>
            <a:r>
              <a:rPr lang="en-US" sz="2800" dirty="0" smtClean="0"/>
              <a:t> organisms such as </a:t>
            </a:r>
            <a:r>
              <a:rPr lang="en-US" sz="2800" b="1" u="sng" dirty="0" smtClean="0"/>
              <a:t>bacteria</a:t>
            </a:r>
            <a:r>
              <a:rPr lang="en-US" sz="2800" dirty="0" smtClean="0"/>
              <a:t> and their relatives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37769" y="2107067"/>
            <a:ext cx="3761302" cy="431006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581144" y="2107067"/>
            <a:ext cx="1101199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 smtClean="0"/>
              <a:t>                     </a:t>
            </a:r>
            <a:r>
              <a:rPr lang="en-US" dirty="0" smtClean="0">
                <a:solidFill>
                  <a:schemeClr val="bg1"/>
                </a:solidFill>
              </a:rPr>
              <a:t>nothing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8666" y="587830"/>
            <a:ext cx="8774294" cy="5812970"/>
          </a:xfrm>
          <a:prstGeom prst="rect">
            <a:avLst/>
          </a:prstGeom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513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V.  Cell Diversity: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4229753" cy="4351337"/>
          </a:xfrm>
        </p:spPr>
        <p:txBody>
          <a:bodyPr>
            <a:normAutofit lnSpcReduction="10000"/>
          </a:bodyPr>
          <a:lstStyle/>
          <a:p>
            <a:r>
              <a:rPr lang="en-US" sz="2800" dirty="0" smtClean="0"/>
              <a:t>Not all cells look </a:t>
            </a:r>
            <a:r>
              <a:rPr lang="en-US" sz="2800" b="1" u="sng" dirty="0" smtClean="0"/>
              <a:t>alike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Cells within the same organism show enormous diversity in </a:t>
            </a:r>
            <a:r>
              <a:rPr lang="en-US" sz="2800" b="1" u="sng" dirty="0" smtClean="0"/>
              <a:t>size</a:t>
            </a:r>
            <a:r>
              <a:rPr lang="en-US" sz="2800" dirty="0" smtClean="0"/>
              <a:t>, </a:t>
            </a:r>
            <a:r>
              <a:rPr lang="en-US" sz="2800" b="1" u="sng" dirty="0" smtClean="0"/>
              <a:t>shape</a:t>
            </a:r>
            <a:r>
              <a:rPr lang="en-US" sz="2800" dirty="0" smtClean="0"/>
              <a:t>, and </a:t>
            </a:r>
            <a:r>
              <a:rPr lang="en-US" sz="2800" b="1" u="sng" dirty="0" smtClean="0"/>
              <a:t>internal</a:t>
            </a:r>
            <a:r>
              <a:rPr lang="en-US" sz="2800" dirty="0" smtClean="0"/>
              <a:t> </a:t>
            </a:r>
            <a:r>
              <a:rPr lang="en-US" sz="2800" b="1" u="sng" dirty="0" smtClean="0"/>
              <a:t>organization</a:t>
            </a:r>
          </a:p>
          <a:p>
            <a:pPr lvl="1"/>
            <a:r>
              <a:rPr lang="en-US" sz="2800" dirty="0" smtClean="0"/>
              <a:t>Your body contains at least </a:t>
            </a:r>
            <a:r>
              <a:rPr lang="en-US" sz="2800" b="1" u="sng" dirty="0" smtClean="0"/>
              <a:t>200</a:t>
            </a:r>
            <a:r>
              <a:rPr lang="en-US" sz="2800" dirty="0" smtClean="0"/>
              <a:t> different cell types!</a:t>
            </a:r>
            <a:endParaRPr lang="en-US" sz="2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-12663" t="3" r="3357" b="2535"/>
          <a:stretch/>
        </p:blipFill>
        <p:spPr>
          <a:xfrm>
            <a:off x="4973029" y="1157901"/>
            <a:ext cx="3664785" cy="5022237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561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VI.  Cell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3511296" cy="4351337"/>
          </a:xfrm>
        </p:spPr>
        <p:txBody>
          <a:bodyPr>
            <a:noAutofit/>
          </a:bodyPr>
          <a:lstStyle/>
          <a:p>
            <a:r>
              <a:rPr lang="en-US" sz="2400" dirty="0" smtClean="0"/>
              <a:t>A few types of cells are large enough to be seen by the </a:t>
            </a:r>
            <a:r>
              <a:rPr lang="en-US" sz="2400" b="1" u="sng" dirty="0" smtClean="0"/>
              <a:t>unaided</a:t>
            </a:r>
            <a:r>
              <a:rPr lang="en-US" sz="2400" dirty="0" smtClean="0"/>
              <a:t> eye.  </a:t>
            </a:r>
          </a:p>
          <a:p>
            <a:pPr lvl="1"/>
            <a:r>
              <a:rPr lang="en-US" sz="2400" b="1" u="sng" dirty="0" smtClean="0"/>
              <a:t>Female</a:t>
            </a:r>
            <a:r>
              <a:rPr lang="en-US" sz="2400" dirty="0" smtClean="0"/>
              <a:t> </a:t>
            </a:r>
            <a:r>
              <a:rPr lang="en-US" sz="2400" b="1" u="sng" dirty="0" smtClean="0"/>
              <a:t>egg</a:t>
            </a:r>
            <a:r>
              <a:rPr lang="en-US" sz="2400" dirty="0" smtClean="0"/>
              <a:t> is the </a:t>
            </a:r>
            <a:r>
              <a:rPr lang="en-US" sz="2400" b="1" u="sng" dirty="0" smtClean="0"/>
              <a:t>largest</a:t>
            </a:r>
            <a:r>
              <a:rPr lang="en-US" sz="2400" dirty="0" smtClean="0"/>
              <a:t> cell  in the body, and can be seen without the aid of a microscope.</a:t>
            </a:r>
          </a:p>
          <a:p>
            <a:r>
              <a:rPr lang="en-US" sz="2400" dirty="0" smtClean="0"/>
              <a:t>Most cells are visible only with a </a:t>
            </a:r>
            <a:r>
              <a:rPr lang="en-US" sz="2400" b="1" u="sng" dirty="0" smtClean="0"/>
              <a:t>microscope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827" y="2394856"/>
            <a:ext cx="3359823" cy="325482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6647">
            <a:off x="5922908" y="413316"/>
            <a:ext cx="1587146" cy="1298003"/>
          </a:xfrm>
          <a:prstGeom prst="rect">
            <a:avLst/>
          </a:prstGeom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947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VI.  Cell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0913" y="1828801"/>
            <a:ext cx="6852011" cy="4351337"/>
          </a:xfrm>
        </p:spPr>
        <p:txBody>
          <a:bodyPr/>
          <a:lstStyle/>
          <a:p>
            <a:r>
              <a:rPr lang="en-US" sz="2800" b="1" u="sng" dirty="0" smtClean="0"/>
              <a:t>Most cells are small for 2 reasons</a:t>
            </a:r>
            <a:r>
              <a:rPr lang="en-US" sz="2800" dirty="0" smtClean="0"/>
              <a:t>.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800" dirty="0" smtClean="0"/>
              <a:t>Cells are limited in size by the </a:t>
            </a:r>
            <a:r>
              <a:rPr lang="en-US" sz="2800" b="1" u="sng" dirty="0" smtClean="0"/>
              <a:t>ratio</a:t>
            </a:r>
            <a:r>
              <a:rPr lang="en-US" sz="2800" dirty="0" smtClean="0"/>
              <a:t> between their </a:t>
            </a:r>
            <a:r>
              <a:rPr lang="en-US" sz="2800" b="1" u="sng" dirty="0" smtClean="0"/>
              <a:t>outer</a:t>
            </a:r>
            <a:r>
              <a:rPr lang="en-US" sz="2800" dirty="0" smtClean="0"/>
              <a:t> </a:t>
            </a:r>
            <a:r>
              <a:rPr lang="en-US" sz="2800" b="1" u="sng" dirty="0" smtClean="0"/>
              <a:t>surface</a:t>
            </a:r>
            <a:r>
              <a:rPr lang="en-US" sz="2800" dirty="0" smtClean="0"/>
              <a:t> </a:t>
            </a:r>
            <a:r>
              <a:rPr lang="en-US" sz="2800" b="1" u="sng" dirty="0" smtClean="0"/>
              <a:t>area</a:t>
            </a:r>
            <a:r>
              <a:rPr lang="en-US" sz="2800" dirty="0" smtClean="0"/>
              <a:t> and their </a:t>
            </a:r>
            <a:r>
              <a:rPr lang="en-US" sz="2800" b="1" u="sng" dirty="0" smtClean="0"/>
              <a:t>volume</a:t>
            </a:r>
            <a:r>
              <a:rPr lang="en-US" sz="2800" dirty="0" smtClean="0"/>
              <a:t>.</a:t>
            </a:r>
          </a:p>
          <a:p>
            <a:pPr lvl="1"/>
            <a:r>
              <a:rPr lang="en-US" sz="2800" dirty="0" smtClean="0"/>
              <a:t>As a cell’s size increase, its volume increases much  faster than its surface area.</a:t>
            </a:r>
          </a:p>
          <a:p>
            <a:pPr lvl="1"/>
            <a:r>
              <a:rPr lang="en-US" sz="2800" dirty="0" smtClean="0"/>
              <a:t>(see picture on next slide.)</a:t>
            </a:r>
          </a:p>
          <a:p>
            <a:pPr marL="617220" lvl="1" indent="-342900">
              <a:buFont typeface="+mj-lt"/>
              <a:buAutoNum type="arabicPeriod"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201021">
            <a:off x="6783463" y="636248"/>
            <a:ext cx="1847248" cy="151193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3466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VI.  Cell Size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indent="-342900">
              <a:buFont typeface="+mj-lt"/>
              <a:buAutoNum type="arabicPeriod" startAt="2"/>
            </a:pPr>
            <a:r>
              <a:rPr lang="en-US" sz="2400" dirty="0" smtClean="0"/>
              <a:t>The cell’s nucleus (the brain) can only control a certain amount of living, active cytoplasm.</a:t>
            </a:r>
            <a:endParaRPr lang="en-US" sz="2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08" t="2756" r="397"/>
          <a:stretch/>
        </p:blipFill>
        <p:spPr>
          <a:xfrm>
            <a:off x="293916" y="3151414"/>
            <a:ext cx="8196942" cy="3559629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223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VII.  Cell Shape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2433610" cy="4351337"/>
          </a:xfrm>
        </p:spPr>
        <p:txBody>
          <a:bodyPr>
            <a:normAutofit/>
          </a:bodyPr>
          <a:lstStyle/>
          <a:p>
            <a:r>
              <a:rPr lang="en-US" sz="3200" b="1" u="sng" dirty="0" smtClean="0"/>
              <a:t>Variety</a:t>
            </a:r>
            <a:r>
              <a:rPr lang="en-US" sz="3200" dirty="0" smtClean="0"/>
              <a:t> of shapes.</a:t>
            </a:r>
          </a:p>
          <a:p>
            <a:r>
              <a:rPr lang="en-US" sz="3200" dirty="0" smtClean="0"/>
              <a:t>The </a:t>
            </a:r>
            <a:r>
              <a:rPr lang="en-US" sz="3200" b="1" u="sng" dirty="0" smtClean="0"/>
              <a:t>shape</a:t>
            </a:r>
            <a:r>
              <a:rPr lang="en-US" sz="3200" dirty="0" smtClean="0"/>
              <a:t> of the cell depends on its </a:t>
            </a:r>
            <a:r>
              <a:rPr lang="en-US" sz="3200" b="1" u="sng" dirty="0" smtClean="0"/>
              <a:t>function</a:t>
            </a:r>
            <a:r>
              <a:rPr lang="en-US" sz="3200" dirty="0" smtClean="0"/>
              <a:t>.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7098" y="2344465"/>
            <a:ext cx="4978730" cy="4186964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46968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VII.  Cell Shape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3935839" cy="4351337"/>
          </a:xfrm>
        </p:spPr>
        <p:txBody>
          <a:bodyPr>
            <a:noAutofit/>
          </a:bodyPr>
          <a:lstStyle/>
          <a:p>
            <a:r>
              <a:rPr lang="en-US" sz="2800" dirty="0" smtClean="0"/>
              <a:t>Ex:  </a:t>
            </a:r>
            <a:r>
              <a:rPr lang="en-US" sz="2800" b="1" u="sng" dirty="0" smtClean="0"/>
              <a:t>Nerve cells </a:t>
            </a:r>
            <a:r>
              <a:rPr lang="en-US" sz="2800" dirty="0" smtClean="0"/>
              <a:t>that carry information from your toes to your brain are long and threadlike.</a:t>
            </a:r>
          </a:p>
          <a:p>
            <a:r>
              <a:rPr lang="en-US" sz="2800" dirty="0" smtClean="0"/>
              <a:t>Ex:  </a:t>
            </a:r>
            <a:r>
              <a:rPr lang="en-US" sz="2800" b="1" u="sng" dirty="0" smtClean="0"/>
              <a:t>Blood cells </a:t>
            </a:r>
            <a:r>
              <a:rPr lang="en-US" sz="2800" dirty="0" smtClean="0"/>
              <a:t>are shaped like round disks that can squeeze through tiny blood vessels.</a:t>
            </a:r>
            <a:endParaRPr lang="en-US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2243" y="2783795"/>
            <a:ext cx="4038600" cy="3396343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8453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VIII. Cellular Organization: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46404" y="1828801"/>
            <a:ext cx="7462810" cy="4351337"/>
          </a:xfrm>
        </p:spPr>
        <p:txBody>
          <a:bodyPr>
            <a:noAutofit/>
          </a:bodyPr>
          <a:lstStyle/>
          <a:p>
            <a:r>
              <a:rPr lang="en-US" sz="3200" b="1" u="sng" dirty="0" smtClean="0"/>
              <a:t>Multicellular organisms </a:t>
            </a:r>
            <a:r>
              <a:rPr lang="en-US" sz="3200" dirty="0" smtClean="0"/>
              <a:t>are made up of many cells, each of which is specialized to perform a distinct function.</a:t>
            </a:r>
          </a:p>
          <a:p>
            <a:pPr lvl="1"/>
            <a:r>
              <a:rPr lang="en-US" sz="3200" dirty="0" smtClean="0"/>
              <a:t>Digestion, movement, respiration, filtering, etc.</a:t>
            </a:r>
          </a:p>
          <a:p>
            <a:r>
              <a:rPr lang="en-US" sz="3200" b="1" u="sng" dirty="0" smtClean="0"/>
              <a:t>Individual cells </a:t>
            </a:r>
            <a:r>
              <a:rPr lang="en-US" sz="3200" dirty="0" smtClean="0"/>
              <a:t>DO NOT carry out ALL life functions but rather depend on each other.</a:t>
            </a:r>
            <a:endParaRPr lang="en-US" sz="3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1130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VIII. Cellular Organization: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b="1" u="sng" dirty="0" smtClean="0"/>
              <a:t>Tissue</a:t>
            </a:r>
            <a:r>
              <a:rPr lang="en-US" sz="2400" dirty="0" smtClean="0"/>
              <a:t> = a group of cells functioning together to perform an activity.</a:t>
            </a:r>
          </a:p>
          <a:p>
            <a:pPr lvl="1"/>
            <a:r>
              <a:rPr lang="en-US" sz="2400" dirty="0" smtClean="0"/>
              <a:t>Ex: muscle and nerve tissue</a:t>
            </a:r>
          </a:p>
          <a:p>
            <a:pPr lvl="1"/>
            <a:r>
              <a:rPr lang="en-US" sz="2400" dirty="0" smtClean="0"/>
              <a:t>Plant tissues= stem and root</a:t>
            </a:r>
          </a:p>
          <a:p>
            <a:r>
              <a:rPr lang="en-US" sz="2400" b="1" u="sng" dirty="0" smtClean="0"/>
              <a:t>Organs</a:t>
            </a:r>
            <a:r>
              <a:rPr lang="en-US" sz="2400" dirty="0" smtClean="0"/>
              <a:t> = groups of two or more tissues that function together</a:t>
            </a:r>
          </a:p>
          <a:p>
            <a:pPr lvl="1"/>
            <a:r>
              <a:rPr lang="en-US" sz="2400" dirty="0" smtClean="0"/>
              <a:t>Stomach, leaf of a plant</a:t>
            </a:r>
          </a:p>
          <a:p>
            <a:pPr lvl="1"/>
            <a:r>
              <a:rPr lang="en-US" sz="2400" dirty="0" smtClean="0"/>
              <a:t>Cooperation among organisms make life functions within an organism efficient.</a:t>
            </a:r>
            <a:endParaRPr lang="en-US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2202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VIII. Cellular Organization: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2800" b="1" u="sng" dirty="0" smtClean="0"/>
              <a:t>Organ</a:t>
            </a:r>
            <a:r>
              <a:rPr lang="en-US" sz="2800" dirty="0" smtClean="0"/>
              <a:t> </a:t>
            </a:r>
            <a:r>
              <a:rPr lang="en-US" sz="2800" b="1" u="sng" dirty="0" smtClean="0"/>
              <a:t>system</a:t>
            </a:r>
            <a:r>
              <a:rPr lang="en-US" sz="2800" dirty="0" smtClean="0"/>
              <a:t> = groups  of organs that work together for a common function</a:t>
            </a:r>
          </a:p>
          <a:p>
            <a:pPr lvl="1"/>
            <a:r>
              <a:rPr lang="en-US" sz="2800" dirty="0" smtClean="0"/>
              <a:t>Ex: circulatory system = heart, blood vessels, blood</a:t>
            </a:r>
          </a:p>
          <a:p>
            <a:pPr lvl="1"/>
            <a:r>
              <a:rPr lang="en-US" sz="2800" dirty="0" smtClean="0"/>
              <a:t>Ex:  digestive system = stomach, esophagus, intestines</a:t>
            </a:r>
          </a:p>
          <a:p>
            <a:r>
              <a:rPr lang="en-US" sz="2800" b="1" u="sng" dirty="0" smtClean="0"/>
              <a:t>Organism</a:t>
            </a:r>
            <a:r>
              <a:rPr lang="en-US" sz="2800" dirty="0" smtClean="0"/>
              <a:t> = a single living thing</a:t>
            </a:r>
          </a:p>
          <a:p>
            <a:pPr lvl="1"/>
            <a:r>
              <a:rPr lang="en-US" sz="2800" dirty="0" smtClean="0"/>
              <a:t>If multicellular, most have groups of organ  systems</a:t>
            </a:r>
            <a:endParaRPr lang="en-US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36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VIII.  Cellular Organization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SUMMARY:  </a:t>
            </a:r>
            <a:r>
              <a:rPr lang="en-US" sz="3200" b="1" u="sng" dirty="0" smtClean="0"/>
              <a:t>Cells</a:t>
            </a:r>
            <a:r>
              <a:rPr lang="en-US" sz="3200" b="1" u="sng" dirty="0" smtClean="0">
                <a:sym typeface="Wingdings" panose="05000000000000000000" pitchFamily="2" charset="2"/>
              </a:rPr>
              <a:t> Tissues Organs Organ systems  Organism</a:t>
            </a:r>
            <a:endParaRPr lang="en-US" sz="3200" b="1" u="sng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101" y="3684587"/>
            <a:ext cx="7836142" cy="2912155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23DEAC-5980-4E0E-ABEF-DAD84BF79AD6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8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View">
  <a:themeElements>
    <a:clrScheme name="Red Violet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23F7099E7F0604086C6FF54E3837E5C" ma:contentTypeVersion="0" ma:contentTypeDescription="Create a new document." ma:contentTypeScope="" ma:versionID="a5f6c1a9320cf5964a7de7e1e5649c69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073a933e43dfc40ec37962c19190021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DEF57A5-796B-4299-943E-9F1C18060BF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785719E-4BB3-4932-950B-94951E04533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CC0B89AD-F9B2-4E26-82B0-790473A37103}">
  <ds:schemaRefs>
    <ds:schemaRef ds:uri="http://purl.org/dc/elements/1.1/"/>
    <ds:schemaRef ds:uri="http://schemas.microsoft.com/office/2006/metadata/properties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TC103457515[[fn=View]]</Template>
  <TotalTime>539</TotalTime>
  <Words>842</Words>
  <Application>Microsoft Office PowerPoint</Application>
  <PresentationFormat>On-screen Show (4:3)</PresentationFormat>
  <Paragraphs>104</Paragraphs>
  <Slides>26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2" baseType="lpstr">
      <vt:lpstr>Arial</vt:lpstr>
      <vt:lpstr>Calibri</vt:lpstr>
      <vt:lpstr>Century Schoolbook</vt:lpstr>
      <vt:lpstr>Wingdings</vt:lpstr>
      <vt:lpstr>Wingdings 2</vt:lpstr>
      <vt:lpstr>View</vt:lpstr>
      <vt:lpstr>Cells</vt:lpstr>
      <vt:lpstr>Cells – the basic unit of Life!</vt:lpstr>
      <vt:lpstr>I.  Basic History:</vt:lpstr>
      <vt:lpstr>I. Basic History:</vt:lpstr>
      <vt:lpstr>II.  Important Scientists</vt:lpstr>
      <vt:lpstr>II. Important Scientists</vt:lpstr>
      <vt:lpstr>PowerPoint Presentation</vt:lpstr>
      <vt:lpstr>Illustration of cork </vt:lpstr>
      <vt:lpstr>II. Important Scientists</vt:lpstr>
      <vt:lpstr>II. Important Scientists</vt:lpstr>
      <vt:lpstr>II. Important Scientists</vt:lpstr>
      <vt:lpstr>II. Important Scientists</vt:lpstr>
      <vt:lpstr>III. The Cell Theory consists of 3 Principles</vt:lpstr>
      <vt:lpstr>IV.  Two Types of Cells</vt:lpstr>
      <vt:lpstr>IV.  Two Types of Cells:</vt:lpstr>
      <vt:lpstr>PowerPoint Presentation</vt:lpstr>
      <vt:lpstr>V.  Cell Diversity:</vt:lpstr>
      <vt:lpstr>VI.  Cell Size</vt:lpstr>
      <vt:lpstr>VI.  Cell Size</vt:lpstr>
      <vt:lpstr>VI.  Cell Size</vt:lpstr>
      <vt:lpstr>VII.  Cell Shape</vt:lpstr>
      <vt:lpstr>VII.  Cell Shape</vt:lpstr>
      <vt:lpstr>VIII. Cellular Organization:</vt:lpstr>
      <vt:lpstr>VIII. Cellular Organization:</vt:lpstr>
      <vt:lpstr>VIII. Cellular Organization:</vt:lpstr>
      <vt:lpstr>VIII.  Cellular Organization</vt:lpstr>
    </vt:vector>
  </TitlesOfParts>
  <Company>DASD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Cells</dc:title>
  <dc:creator>Fishel, Shelley</dc:creator>
  <cp:lastModifiedBy>Fishel, Shelley</cp:lastModifiedBy>
  <cp:revision>18</cp:revision>
  <dcterms:created xsi:type="dcterms:W3CDTF">2014-10-30T16:21:00Z</dcterms:created>
  <dcterms:modified xsi:type="dcterms:W3CDTF">2014-12-02T19:14:17Z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0x010100B23F7099E7F0604086C6FF54E3837E5C</vt:lpwstr>
  </property>
</Properties>
</file>