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862" autoAdjust="0"/>
    <p:restoredTop sz="94660"/>
  </p:normalViewPr>
  <p:slideViewPr>
    <p:cSldViewPr>
      <p:cViewPr varScale="1">
        <p:scale>
          <a:sx n="82" d="100"/>
          <a:sy n="82" d="100"/>
        </p:scale>
        <p:origin x="-758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FDFAF-DFE7-40DF-905D-802CC81926E7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B458-8D60-4518-9C81-792B07AF7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286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FDFAF-DFE7-40DF-905D-802CC81926E7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B458-8D60-4518-9C81-792B07AF7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21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FDFAF-DFE7-40DF-905D-802CC81926E7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B458-8D60-4518-9C81-792B07AF7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092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A9EAE-BEDC-4E46-8F8D-082F5E04B48C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369D3-EC35-4719-8FDF-AEBFF0CD0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17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FDFAF-DFE7-40DF-905D-802CC81926E7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B458-8D60-4518-9C81-792B07AF7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743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FDFAF-DFE7-40DF-905D-802CC81926E7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B458-8D60-4518-9C81-792B07AF7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00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FDFAF-DFE7-40DF-905D-802CC81926E7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B458-8D60-4518-9C81-792B07AF7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04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FDFAF-DFE7-40DF-905D-802CC81926E7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B458-8D60-4518-9C81-792B07AF7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692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FDFAF-DFE7-40DF-905D-802CC81926E7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B458-8D60-4518-9C81-792B07AF7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808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FDFAF-DFE7-40DF-905D-802CC81926E7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B458-8D60-4518-9C81-792B07AF7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FDFAF-DFE7-40DF-905D-802CC81926E7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B458-8D60-4518-9C81-792B07AF7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311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FDFAF-DFE7-40DF-905D-802CC81926E7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B458-8D60-4518-9C81-792B07AF7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516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FDFAF-DFE7-40DF-905D-802CC81926E7}" type="datetimeFigureOut">
              <a:rPr lang="en-US" smtClean="0"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4B458-8D60-4518-9C81-792B07AF73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459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Espanol</a:t>
            </a:r>
            <a:r>
              <a:rPr lang="en-US" dirty="0" smtClean="0"/>
              <a:t> </a:t>
            </a:r>
            <a:r>
              <a:rPr lang="en-US" smtClean="0"/>
              <a:t>I Ch1.1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92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9. person	 	9. la persona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4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10. tall	 	10. alto/alta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54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11. hard-working	 	</a:t>
            </a:r>
            <a:r>
              <a:rPr lang="en-US" b="0" i="0" u="none" strike="noStrike" baseline="0" dirty="0" smtClean="0">
                <a:latin typeface="Times New Roman"/>
              </a:rPr>
              <a:t/>
            </a:r>
            <a:br>
              <a:rPr lang="en-US" b="0" i="0" u="none" strike="noStrike" baseline="0" dirty="0" smtClean="0">
                <a:latin typeface="Times New Roman"/>
              </a:rPr>
            </a:br>
            <a:r>
              <a:rPr lang="en-US" b="0" i="0" u="none" strike="noStrike" baseline="0" dirty="0" smtClean="0">
                <a:latin typeface="Times New Roman"/>
              </a:rPr>
              <a:t>11</a:t>
            </a:r>
            <a:r>
              <a:rPr lang="en-US" b="0" i="0" u="none" strike="noStrike" baseline="0" dirty="0" smtClean="0">
                <a:latin typeface="Times New Roman"/>
              </a:rPr>
              <a:t>. </a:t>
            </a:r>
            <a:r>
              <a:rPr lang="en-US" b="0" i="0" u="none" strike="noStrike" baseline="0" dirty="0" err="1" smtClean="0">
                <a:latin typeface="Times New Roman"/>
              </a:rPr>
              <a:t>ambicioso</a:t>
            </a:r>
            <a:r>
              <a:rPr lang="en-US" b="0" i="0" u="none" strike="noStrike" baseline="0" dirty="0" smtClean="0">
                <a:latin typeface="Times New Roman"/>
              </a:rPr>
              <a:t>/</a:t>
            </a:r>
            <a:r>
              <a:rPr lang="en-US" b="0" i="0" u="none" strike="noStrike" baseline="0" dirty="0" err="1" smtClean="0">
                <a:latin typeface="Times New Roman"/>
              </a:rPr>
              <a:t>ambiciosa</a:t>
            </a:r>
            <a:r>
              <a:rPr lang="en-US" b="0" i="0" u="none" strike="noStrike" baseline="0" dirty="0" smtClean="0">
                <a:latin typeface="Times New Roman"/>
              </a:rPr>
              <a:t>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19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12. short	 	12. bajo/baja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12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13. pretty	 	</a:t>
            </a:r>
            <a:r>
              <a:rPr lang="en-US" b="0" i="0" u="none" strike="noStrike" baseline="0" dirty="0" smtClean="0">
                <a:latin typeface="Times New Roman"/>
              </a:rPr>
              <a:t/>
            </a:r>
            <a:br>
              <a:rPr lang="en-US" b="0" i="0" u="none" strike="noStrike" baseline="0" dirty="0" smtClean="0">
                <a:latin typeface="Times New Roman"/>
              </a:rPr>
            </a:br>
            <a:r>
              <a:rPr lang="en-US" b="0" i="0" u="none" strike="noStrike" baseline="0" dirty="0" smtClean="0">
                <a:latin typeface="Times New Roman"/>
              </a:rPr>
              <a:t>13</a:t>
            </a:r>
            <a:r>
              <a:rPr lang="en-US" b="0" i="0" u="none" strike="noStrike" baseline="0" dirty="0" smtClean="0">
                <a:latin typeface="Times New Roman"/>
              </a:rPr>
              <a:t>. bonito/</a:t>
            </a:r>
            <a:r>
              <a:rPr lang="en-US" b="0" i="0" u="none" strike="noStrike" baseline="0" dirty="0" err="1" smtClean="0">
                <a:latin typeface="Times New Roman"/>
              </a:rPr>
              <a:t>bonita</a:t>
            </a:r>
            <a:r>
              <a:rPr lang="en-US" b="0" i="0" u="none" strike="noStrike" baseline="0" dirty="0" smtClean="0">
                <a:latin typeface="Times New Roman"/>
              </a:rPr>
              <a:t>/</a:t>
            </a:r>
            <a:r>
              <a:rPr lang="en-US" b="0" i="0" u="none" strike="noStrike" baseline="0" dirty="0" err="1" smtClean="0">
                <a:latin typeface="Times New Roman"/>
              </a:rPr>
              <a:t>lindo</a:t>
            </a:r>
            <a:r>
              <a:rPr lang="en-US" b="0" i="0" u="none" strike="noStrike" baseline="0" dirty="0" smtClean="0">
                <a:latin typeface="Times New Roman"/>
              </a:rPr>
              <a:t>/</a:t>
            </a:r>
            <a:r>
              <a:rPr lang="en-US" b="0" i="0" u="none" strike="noStrike" baseline="0" dirty="0" err="1" smtClean="0">
                <a:latin typeface="Times New Roman"/>
              </a:rPr>
              <a:t>linda</a:t>
            </a:r>
            <a:r>
              <a:rPr lang="en-US" b="0" i="0" u="none" strike="noStrike" baseline="0" dirty="0" smtClean="0">
                <a:latin typeface="Times New Roman"/>
              </a:rPr>
              <a:t>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96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14. funny	 	14.cómico/</a:t>
            </a:r>
            <a:r>
              <a:rPr lang="en-US" b="0" i="0" u="none" strike="noStrike" baseline="0" dirty="0" err="1" smtClean="0">
                <a:latin typeface="Times New Roman"/>
              </a:rPr>
              <a:t>cómica</a:t>
            </a:r>
            <a:r>
              <a:rPr lang="en-US" b="0" i="0" u="none" strike="noStrike" baseline="0" dirty="0" smtClean="0">
                <a:latin typeface="Times New Roman"/>
              </a:rPr>
              <a:t>/</a:t>
            </a:r>
            <a:br>
              <a:rPr lang="en-US" b="0" i="0" u="none" strike="noStrike" baseline="0" dirty="0" smtClean="0">
                <a:latin typeface="Times New Roman"/>
              </a:rPr>
            </a:br>
            <a:r>
              <a:rPr lang="en-US" b="0" i="0" u="none" strike="noStrike" baseline="0" dirty="0" err="1" smtClean="0">
                <a:latin typeface="Times New Roman"/>
              </a:rPr>
              <a:t>gracioso</a:t>
            </a:r>
            <a:r>
              <a:rPr lang="en-US" b="0" i="0" u="none" strike="noStrike" baseline="0" dirty="0" smtClean="0">
                <a:latin typeface="Times New Roman"/>
              </a:rPr>
              <a:t>/</a:t>
            </a:r>
            <a:r>
              <a:rPr lang="en-US" b="0" i="0" u="none" strike="noStrike" baseline="0" dirty="0" err="1" smtClean="0">
                <a:latin typeface="Times New Roman"/>
              </a:rPr>
              <a:t>graciosa</a:t>
            </a:r>
            <a:r>
              <a:rPr lang="en-US" b="0" i="0" u="none" strike="noStrike" baseline="0" dirty="0" smtClean="0">
                <a:latin typeface="Times New Roman"/>
              </a:rPr>
              <a:t>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85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15. ugly	 	15. feo/fea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58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16. good-looking	 	</a:t>
            </a:r>
            <a:r>
              <a:rPr lang="en-US" b="0" i="0" u="none" strike="noStrike" baseline="0" dirty="0" smtClean="0">
                <a:latin typeface="Times New Roman"/>
              </a:rPr>
              <a:t/>
            </a:r>
            <a:br>
              <a:rPr lang="en-US" b="0" i="0" u="none" strike="noStrike" baseline="0" dirty="0" smtClean="0">
                <a:latin typeface="Times New Roman"/>
              </a:rPr>
            </a:br>
            <a:r>
              <a:rPr lang="en-US" b="0" i="0" u="none" strike="noStrike" baseline="0" dirty="0" smtClean="0">
                <a:latin typeface="Times New Roman"/>
              </a:rPr>
              <a:t>16</a:t>
            </a:r>
            <a:r>
              <a:rPr lang="en-US" b="0" i="0" u="none" strike="noStrike" baseline="0" dirty="0" smtClean="0">
                <a:latin typeface="Times New Roman"/>
              </a:rPr>
              <a:t>. </a:t>
            </a:r>
            <a:r>
              <a:rPr lang="en-US" b="0" i="0" u="none" strike="noStrike" baseline="0" dirty="0" err="1" smtClean="0">
                <a:latin typeface="Times New Roman"/>
              </a:rPr>
              <a:t>guapo</a:t>
            </a:r>
            <a:r>
              <a:rPr lang="en-US" b="0" i="0" u="none" strike="noStrike" baseline="0" dirty="0" smtClean="0">
                <a:latin typeface="Times New Roman"/>
              </a:rPr>
              <a:t>/</a:t>
            </a:r>
            <a:r>
              <a:rPr lang="en-US" b="0" i="0" u="none" strike="noStrike" baseline="0" dirty="0" err="1" smtClean="0">
                <a:latin typeface="Times New Roman"/>
              </a:rPr>
              <a:t>guapa</a:t>
            </a:r>
            <a:r>
              <a:rPr lang="en-US" b="0" i="0" u="none" strike="noStrike" baseline="0" dirty="0" smtClean="0">
                <a:latin typeface="Times New Roman"/>
              </a:rPr>
              <a:t>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75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17. dark, brunette	 	</a:t>
            </a:r>
            <a:r>
              <a:rPr lang="en-US" b="0" i="0" u="none" strike="noStrike" baseline="0" dirty="0" smtClean="0">
                <a:latin typeface="Times New Roman"/>
              </a:rPr>
              <a:t/>
            </a:r>
            <a:br>
              <a:rPr lang="en-US" b="0" i="0" u="none" strike="noStrike" baseline="0" dirty="0" smtClean="0">
                <a:latin typeface="Times New Roman"/>
              </a:rPr>
            </a:br>
            <a:r>
              <a:rPr lang="en-US" b="0" i="0" u="none" strike="noStrike" baseline="0" dirty="0" smtClean="0">
                <a:latin typeface="Times New Roman"/>
              </a:rPr>
              <a:t>17</a:t>
            </a:r>
            <a:r>
              <a:rPr lang="en-US" b="0" i="0" u="none" strike="noStrike" baseline="0" dirty="0" smtClean="0">
                <a:latin typeface="Times New Roman"/>
              </a:rPr>
              <a:t>. </a:t>
            </a:r>
            <a:r>
              <a:rPr lang="en-US" b="0" i="0" u="none" strike="noStrike" baseline="0" dirty="0" err="1" smtClean="0">
                <a:latin typeface="Times New Roman"/>
              </a:rPr>
              <a:t>moreno</a:t>
            </a:r>
            <a:r>
              <a:rPr lang="en-US" b="0" i="0" u="none" strike="noStrike" baseline="0" dirty="0" smtClean="0">
                <a:latin typeface="Times New Roman"/>
              </a:rPr>
              <a:t>/</a:t>
            </a:r>
            <a:r>
              <a:rPr lang="en-US" b="0" i="0" u="none" strike="noStrike" baseline="0" dirty="0" err="1" smtClean="0">
                <a:latin typeface="Times New Roman"/>
              </a:rPr>
              <a:t>morena</a:t>
            </a:r>
            <a:r>
              <a:rPr lang="en-US" b="0" i="0" u="none" strike="noStrike" baseline="0" dirty="0" smtClean="0">
                <a:latin typeface="Times New Roman"/>
              </a:rPr>
              <a:t>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42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18. red-haired	 	</a:t>
            </a:r>
            <a:r>
              <a:rPr lang="en-US" b="0" i="0" u="none" strike="noStrike" baseline="0" dirty="0" smtClean="0">
                <a:latin typeface="Times New Roman"/>
              </a:rPr>
              <a:t/>
            </a:r>
            <a:br>
              <a:rPr lang="en-US" b="0" i="0" u="none" strike="noStrike" baseline="0" dirty="0" smtClean="0">
                <a:latin typeface="Times New Roman"/>
              </a:rPr>
            </a:br>
            <a:r>
              <a:rPr lang="en-US" b="0" i="0" u="none" strike="noStrike" baseline="0" dirty="0" smtClean="0">
                <a:latin typeface="Times New Roman"/>
              </a:rPr>
              <a:t>18</a:t>
            </a:r>
            <a:r>
              <a:rPr lang="en-US" b="0" i="0" u="none" strike="noStrike" baseline="0" dirty="0" smtClean="0">
                <a:latin typeface="Times New Roman"/>
              </a:rPr>
              <a:t>. </a:t>
            </a:r>
            <a:r>
              <a:rPr lang="en-US" b="0" i="0" u="none" strike="noStrike" baseline="0" dirty="0" err="1" smtClean="0">
                <a:latin typeface="Times New Roman"/>
              </a:rPr>
              <a:t>pelirrojo</a:t>
            </a:r>
            <a:r>
              <a:rPr lang="en-US" b="0" i="0" u="none" strike="noStrike" baseline="0" dirty="0" smtClean="0">
                <a:latin typeface="Times New Roman"/>
              </a:rPr>
              <a:t>/</a:t>
            </a:r>
            <a:r>
              <a:rPr lang="en-US" b="0" i="0" u="none" strike="noStrike" baseline="0" dirty="0" err="1" smtClean="0">
                <a:latin typeface="Times New Roman"/>
              </a:rPr>
              <a:t>pelirroja</a:t>
            </a:r>
            <a:r>
              <a:rPr lang="en-US" b="0" i="0" u="none" strike="noStrike" baseline="0" dirty="0" smtClean="0">
                <a:latin typeface="Times New Roman"/>
              </a:rPr>
              <a:t>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13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nn-NO" b="0" i="0" u="none" strike="noStrike" baseline="0" smtClean="0">
                <a:latin typeface="Times New Roman"/>
              </a:rPr>
              <a:t> 	1. student (fem.)	 	1. la alumna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82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19. lazy	 	</a:t>
            </a:r>
            <a:r>
              <a:rPr lang="en-US" b="0" i="0" u="none" strike="noStrike" baseline="0" dirty="0" smtClean="0">
                <a:latin typeface="Times New Roman"/>
              </a:rPr>
              <a:t/>
            </a:r>
            <a:br>
              <a:rPr lang="en-US" b="0" i="0" u="none" strike="noStrike" baseline="0" dirty="0" smtClean="0">
                <a:latin typeface="Times New Roman"/>
              </a:rPr>
            </a:br>
            <a:r>
              <a:rPr lang="en-US" b="0" i="0" u="none" strike="noStrike" baseline="0" dirty="0" smtClean="0">
                <a:latin typeface="Times New Roman"/>
              </a:rPr>
              <a:t>19</a:t>
            </a:r>
            <a:r>
              <a:rPr lang="en-US" b="0" i="0" u="none" strike="noStrike" baseline="0" dirty="0" smtClean="0">
                <a:latin typeface="Times New Roman"/>
              </a:rPr>
              <a:t>. </a:t>
            </a:r>
            <a:r>
              <a:rPr lang="en-US" b="0" i="0" u="none" strike="noStrike" baseline="0" dirty="0" err="1" smtClean="0">
                <a:latin typeface="Times New Roman"/>
              </a:rPr>
              <a:t>perezoso</a:t>
            </a:r>
            <a:r>
              <a:rPr lang="en-US" b="0" i="0" u="none" strike="noStrike" baseline="0" dirty="0" smtClean="0">
                <a:latin typeface="Times New Roman"/>
              </a:rPr>
              <a:t>/</a:t>
            </a:r>
            <a:r>
              <a:rPr lang="en-US" b="0" i="0" u="none" strike="noStrike" baseline="0" dirty="0" err="1" smtClean="0">
                <a:latin typeface="Times New Roman"/>
              </a:rPr>
              <a:t>perezosa</a:t>
            </a:r>
            <a:r>
              <a:rPr lang="en-US" b="0" i="0" u="none" strike="noStrike" baseline="0" dirty="0" smtClean="0">
                <a:latin typeface="Times New Roman"/>
              </a:rPr>
              <a:t>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7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20. blond	 	20. rubio/rubia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1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21. serious	 	21. serio/seria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6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22. secondary	 	</a:t>
            </a:r>
            <a:r>
              <a:rPr lang="en-US" b="0" i="0" u="none" strike="noStrike" baseline="0" dirty="0" smtClean="0">
                <a:latin typeface="Times New Roman"/>
              </a:rPr>
              <a:t/>
            </a:r>
            <a:br>
              <a:rPr lang="en-US" b="0" i="0" u="none" strike="noStrike" baseline="0" dirty="0" smtClean="0">
                <a:latin typeface="Times New Roman"/>
              </a:rPr>
            </a:br>
            <a:r>
              <a:rPr lang="en-US" b="0" i="0" u="none" strike="noStrike" baseline="0" dirty="0" smtClean="0">
                <a:latin typeface="Times New Roman"/>
              </a:rPr>
              <a:t>22</a:t>
            </a:r>
            <a:r>
              <a:rPr lang="en-US" b="0" i="0" u="none" strike="noStrike" baseline="0" dirty="0" smtClean="0">
                <a:latin typeface="Times New Roman"/>
              </a:rPr>
              <a:t>. </a:t>
            </a:r>
            <a:r>
              <a:rPr lang="en-US" b="0" i="0" u="none" strike="noStrike" baseline="0" dirty="0" err="1" smtClean="0">
                <a:latin typeface="Times New Roman"/>
              </a:rPr>
              <a:t>secundario</a:t>
            </a:r>
            <a:r>
              <a:rPr lang="en-US" b="0" i="0" u="none" strike="noStrike" baseline="0" dirty="0" smtClean="0">
                <a:latin typeface="Times New Roman"/>
              </a:rPr>
              <a:t>/</a:t>
            </a:r>
            <a:r>
              <a:rPr lang="en-US" b="0" i="0" u="none" strike="noStrike" baseline="0" dirty="0" err="1" smtClean="0">
                <a:latin typeface="Times New Roman"/>
              </a:rPr>
              <a:t>secundaria</a:t>
            </a:r>
            <a:r>
              <a:rPr lang="en-US" b="0" i="0" u="none" strike="noStrike" baseline="0" dirty="0" smtClean="0">
                <a:latin typeface="Times New Roman"/>
              </a:rPr>
              <a:t>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98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23. </a:t>
            </a:r>
            <a:r>
              <a:rPr lang="en-US" b="0" i="0" u="none" strike="noStrike" baseline="0" dirty="0" err="1" smtClean="0">
                <a:latin typeface="Times New Roman"/>
              </a:rPr>
              <a:t>american</a:t>
            </a:r>
            <a:r>
              <a:rPr lang="en-US" b="0" i="0" u="none" strike="noStrike" baseline="0" dirty="0" smtClean="0">
                <a:latin typeface="Times New Roman"/>
              </a:rPr>
              <a:t>	 	</a:t>
            </a:r>
            <a:r>
              <a:rPr lang="en-US" b="0" i="0" u="none" strike="noStrike" baseline="0" dirty="0" smtClean="0">
                <a:latin typeface="Times New Roman"/>
              </a:rPr>
              <a:t/>
            </a:r>
            <a:br>
              <a:rPr lang="en-US" b="0" i="0" u="none" strike="noStrike" baseline="0" dirty="0" smtClean="0">
                <a:latin typeface="Times New Roman"/>
              </a:rPr>
            </a:br>
            <a:r>
              <a:rPr lang="en-US" b="0" i="0" u="none" strike="noStrike" baseline="0" dirty="0" smtClean="0">
                <a:latin typeface="Times New Roman"/>
              </a:rPr>
              <a:t>23</a:t>
            </a:r>
            <a:r>
              <a:rPr lang="en-US" b="0" i="0" u="none" strike="noStrike" baseline="0" dirty="0" smtClean="0">
                <a:latin typeface="Times New Roman"/>
              </a:rPr>
              <a:t>. </a:t>
            </a:r>
            <a:r>
              <a:rPr lang="en-US" b="0" i="0" u="none" strike="noStrike" baseline="0" dirty="0" err="1" smtClean="0">
                <a:latin typeface="Times New Roman"/>
              </a:rPr>
              <a:t>americano</a:t>
            </a:r>
            <a:r>
              <a:rPr lang="en-US" b="0" i="0" u="none" strike="noStrike" baseline="0" dirty="0" smtClean="0">
                <a:latin typeface="Times New Roman"/>
              </a:rPr>
              <a:t>/</a:t>
            </a:r>
            <a:r>
              <a:rPr lang="en-US" b="0" i="0" u="none" strike="noStrike" baseline="0" dirty="0" err="1" smtClean="0">
                <a:latin typeface="Times New Roman"/>
              </a:rPr>
              <a:t>americana</a:t>
            </a:r>
            <a:r>
              <a:rPr lang="en-US" b="0" i="0" u="none" strike="noStrike" baseline="0" dirty="0" smtClean="0">
                <a:latin typeface="Times New Roman"/>
              </a:rPr>
              <a:t>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4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24. </a:t>
            </a:r>
            <a:r>
              <a:rPr lang="en-US" b="0" i="0" u="none" strike="noStrike" baseline="0" dirty="0" err="1" smtClean="0">
                <a:latin typeface="Times New Roman"/>
              </a:rPr>
              <a:t>mexican</a:t>
            </a:r>
            <a:r>
              <a:rPr lang="en-US" b="0" i="0" u="none" strike="noStrike" baseline="0" dirty="0" smtClean="0">
                <a:latin typeface="Times New Roman"/>
              </a:rPr>
              <a:t>	 	</a:t>
            </a:r>
            <a:r>
              <a:rPr lang="en-US" b="0" i="0" u="none" strike="noStrike" baseline="0" dirty="0" smtClean="0">
                <a:latin typeface="Times New Roman"/>
              </a:rPr>
              <a:t/>
            </a:r>
            <a:br>
              <a:rPr lang="en-US" b="0" i="0" u="none" strike="noStrike" baseline="0" dirty="0" smtClean="0">
                <a:latin typeface="Times New Roman"/>
              </a:rPr>
            </a:br>
            <a:r>
              <a:rPr lang="en-US" b="0" i="0" u="none" strike="noStrike" baseline="0" dirty="0" smtClean="0">
                <a:latin typeface="Times New Roman"/>
              </a:rPr>
              <a:t>24</a:t>
            </a:r>
            <a:r>
              <a:rPr lang="en-US" b="0" i="0" u="none" strike="noStrike" baseline="0" dirty="0" smtClean="0">
                <a:latin typeface="Times New Roman"/>
              </a:rPr>
              <a:t>. </a:t>
            </a:r>
            <a:r>
              <a:rPr lang="en-US" b="0" i="0" u="none" strike="noStrike" baseline="0" dirty="0" err="1" smtClean="0">
                <a:latin typeface="Times New Roman"/>
              </a:rPr>
              <a:t>mexicano</a:t>
            </a:r>
            <a:r>
              <a:rPr lang="en-US" b="0" i="0" u="none" strike="noStrike" baseline="0" dirty="0" smtClean="0">
                <a:latin typeface="Times New Roman"/>
              </a:rPr>
              <a:t>/</a:t>
            </a:r>
            <a:r>
              <a:rPr lang="en-US" b="0" i="0" u="none" strike="noStrike" baseline="0" dirty="0" err="1" smtClean="0">
                <a:latin typeface="Times New Roman"/>
              </a:rPr>
              <a:t>mexicana</a:t>
            </a:r>
            <a:r>
              <a:rPr lang="en-US" b="0" i="0" u="none" strike="noStrike" baseline="0" dirty="0" smtClean="0">
                <a:latin typeface="Times New Roman"/>
              </a:rPr>
              <a:t>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25. </a:t>
            </a:r>
            <a:r>
              <a:rPr lang="en-US" b="0" i="0" u="none" strike="noStrike" baseline="0" dirty="0" err="1" smtClean="0">
                <a:latin typeface="Times New Roman"/>
              </a:rPr>
              <a:t>colombian</a:t>
            </a:r>
            <a:r>
              <a:rPr lang="en-US" b="0" i="0" u="none" strike="noStrike" baseline="0" dirty="0" smtClean="0">
                <a:latin typeface="Times New Roman"/>
              </a:rPr>
              <a:t>	 	</a:t>
            </a:r>
            <a:r>
              <a:rPr lang="en-US" b="0" i="0" u="none" strike="noStrike" baseline="0" dirty="0" smtClean="0">
                <a:latin typeface="Times New Roman"/>
              </a:rPr>
              <a:t/>
            </a:r>
            <a:br>
              <a:rPr lang="en-US" b="0" i="0" u="none" strike="noStrike" baseline="0" dirty="0" smtClean="0">
                <a:latin typeface="Times New Roman"/>
              </a:rPr>
            </a:br>
            <a:r>
              <a:rPr lang="en-US" b="0" i="0" u="none" strike="noStrike" baseline="0" dirty="0" smtClean="0">
                <a:latin typeface="Times New Roman"/>
              </a:rPr>
              <a:t>25</a:t>
            </a:r>
            <a:r>
              <a:rPr lang="en-US" b="0" i="0" u="none" strike="noStrike" baseline="0" dirty="0" smtClean="0">
                <a:latin typeface="Times New Roman"/>
              </a:rPr>
              <a:t>. </a:t>
            </a:r>
            <a:r>
              <a:rPr lang="en-US" b="0" i="0" u="none" strike="noStrike" baseline="0" dirty="0" err="1" smtClean="0">
                <a:latin typeface="Times New Roman"/>
              </a:rPr>
              <a:t>colombiano</a:t>
            </a:r>
            <a:r>
              <a:rPr lang="en-US" b="0" i="0" u="none" strike="noStrike" baseline="0" dirty="0" smtClean="0">
                <a:latin typeface="Times New Roman"/>
              </a:rPr>
              <a:t>/</a:t>
            </a:r>
            <a:r>
              <a:rPr lang="en-US" b="0" i="0" u="none" strike="noStrike" baseline="0" dirty="0" err="1" smtClean="0">
                <a:latin typeface="Times New Roman"/>
              </a:rPr>
              <a:t>colombiana</a:t>
            </a:r>
            <a:r>
              <a:rPr lang="en-US" b="0" i="0" u="none" strike="noStrike" baseline="0" dirty="0" smtClean="0">
                <a:latin typeface="Times New Roman"/>
              </a:rPr>
              <a:t>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13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Times New Roman"/>
              </a:rPr>
              <a:t> 	26. enough, rather, quite	 	</a:t>
            </a:r>
            <a:r>
              <a:rPr lang="en-US" b="0" i="0" u="none" strike="noStrike" baseline="0" dirty="0" smtClean="0">
                <a:latin typeface="Times New Roman"/>
              </a:rPr>
              <a:t/>
            </a:r>
            <a:br>
              <a:rPr lang="en-US" b="0" i="0" u="none" strike="noStrike" baseline="0" dirty="0" smtClean="0">
                <a:latin typeface="Times New Roman"/>
              </a:rPr>
            </a:br>
            <a:r>
              <a:rPr lang="en-US" b="0" i="0" u="none" strike="noStrike" baseline="0" dirty="0" smtClean="0">
                <a:latin typeface="Times New Roman"/>
              </a:rPr>
              <a:t>26</a:t>
            </a:r>
            <a:r>
              <a:rPr lang="en-US" b="0" i="0" u="none" strike="noStrike" baseline="0" dirty="0" smtClean="0">
                <a:latin typeface="Times New Roman"/>
              </a:rPr>
              <a:t>. </a:t>
            </a:r>
            <a:r>
              <a:rPr lang="en-US" b="0" i="0" u="none" strike="noStrike" baseline="0" dirty="0" err="1" smtClean="0">
                <a:latin typeface="Times New Roman"/>
              </a:rPr>
              <a:t>bastante</a:t>
            </a:r>
            <a:r>
              <a:rPr lang="en-US" b="0" i="0" u="none" strike="noStrike" baseline="0" dirty="0" smtClean="0">
                <a:latin typeface="Times New Roman"/>
              </a:rPr>
              <a:t>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0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27. very	 	27. muy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39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s-ES" b="0" i="0" u="none" strike="noStrike" baseline="0" dirty="0" smtClean="0">
                <a:latin typeface="Times New Roman"/>
              </a:rPr>
              <a:t> 	28. </a:t>
            </a:r>
            <a:r>
              <a:rPr lang="es-ES" b="0" i="0" u="none" strike="noStrike" baseline="0" dirty="0" err="1" smtClean="0">
                <a:latin typeface="Times New Roman"/>
              </a:rPr>
              <a:t>by</a:t>
            </a:r>
            <a:r>
              <a:rPr lang="es-ES" b="0" i="0" u="none" strike="noStrike" baseline="0" dirty="0" smtClean="0">
                <a:latin typeface="Times New Roman"/>
              </a:rPr>
              <a:t> no </a:t>
            </a:r>
            <a:r>
              <a:rPr lang="es-ES" b="0" i="0" u="none" strike="noStrike" baseline="0" dirty="0" err="1" smtClean="0">
                <a:latin typeface="Times New Roman"/>
              </a:rPr>
              <a:t>means</a:t>
            </a:r>
            <a:r>
              <a:rPr lang="es-ES" b="0" i="0" u="none" strike="noStrike" baseline="0" dirty="0" smtClean="0">
                <a:latin typeface="Times New Roman"/>
              </a:rPr>
              <a:t>	 	</a:t>
            </a:r>
            <a:r>
              <a:rPr lang="es-ES" b="0" i="0" u="none" strike="noStrike" baseline="0" dirty="0" smtClean="0">
                <a:latin typeface="Times New Roman"/>
              </a:rPr>
              <a:t/>
            </a:r>
            <a:br>
              <a:rPr lang="es-ES" b="0" i="0" u="none" strike="noStrike" baseline="0" dirty="0" smtClean="0">
                <a:latin typeface="Times New Roman"/>
              </a:rPr>
            </a:br>
            <a:r>
              <a:rPr lang="es-ES" b="0" i="0" u="none" strike="noStrike" baseline="0" dirty="0" smtClean="0">
                <a:latin typeface="Times New Roman"/>
              </a:rPr>
              <a:t>28</a:t>
            </a:r>
            <a:r>
              <a:rPr lang="es-ES" b="0" i="0" u="none" strike="noStrike" baseline="0" dirty="0" smtClean="0">
                <a:latin typeface="Times New Roman"/>
              </a:rPr>
              <a:t>. de ninguna manera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34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s-ES" b="0" i="0" u="none" strike="noStrike" baseline="0" smtClean="0">
                <a:latin typeface="Times New Roman"/>
              </a:rPr>
              <a:t> 	2. student (masc.)	 	2. el alumno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9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nn-NO" b="0" i="0" u="none" strike="noStrike" baseline="0" smtClean="0">
                <a:latin typeface="Times New Roman"/>
              </a:rPr>
              <a:t> 	3. friend (fem.)	 	3. la amiga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33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s-ES" b="0" i="0" u="none" strike="noStrike" baseline="0" smtClean="0">
                <a:latin typeface="Times New Roman"/>
              </a:rPr>
              <a:t> 	4. friend (masc.)	 	4. el amigo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2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smtClean="0">
                <a:latin typeface="Times New Roman"/>
              </a:rPr>
              <a:t> 	5. high school	 	5. el colegio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79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s-ES" b="0" i="0" u="none" strike="noStrike" baseline="0" smtClean="0">
                <a:latin typeface="Times New Roman"/>
              </a:rPr>
              <a:t> 	6. school	 	6. la escuela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43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s-ES" b="0" i="0" u="none" strike="noStrike" baseline="0" smtClean="0">
                <a:latin typeface="Times New Roman"/>
              </a:rPr>
              <a:t> 	7. boy	 	7. el muchacho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13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s-ES" b="0" i="0" u="none" strike="noStrike" baseline="0" smtClean="0">
                <a:latin typeface="Times New Roman"/>
              </a:rPr>
              <a:t> 	8. girl	 	8. la muchacha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07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3</Words>
  <Application>Microsoft Office PowerPoint</Application>
  <PresentationFormat>On-screen Show (4:3)</PresentationFormat>
  <Paragraphs>29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Espanol I Ch1.1</vt:lpstr>
      <vt:lpstr>  1. student (fem.)   1. la alumna </vt:lpstr>
      <vt:lpstr>  2. student (masc.)   2. el alumno </vt:lpstr>
      <vt:lpstr>  3. friend (fem.)   3. la amiga </vt:lpstr>
      <vt:lpstr>  4. friend (masc.)   4. el amigo </vt:lpstr>
      <vt:lpstr>  5. high school   5. el colegio </vt:lpstr>
      <vt:lpstr>  6. school   6. la escuela </vt:lpstr>
      <vt:lpstr>  7. boy   7. el muchacho </vt:lpstr>
      <vt:lpstr>  8. girl   8. la muchacha </vt:lpstr>
      <vt:lpstr>  9. person   9. la persona </vt:lpstr>
      <vt:lpstr>  10. tall   10. alto/alta </vt:lpstr>
      <vt:lpstr>  11. hard-working    11. ambicioso/ambiciosa </vt:lpstr>
      <vt:lpstr>  12. short   12. bajo/baja </vt:lpstr>
      <vt:lpstr>  13. pretty    13. bonito/bonita/lindo/linda </vt:lpstr>
      <vt:lpstr>  14. funny   14.cómico/cómica/ gracioso/graciosa </vt:lpstr>
      <vt:lpstr>  15. ugly   15. feo/fea </vt:lpstr>
      <vt:lpstr>  16. good-looking    16. guapo/guapa </vt:lpstr>
      <vt:lpstr>  17. dark, brunette    17. moreno/morena </vt:lpstr>
      <vt:lpstr>  18. red-haired    18. pelirrojo/pelirroja </vt:lpstr>
      <vt:lpstr>  19. lazy    19. perezoso/perezosa </vt:lpstr>
      <vt:lpstr>  20. blond   20. rubio/rubia </vt:lpstr>
      <vt:lpstr>  21. serious   21. serio/seria </vt:lpstr>
      <vt:lpstr>  22. secondary    22. secundario/secundaria </vt:lpstr>
      <vt:lpstr>  23. american    23. americano/americana </vt:lpstr>
      <vt:lpstr>  24. mexican    24. mexicano/mexicana </vt:lpstr>
      <vt:lpstr>  25. colombian    25. colombiano/colombiana </vt:lpstr>
      <vt:lpstr>  26. enough, rather, quite    26. bastante </vt:lpstr>
      <vt:lpstr>  27. very   27. muy </vt:lpstr>
      <vt:lpstr>  28. by no means    28. de ninguna manera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Espanol I Ch1.1 Vocabulario</dc:title>
  <dc:creator>English, Rodney</dc:creator>
  <cp:lastModifiedBy>English, Rodney</cp:lastModifiedBy>
  <cp:revision>3</cp:revision>
  <dcterms:created xsi:type="dcterms:W3CDTF">2011-09-12T10:23:59Z</dcterms:created>
  <dcterms:modified xsi:type="dcterms:W3CDTF">2011-09-12T15:24:34Z</dcterms:modified>
</cp:coreProperties>
</file>