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activeX/activeX1.xml" ContentType="application/vnd.ms-office.activeX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activeX/activeX2.xml" ContentType="application/vnd.ms-office.activeX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5"/>
    <p:sldMasterId id="2147484365" r:id="rId6"/>
    <p:sldMasterId id="2147484370" r:id="rId7"/>
    <p:sldMasterId id="2147484375" r:id="rId8"/>
  </p:sldMasterIdLst>
  <p:notesMasterIdLst>
    <p:notesMasterId r:id="rId37"/>
  </p:notesMasterIdLst>
  <p:sldIdLst>
    <p:sldId id="328" r:id="rId9"/>
    <p:sldId id="354" r:id="rId10"/>
    <p:sldId id="330" r:id="rId11"/>
    <p:sldId id="391" r:id="rId12"/>
    <p:sldId id="404" r:id="rId13"/>
    <p:sldId id="405" r:id="rId14"/>
    <p:sldId id="380" r:id="rId15"/>
    <p:sldId id="386" r:id="rId16"/>
    <p:sldId id="410" r:id="rId17"/>
    <p:sldId id="412" r:id="rId18"/>
    <p:sldId id="413" r:id="rId19"/>
    <p:sldId id="414" r:id="rId20"/>
    <p:sldId id="415" r:id="rId21"/>
    <p:sldId id="411" r:id="rId22"/>
    <p:sldId id="367" r:id="rId23"/>
    <p:sldId id="368" r:id="rId24"/>
    <p:sldId id="406" r:id="rId25"/>
    <p:sldId id="373" r:id="rId26"/>
    <p:sldId id="385" r:id="rId27"/>
    <p:sldId id="407" r:id="rId28"/>
    <p:sldId id="398" r:id="rId29"/>
    <p:sldId id="388" r:id="rId30"/>
    <p:sldId id="389" r:id="rId31"/>
    <p:sldId id="399" r:id="rId32"/>
    <p:sldId id="400" r:id="rId33"/>
    <p:sldId id="401" r:id="rId34"/>
    <p:sldId id="402" r:id="rId35"/>
    <p:sldId id="403" r:id="rId36"/>
  </p:sldIdLst>
  <p:sldSz cx="9144000" cy="6858000" type="screen4x3"/>
  <p:notesSz cx="6858000" cy="9144000"/>
  <p:custShowLst>
    <p:custShow name="Participant Leaders" id="0">
      <p:sldLst>
        <p:sld r:id="rId32"/>
      </p:sldLst>
    </p:custShow>
    <p:custShow name="Team Scores" id="1">
      <p:sldLst>
        <p:sld r:id="rId33"/>
      </p:sldLst>
    </p:custShow>
    <p:custShow name="Team MVP" id="2">
      <p:sldLst>
        <p:sld r:id="rId34"/>
      </p:sldLst>
    </p:custShow>
    <p:custShow name="Fastest" id="3">
      <p:sldLst>
        <p:sld r:id="rId35"/>
      </p:sldLst>
    </p:custShow>
    <p:custShow name="Whiteboard" id="4">
      <p:sldLst>
        <p:sld r:id="rId36"/>
      </p:sldLst>
    </p:custShow>
  </p:custShowLst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33A"/>
    <a:srgbClr val="100C20"/>
    <a:srgbClr val="FFCC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74" autoAdjust="0"/>
    <p:restoredTop sz="93734" autoAdjust="0"/>
  </p:normalViewPr>
  <p:slideViewPr>
    <p:cSldViewPr>
      <p:cViewPr varScale="1">
        <p:scale>
          <a:sx n="107" d="100"/>
          <a:sy n="107" d="100"/>
        </p:scale>
        <p:origin x="88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8870233-71EC-4397-98E6-90600B4D0CA9}" type="datetimeFigureOut">
              <a:rPr lang="en-US"/>
              <a:pPr>
                <a:defRPr/>
              </a:pPr>
              <a:t>2/20/2018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61B9645-BA3E-491A-A044-7DA88C24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082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193D63-923C-41FE-AA0D-5C4AD50817E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92B079-DFD9-4C69-A327-962BE8190AF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37AEE3-71AB-46F2-9433-934A663D4F0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B2C245-1BF8-4FA2-9626-8DD136E04F8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5E2282D-9852-4C55-A8FD-3F31A9151F5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F8F60D-D6C1-4424-AE42-8163BD7515A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D93418-8B36-458D-BE79-A582F212CC8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333976-5AE3-4A61-9E14-9BFB45EF4C8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C98DAF-DC6C-4901-A84B-3916D13B262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60DEE3-3106-4E28-AD57-283D0E8EDB4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F601BE-B62D-49F0-9B78-33CFCC34F676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slide" Target="../slides/slide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slide" Target="../slides/slide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1" descr="MCJROTCLogo2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09600"/>
            <a:ext cx="22415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ctr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A098B02-7C80-4BBB-B1A6-01F55A4DC6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0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914400" y="2133600"/>
            <a:ext cx="73152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4B6E912-867D-41A6-BC4E-F7FBA8AC25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596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9F2E970-08A0-400C-B57C-4AEE3A1E50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675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5483985-D0AC-459F-95AC-07B6813EF8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92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54273F4-78E6-4564-A289-EB84F8BDFC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527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B6B3EEF-D2BB-4904-9F40-3156EAA73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018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34035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057400"/>
            <a:ext cx="3810000" cy="43403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B7608FF-BD91-429F-A53C-919CC4E5F1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173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90800"/>
            <a:ext cx="4040188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752600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590800"/>
            <a:ext cx="4041775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08BA64-CDA8-481D-961D-36B725B429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315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19050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8288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6477000" cy="978408"/>
          </a:xfrm>
        </p:spPr>
        <p:txBody>
          <a:bodyPr lIns="73152" bIns="0" anchor="b">
            <a:sp3d prstMaterial="matte"/>
          </a:bodyPr>
          <a:lstStyle>
            <a:lvl1pPr algn="l">
              <a:defRPr sz="40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CD8F711-D6AC-41AE-B344-4EBD78CF3F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85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6172200" cy="1143000"/>
          </a:xfrm>
        </p:spPr>
        <p:txBody>
          <a:bodyPr lIns="73152" bIns="0" anchor="b">
            <a:sp3d prstMaterial="matte"/>
          </a:bodyPr>
          <a:lstStyle>
            <a:lvl1pPr algn="l">
              <a:defRPr sz="32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828800"/>
            <a:ext cx="6247397" cy="4419600"/>
          </a:xfrm>
          <a:solidFill>
            <a:srgbClr val="00133A"/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194300" cy="201613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305800" y="6477000"/>
            <a:ext cx="733425" cy="201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A42F7B-5DC8-4D0C-8763-2A4DCA1F9B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168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1345D40-F50E-41C8-90BE-14C919844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63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81000"/>
            <a:ext cx="6781800" cy="993775"/>
          </a:xfr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590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486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6D0D103-7B7B-48BD-929D-31C1FA3A81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735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2" descr="Logo Wednesday2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914400"/>
            <a:ext cx="19240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l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9639B66-0A1B-47DD-867D-CD9FA7AA18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01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3" name="Rectangle 2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752600" y="381000"/>
            <a:ext cx="2095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000">
                <a:solidFill>
                  <a:schemeClr val="bg1"/>
                </a:solidFill>
              </a:rPr>
              <a:t>Purpose</a:t>
            </a:r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533400" y="2209800"/>
            <a:ext cx="8077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>
                <a:solidFill>
                  <a:schemeClr val="bg1"/>
                </a:solidFill>
              </a:rPr>
              <a:t>Click to Add Purpose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4F476E4-CA93-467D-B263-80364C80B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570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5CCF295-E009-4201-868F-08F602338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7972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5A6E26A-30A8-4553-95D0-B0234F31C6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240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1556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W Q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3040" y="0"/>
            <a:ext cx="7223760" cy="140335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Key Word Question Slide Index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5B72137A-D12F-48D2-9ACE-83BA9D32A5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975" y="2045731"/>
            <a:ext cx="8520113" cy="4163875"/>
          </a:xfrm>
          <a:noFill/>
          <a:ln>
            <a:noFill/>
          </a:ln>
        </p:spPr>
        <p:txBody>
          <a:bodyPr/>
          <a:lstStyle>
            <a:lvl1pPr marL="514350" indent="-51435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SzPct val="100000"/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1pPr>
            <a:lvl2pPr marL="971550" indent="-51435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2pPr>
            <a:lvl3pPr marL="1223963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3pPr>
            <a:lvl4pPr marL="1490662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4pPr>
            <a:lvl5pPr marL="1700212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8028B6-F1AF-417F-9B3D-86484EBCE5CB}"/>
              </a:ext>
            </a:extLst>
          </p:cNvPr>
          <p:cNvSpPr/>
          <p:nvPr userDrawn="1"/>
        </p:nvSpPr>
        <p:spPr>
          <a:xfrm>
            <a:off x="-32657" y="1676400"/>
            <a:ext cx="9176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defRPr/>
            </a:pPr>
            <a:r>
              <a:rPr lang="en-US" b="1" i="1" dirty="0">
                <a:solidFill>
                  <a:schemeClr val="accent1">
                    <a:lumMod val="10000"/>
                  </a:schemeClr>
                </a:solidFill>
                <a:latin typeface="Calibri"/>
              </a:rPr>
              <a:t>Click any link below to go directly to polling that question.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B9067C-20A6-4209-A30E-FA9CB35783C6}"/>
              </a:ext>
            </a:extLst>
          </p:cNvPr>
          <p:cNvSpPr txBox="1"/>
          <p:nvPr userDrawn="1"/>
        </p:nvSpPr>
        <p:spPr>
          <a:xfrm>
            <a:off x="1353591" y="6343650"/>
            <a:ext cx="417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1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here to return to this index. </a:t>
            </a:r>
          </a:p>
        </p:txBody>
      </p:sp>
      <p:sp>
        <p:nvSpPr>
          <p:cNvPr id="9" name="Left Arrow 1">
            <a:extLst>
              <a:ext uri="{FF2B5EF4-FFF2-40B4-BE49-F238E27FC236}">
                <a16:creationId xmlns:a16="http://schemas.microsoft.com/office/drawing/2014/main" id="{2DC0AC89-9CF9-47F7-AFD6-9E1C9AC397B3}"/>
              </a:ext>
            </a:extLst>
          </p:cNvPr>
          <p:cNvSpPr/>
          <p:nvPr userDrawn="1"/>
        </p:nvSpPr>
        <p:spPr bwMode="auto">
          <a:xfrm flipH="1">
            <a:off x="5489202" y="6469191"/>
            <a:ext cx="588789" cy="250958"/>
          </a:xfrm>
          <a:prstGeom prst="leftArrow">
            <a:avLst/>
          </a:prstGeom>
          <a:solidFill>
            <a:srgbClr val="002060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0E0E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D7FA57-F71D-4E4B-A8D6-0D77296A24A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2" action="ppaction://hlinksldjump"/>
              <a:extLst>
                <a:ext uri="{FF2B5EF4-FFF2-40B4-BE49-F238E27FC236}">
                  <a16:creationId xmlns:a16="http://schemas.microsoft.com/office/drawing/2014/main" id="{6FE3DD08-6B88-4968-9257-34B2A7367E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12" name="Rectangle 11">
              <a:hlinkClick r:id="rId2" action="ppaction://hlinksldjump"/>
              <a:extLst>
                <a:ext uri="{FF2B5EF4-FFF2-40B4-BE49-F238E27FC236}">
                  <a16:creationId xmlns:a16="http://schemas.microsoft.com/office/drawing/2014/main" id="{82C16EFA-7E34-4D04-A552-6F52D06E0BD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321395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9890338-FB5C-46FA-85B2-8EE896B13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2753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20C5-A034-4C3B-9D03-A5A65FF62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41FF5-8AA0-4F5E-B9B2-C1785CE8F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3472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-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02C46C2-8226-4E11-920A-FEA6D57396C0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pic>
        <p:nvPicPr>
          <p:cNvPr id="23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0DD67DAD-FFA9-47E2-927B-EE3093B3E77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3B82AB41-6F66-455D-B3DA-87466B51DA9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884035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with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0B2BA24F-4F85-449F-AA99-FF54EF18CC4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533804" y="6313336"/>
          <a:ext cx="2601882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076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803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0772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878591-8E79-42DB-81A4-7461F21BC56A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24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1EDC2E24-8874-48F7-85A7-92263EA4F9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680675F8-04C8-4C6E-AD96-5D5D7D462197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1A3C0C8-2A19-4D92-836C-B93D6428714B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27" name="Picture 2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51663B23-0A2D-4B28-B30F-B2A5A4110A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8" name="Rectangle 2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833A2E8B-567C-467A-8434-20FB7238A1C9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72834B-7659-4843-8012-23FE14A383C9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30" name="Picture 2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4DBE12-4155-4ED3-A8B2-D525E50DCA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31" name="Rectangle 30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160465F6-C076-47A5-B492-3B51854528D4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870C6C8-2886-430A-B9C4-55D650B8D35E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33" name="Picture 3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588B96A6-D216-4877-B514-E4A08B1FCA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34" name="Rectangle 33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F6EE106-BE23-4C33-BBEC-54B00A03838B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BC0C33-A7BE-47A3-BB75-38452C695E3B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36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69D9DF6-55FF-4E37-B717-C1138115A53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angle 36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F39BE510-BDB8-4074-8D3D-EDBAC2C0A20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894775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KW 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0E07F1D7-F534-4FF2-9DCD-0752DA6F1688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953877-E8DC-4BD5-8F0F-072F77CEE617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7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DCB9A2A0-C63E-4926-87C6-6DD6C71EC3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DAE0857-CEB2-4F97-8B63-30C94F01E2A8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CEAB3-BBBA-4F4A-B563-FF804EA1FEA6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8" name="Picture 1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D8CB7857-69CC-450B-943F-617E103D634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488CF74-CADA-4775-B4E0-D85E26378E8B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E46E51-F121-40D1-89C5-8AB8DC943FF3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DDBA2FB9-3D64-442C-A784-581F05BDB0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4" name="Rectangle 23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32FE400F-EC23-47D4-9BD0-43F1DFE3FBEB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40A85F-1EAC-4358-BF85-305F76F42FB3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0" name="Picture 19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4CA8EE8E-A7F9-4E81-ACA6-794CADF87B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5" name="Rectangle 24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13E76314-F40E-4F53-A90E-CA90668E033F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F5373B4-6C3E-4A8F-B787-95B417163767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1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2DEBC0-17ED-4C86-B721-52ABD5A302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771C6D-4866-45A2-B867-A50068DC989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94C4F4-65B3-4BD0-95E3-49994AF7CD8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9" action="ppaction://hlinksldjump"/>
              <a:extLst>
                <a:ext uri="{FF2B5EF4-FFF2-40B4-BE49-F238E27FC236}">
                  <a16:creationId xmlns:a16="http://schemas.microsoft.com/office/drawing/2014/main" id="{F0CFFE07-30DD-4640-A772-E4DF75262D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7" name="Rectangle 26">
              <a:hlinkClick r:id="rId9" action="ppaction://hlinksldjump"/>
              <a:extLst>
                <a:ext uri="{FF2B5EF4-FFF2-40B4-BE49-F238E27FC236}">
                  <a16:creationId xmlns:a16="http://schemas.microsoft.com/office/drawing/2014/main" id="{C22E9B01-5DC4-4BE2-9958-ACA92BF01D80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732931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5648-E4A4-41CF-81F9-2E4105F2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55B8E-96FE-4FAE-8585-4B8EDE37D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24314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5C629AD-20E6-4E5B-9288-A53DC401F46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pic>
        <p:nvPicPr>
          <p:cNvPr id="10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C896478B-CA68-459F-9B23-CA14C60223D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ECECE061-88DC-453F-91C3-1AF11FD5973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966283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895226F-909D-48FF-AD1B-32A2194B0539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300C0B25-B734-4232-9072-EBA7BDABAF51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3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299D5D4-7A70-4344-BB80-6EEF2071462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5E621D78-DC21-431E-B8F0-B0E2018C654E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70F1B0C-000D-4CDF-8400-D892F7F6D692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6" name="Picture 15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0EE38959-0D2E-4602-A0B0-8C29CDFCDFB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17" name="Rectangle 1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5CFCB07-74DD-4DF9-A44F-708C915F0960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00B5378-FB6C-486F-A9E2-4379B53C8E3C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F14E983E-77FF-4E0C-B676-AFFBC6769F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0" name="Rectangle 1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7B3254-57C0-436E-A70F-A6B1201E867D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4B7BE3E-D1B3-4629-92E9-1075A895B677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2" name="Picture 21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276918A-5205-447C-AB65-8DBE41A40E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2E0C1254-693D-40B6-BDB9-BF60583C78F0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9ABD46-7707-44C1-A950-70553CA4A2E6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5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DAB336F9-E11F-417C-A646-460E3B61D85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8826E97F-DA42-4568-94A2-44F698887A1E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64958E2-419F-4680-A973-4AA94D04756F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28" name="Picture 27">
              <a:hlinkClick r:id="rId9" action="ppaction://hlinksldjump"/>
              <a:extLst>
                <a:ext uri="{FF2B5EF4-FFF2-40B4-BE49-F238E27FC236}">
                  <a16:creationId xmlns:a16="http://schemas.microsoft.com/office/drawing/2014/main" id="{68C53CC1-366A-4225-A7D2-B9DEC54430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9" name="Rectangle 28">
              <a:hlinkClick r:id="rId9" action="ppaction://hlinksldjump"/>
              <a:extLst>
                <a:ext uri="{FF2B5EF4-FFF2-40B4-BE49-F238E27FC236}">
                  <a16:creationId xmlns:a16="http://schemas.microsoft.com/office/drawing/2014/main" id="{A7AB4F14-993F-41B5-B8CB-E3C6B8E92A9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443197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9144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7503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49" r:id="rId1"/>
    <p:sldLayoutId id="2147484350" r:id="rId2"/>
    <p:sldLayoutId id="2147484351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57" r:id="rId9"/>
    <p:sldLayoutId id="2147484358" r:id="rId10"/>
    <p:sldLayoutId id="2147484359" r:id="rId11"/>
    <p:sldLayoutId id="2147484360" r:id="rId12"/>
    <p:sldLayoutId id="2147484361" r:id="rId13"/>
    <p:sldLayoutId id="2147484362" r:id="rId14"/>
    <p:sldLayoutId id="2147484363" r:id="rId15"/>
    <p:sldLayoutId id="2147484364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876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43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defTabSz="914400"/>
            <a:endParaRPr lang="en-US" sz="3000" b="0" dirty="0"/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90350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6" r:id="rId1"/>
    <p:sldLayoutId id="2147484377" r:id="rId2"/>
    <p:sldLayoutId id="2147484378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18.xml"/><Relationship Id="rId5" Type="http://schemas.openxmlformats.org/officeDocument/2006/relationships/slide" Target="slide13.xml"/><Relationship Id="rId4" Type="http://schemas.openxmlformats.org/officeDocument/2006/relationships/slide" Target="slide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.xml"/><Relationship Id="rId2" Type="http://schemas.openxmlformats.org/officeDocument/2006/relationships/tags" Target="../tags/tag2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wmf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3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2" Type="http://schemas.openxmlformats.org/officeDocument/2006/relationships/tags" Target="../tags/tag3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wmf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4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200400"/>
            <a:ext cx="91440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/>
              <a:t>Requirements for MCJROTC Participants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9144000" cy="350838"/>
          </a:xfrm>
        </p:spPr>
        <p:txBody>
          <a:bodyPr/>
          <a:lstStyle/>
          <a:p>
            <a:pPr>
              <a:defRPr/>
            </a:pPr>
            <a:r>
              <a:rPr lang="en-US" sz="1800" dirty="0"/>
              <a:t>LE1-C5S1T3pg245-248 Requirements for MCJROTC Participants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2438400"/>
            <a:ext cx="7315200" cy="2057400"/>
          </a:xfrm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C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SzPct val="75000"/>
              <a:buFont typeface="Wingdings 2" pitchFamily="18" charset="2"/>
              <a:buNone/>
            </a:pPr>
            <a:r>
              <a:rPr lang="en-US" altLang="en-US" sz="4000" dirty="0"/>
              <a:t>   This lesson identifies the requirements for participation in the MCJROTC program. 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0B4E388B-0137-418E-AB35-315EB7D9E7E2}"/>
              </a:ext>
            </a:extLst>
          </p:cNvPr>
          <p:cNvSpPr txBox="1">
            <a:spLocks/>
          </p:cNvSpPr>
          <p:nvPr/>
        </p:nvSpPr>
        <p:spPr>
          <a:xfrm>
            <a:off x="1828800" y="155448"/>
            <a:ext cx="6858000" cy="1252728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eaLnBrk="1" hangingPunct="1">
              <a:defRPr/>
            </a:pPr>
            <a:r>
              <a:rPr lang="en-US" dirty="0"/>
              <a:t>Lesson Purpose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Lesson 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633412" indent="-514350" fontAlgn="auto">
              <a:spcBef>
                <a:spcPct val="20000"/>
              </a:spcBef>
              <a:spcAft>
                <a:spcPts val="18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4000" kern="0" dirty="0">
                <a:ea typeface="Verdana" pitchFamily="34" charset="0"/>
                <a:cs typeface="Verdana" pitchFamily="34" charset="0"/>
              </a:rPr>
              <a:t>Explain </a:t>
            </a:r>
            <a:r>
              <a:rPr lang="en-US" sz="40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high school enrollment </a:t>
            </a:r>
            <a:r>
              <a:rPr lang="en-US" sz="4000" kern="0" dirty="0">
                <a:ea typeface="Verdana" pitchFamily="34" charset="0"/>
                <a:cs typeface="Verdana" pitchFamily="34" charset="0"/>
              </a:rPr>
              <a:t>requirements.</a:t>
            </a:r>
          </a:p>
          <a:p>
            <a:pPr marL="633412" indent="-514350" fontAlgn="auto">
              <a:spcBef>
                <a:spcPct val="20000"/>
              </a:spcBef>
              <a:spcAft>
                <a:spcPts val="18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4000" kern="0" dirty="0">
                <a:ea typeface="Verdana" pitchFamily="34" charset="0"/>
                <a:cs typeface="Verdana" pitchFamily="34" charset="0"/>
              </a:rPr>
              <a:t>Explain </a:t>
            </a:r>
            <a:r>
              <a:rPr lang="en-US" sz="40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citizenship </a:t>
            </a:r>
            <a:r>
              <a:rPr lang="en-US" sz="4000" kern="0" dirty="0">
                <a:ea typeface="Verdana" pitchFamily="34" charset="0"/>
                <a:cs typeface="Verdana" pitchFamily="34" charset="0"/>
              </a:rPr>
              <a:t>requirements.</a:t>
            </a:r>
          </a:p>
          <a:p>
            <a:pPr marL="633412" indent="-514350" fontAlgn="auto">
              <a:spcBef>
                <a:spcPct val="20000"/>
              </a:spcBef>
              <a:spcAft>
                <a:spcPts val="18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4000" kern="0" dirty="0">
                <a:ea typeface="Verdana" pitchFamily="34" charset="0"/>
                <a:cs typeface="Verdana" pitchFamily="34" charset="0"/>
              </a:rPr>
              <a:t>Explain </a:t>
            </a:r>
            <a:r>
              <a:rPr lang="en-US" sz="40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physical fitness </a:t>
            </a:r>
            <a:r>
              <a:rPr lang="en-US" sz="4000" kern="0" dirty="0">
                <a:ea typeface="Verdana" pitchFamily="34" charset="0"/>
                <a:cs typeface="Verdana" pitchFamily="34" charset="0"/>
              </a:rPr>
              <a:t>requirements.</a:t>
            </a:r>
            <a:endParaRPr lang="en-US" sz="4000" dirty="0"/>
          </a:p>
        </p:txBody>
      </p:sp>
      <p:pic>
        <p:nvPicPr>
          <p:cNvPr id="6" name="Picture 5">
            <a:hlinkClick r:id="rId3" action="ppaction://hlinksldjump"/>
            <a:extLst>
              <a:ext uri="{FF2B5EF4-FFF2-40B4-BE49-F238E27FC236}">
                <a16:creationId xmlns:a16="http://schemas.microsoft.com/office/drawing/2014/main" id="{A7157488-C94C-4AB4-A873-E65621E669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147" y="5833823"/>
            <a:ext cx="1219306" cy="1133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 descr="A. got 0, B. got 0, C. got 0, D. got 0, ">
            <a:extLst>
              <a:ext uri="{FF2B5EF4-FFF2-40B4-BE49-F238E27FC236}">
                <a16:creationId xmlns:a16="http://schemas.microsoft.com/office/drawing/2014/main" id="{31FD2464-9A7A-49FD-A832-7DFED50D4A9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271706" y="1677798"/>
            <a:ext cx="5766849" cy="502780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8577F61E-D0C8-494A-B84B-3A335081A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Assignment</a:t>
            </a:r>
          </a:p>
        </p:txBody>
      </p:sp>
      <p:sp>
        <p:nvSpPr>
          <p:cNvPr id="3" name="TPAnswers" title="Answer Text Shape">
            <a:extLst>
              <a:ext uri="{FF2B5EF4-FFF2-40B4-BE49-F238E27FC236}">
                <a16:creationId xmlns:a16="http://schemas.microsoft.com/office/drawing/2014/main" id="{CBE44544-7E52-4747-B3C0-5FDC8C874574}"/>
              </a:ext>
            </a:extLst>
          </p:cNvPr>
          <p:cNvSpPr>
            <a:spLocks noGrp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209725" y="1776413"/>
            <a:ext cx="2901950" cy="4700587"/>
          </a:xfrm>
        </p:spPr>
        <p:txBody>
          <a:bodyPr/>
          <a:lstStyle/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Alpha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Bravo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Charlie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Delta</a:t>
            </a:r>
          </a:p>
        </p:txBody>
      </p:sp>
      <p:sp>
        <p:nvSpPr>
          <p:cNvPr id="5" name="TPPolling">
            <a:extLst>
              <a:ext uri="{FF2B5EF4-FFF2-40B4-BE49-F238E27FC236}">
                <a16:creationId xmlns:a16="http://schemas.microsoft.com/office/drawing/2014/main" id="{F81AE8AE-D6ED-41C5-B7F2-786E6B23A13C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78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B77B076D-29DE-43D4-9BD3-FCE715F1E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How much do you already know about the MCJROTC requirements?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69475C0B-4658-48B8-8B18-FFF83EC6460C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200" dirty="0"/>
              <a:t>Expert - I have done a lot of learning in this area already.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200" dirty="0"/>
              <a:t>Above average - I have learned some advanced information about freedom documents.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200" dirty="0"/>
              <a:t>Moderate - I know a little about this topic.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200" dirty="0"/>
              <a:t>Rookie - I am a blank slate... but ready to learn!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9ED79FA-3D01-49BA-AE1B-C8C8FBD9BD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(LE1-C5S1T3:LQ1)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ED329ED0-E1D1-40FB-896D-B5275CE39800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D5A64556-4C15-4A40-9CB9-1499975EDB7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2330" cy="289389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914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0AFF28A-9382-4E66-AEE6-DB43B2D05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Which of the following is NOT one of the "requirements" for MCJROTC participation?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A4F30C68-F1E8-4922-9C4E-4896223AA1F6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Military service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High school enrollment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Citizenship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Physical fitness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FE6FA35-D0FD-4A7E-ADEE-400C44921E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(LE1-C5S1T3:LQ2)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D22D6880-C7D1-41D2-973B-B1C89D6ABB2E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E5504BC8-E050-41F2-BA3A-23487D6428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7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I1" title="Correct Answer Indicator">
            <a:extLst>
              <a:ext uri="{FF2B5EF4-FFF2-40B4-BE49-F238E27FC236}">
                <a16:creationId xmlns:a16="http://schemas.microsoft.com/office/drawing/2014/main" id="{DAA438CF-E470-4247-9619-7F946C4AED1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0205" y="3573238"/>
            <a:ext cx="404091" cy="404091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263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Key Words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382000" cy="462597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altLang="en-US"/>
              <a:t>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altLang="en-US" b="1">
                <a:solidFill>
                  <a:srgbClr val="FFFF00"/>
                </a:solidFill>
              </a:rPr>
              <a:t>Citizen</a:t>
            </a:r>
          </a:p>
          <a:p>
            <a:pPr eaLnBrk="1" hangingPunct="1">
              <a:buFont typeface="Wingdings" pitchFamily="2" charset="2"/>
              <a:buChar char="§"/>
            </a:pPr>
            <a:endParaRPr lang="en-US" altLang="en-US" b="1"/>
          </a:p>
          <a:p>
            <a:pPr eaLnBrk="1" hangingPunct="1">
              <a:buFont typeface="Wingdings" pitchFamily="2" charset="2"/>
              <a:buChar char="§"/>
            </a:pPr>
            <a:endParaRPr lang="en-US" altLang="en-US" b="1"/>
          </a:p>
          <a:p>
            <a:pPr eaLnBrk="1" hangingPunct="1">
              <a:buFont typeface="Wingdings" pitchFamily="2" charset="2"/>
              <a:buChar char="§"/>
            </a:pPr>
            <a:endParaRPr lang="en-US" altLang="en-US" b="1"/>
          </a:p>
          <a:p>
            <a:pPr eaLnBrk="1" hangingPunct="1">
              <a:buFont typeface="Wingdings" pitchFamily="2" charset="2"/>
              <a:buChar char="§"/>
            </a:pPr>
            <a:r>
              <a:rPr lang="en-US" altLang="en-US" b="1">
                <a:solidFill>
                  <a:srgbClr val="FFFF00"/>
                </a:solidFill>
              </a:rPr>
              <a:t>National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81000" y="2439988"/>
            <a:ext cx="8229600" cy="3046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    ______ – a person who is born in a country or </a:t>
            </a:r>
          </a:p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    who chooses to become a member of a </a:t>
            </a:r>
          </a:p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    country according to its laws</a:t>
            </a:r>
          </a:p>
          <a:p>
            <a:pPr marL="457200" indent="-457200">
              <a:buFont typeface="Wingdings" pitchFamily="2" charset="2"/>
              <a:buChar char="§"/>
              <a:defRPr/>
            </a:pPr>
            <a:endParaRPr lang="en-US" sz="3200" dirty="0">
              <a:solidFill>
                <a:schemeClr val="bg1"/>
              </a:solidFill>
              <a:latin typeface="+mn-lt"/>
            </a:endParaRPr>
          </a:p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    ________ – a person who is a citizen of a </a:t>
            </a:r>
          </a:p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    nation, but lives abroad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Key Words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382000" cy="47244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altLang="en-US" sz="2400"/>
              <a:t>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US" altLang="en-US" b="1">
                <a:solidFill>
                  <a:srgbClr val="FFFF00"/>
                </a:solidFill>
              </a:rPr>
              <a:t>Alien</a:t>
            </a:r>
          </a:p>
          <a:p>
            <a:pPr eaLnBrk="1" hangingPunct="1">
              <a:buFont typeface="Wingdings" pitchFamily="2" charset="2"/>
              <a:buChar char="§"/>
            </a:pPr>
            <a:endParaRPr lang="en-US" altLang="en-US" b="1">
              <a:solidFill>
                <a:srgbClr val="FFFFFF"/>
              </a:solidFill>
            </a:endParaRPr>
          </a:p>
          <a:p>
            <a:pPr eaLnBrk="1" hangingPunct="1">
              <a:buFont typeface="Wingdings" pitchFamily="2" charset="2"/>
              <a:buChar char="§"/>
            </a:pPr>
            <a:endParaRPr lang="en-US" altLang="en-US" b="1">
              <a:solidFill>
                <a:srgbClr val="FFFFFF"/>
              </a:solidFill>
            </a:endParaRPr>
          </a:p>
          <a:p>
            <a:pPr eaLnBrk="1" hangingPunct="1">
              <a:buFont typeface="Wingdings" pitchFamily="2" charset="2"/>
              <a:buChar char="§"/>
            </a:pPr>
            <a:endParaRPr lang="en-US" altLang="en-US" b="1">
              <a:solidFill>
                <a:srgbClr val="FFFFFF"/>
              </a:solidFill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en-US" altLang="en-US" b="1">
                <a:solidFill>
                  <a:srgbClr val="FFFF00"/>
                </a:solidFill>
              </a:rPr>
              <a:t>Naturalization</a:t>
            </a:r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2292350"/>
            <a:ext cx="8229600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    _____ - person who is born in a country or </a:t>
            </a:r>
          </a:p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    who chooses to become a member of a </a:t>
            </a:r>
          </a:p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    country according to its  laws</a:t>
            </a:r>
          </a:p>
          <a:p>
            <a:pPr marL="457200" indent="-457200">
              <a:buFont typeface="Wingdings" pitchFamily="2" charset="2"/>
              <a:buChar char="§"/>
              <a:defRPr/>
            </a:pPr>
            <a:endParaRPr lang="en-US" sz="3200" dirty="0">
              <a:solidFill>
                <a:schemeClr val="bg1"/>
              </a:solidFill>
              <a:latin typeface="+mn-lt"/>
            </a:endParaRPr>
          </a:p>
          <a:p>
            <a:pPr marL="119062">
              <a:buClr>
                <a:srgbClr val="FFFFFF"/>
              </a:buClr>
              <a:buSzPct val="80000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   ____________ – </a:t>
            </a:r>
            <a:r>
              <a:rPr lang="en-US" sz="3200" dirty="0">
                <a:solidFill>
                  <a:srgbClr val="FFFFFF"/>
                </a:solidFill>
                <a:latin typeface="Calibri"/>
              </a:rPr>
              <a:t>when the government of </a:t>
            </a:r>
          </a:p>
          <a:p>
            <a:pPr marL="119062">
              <a:buClr>
                <a:srgbClr val="FFFFFF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</a:rPr>
              <a:t>   a country allows a person who was not </a:t>
            </a:r>
          </a:p>
          <a:p>
            <a:pPr marL="119062">
              <a:buClr>
                <a:srgbClr val="FFFFFF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</a:rPr>
              <a:t>   born in that country to become a citizen </a:t>
            </a:r>
          </a:p>
          <a:p>
            <a:pPr marL="119062">
              <a:buClr>
                <a:srgbClr val="FFFFFF"/>
              </a:buClr>
              <a:buSzPct val="80000"/>
              <a:defRPr/>
            </a:pPr>
            <a:r>
              <a:rPr lang="en-US" sz="3200" dirty="0">
                <a:solidFill>
                  <a:srgbClr val="FFFFFF"/>
                </a:solidFill>
                <a:latin typeface="Calibri"/>
              </a:rPr>
              <a:t>   of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64A1CC1-5758-406B-BC64-4E3250C2F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Word Question Slide Index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009C63-7C26-4A6D-BABA-9F45913280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hlinkClick r:id="rId2" action="ppaction://hlinksldjump"/>
              </a:rPr>
              <a:t>A person who is a citizen of a nation, but lives abroad</a:t>
            </a:r>
            <a:endParaRPr lang="en-US" sz="2800" dirty="0"/>
          </a:p>
          <a:p>
            <a:r>
              <a:rPr lang="en-US" sz="2800" dirty="0">
                <a:hlinkClick r:id="rId3" action="ppaction://hlinksldjump"/>
              </a:rPr>
              <a:t>A foreign-born resident who has not been naturalized and is still a subject or citizen of a foreign country</a:t>
            </a:r>
            <a:endParaRPr lang="en-US" sz="2800" dirty="0"/>
          </a:p>
          <a:p>
            <a:r>
              <a:rPr lang="en-US" sz="2800" dirty="0">
                <a:hlinkClick r:id="rId4" action="ppaction://hlinksldjump"/>
              </a:rPr>
              <a:t>When the government of a country allows a person who was not born in that country to become a citizen</a:t>
            </a:r>
            <a:endParaRPr lang="en-US" sz="2800" dirty="0"/>
          </a:p>
          <a:p>
            <a:r>
              <a:rPr lang="en-US" sz="2800" dirty="0">
                <a:hlinkClick r:id="rId5" action="ppaction://hlinksldjump"/>
              </a:rPr>
              <a:t>A person who is born in a country or who chooses to become a member of a country according to its laws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92551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1E048B45-D742-4514-B2EC-EA70AF2B1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A person who is a citizen of a nation, but lives abroad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F3C536FC-BC01-40A2-98AB-905E7D1EB2C2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Citizen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National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Alien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Naturalization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D5FBB3A-D1D5-4C55-8F82-5BB8A96F1F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(LE1-C5S1T3:KW1)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5799DF48-F5CD-4F79-8964-F9FDD14871E8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C791E60E-D7CC-4F28-B812-4C72274A481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1" cy="282733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FE3CC044-A586-472C-8152-792784B0705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37851" y="4267200"/>
            <a:ext cx="391210" cy="39121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114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CFC5A4AA-8D4D-48C3-B39A-3A9E506B7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/>
              <a:t>A(n) _______ is a foreign-born resident who has not been naturalized and is still a subject or citizen of a foreign country.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4725D868-294C-4659-97D3-79BDC40B5A37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citizen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national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alien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naturalization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FB1E49-568C-4B8D-9E02-D84B253A5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(LE1-C5S1T3:KW2)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EDFCA229-F5E4-402F-9CFA-74CC4403AFAF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C804D6B4-7C0F-458B-B197-6C3AC05EAD4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2733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34F3093A-0F9E-421E-8FE2-35EC2D21FD5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360" y="4926633"/>
            <a:ext cx="430331" cy="39121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910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147D11E2-579B-4275-8129-DBCDDA9B5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0" dirty="0"/>
              <a:t>When the government of a country allows a person who was not born in that country to become a citizen, it is called _____________.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DA72B642-7C3C-4DCE-89F0-01D717661E88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citizen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national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alien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naturalization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3D9059-924D-4495-90AF-334818CCD1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(LE1-C5S1T3:KW3)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34F1EFC2-3D99-41EE-B7A4-6E28093DFF48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92D7A35A-088E-4399-BCA8-711A52552CA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5F6E1408-AE44-4C29-928A-981CFA7BEC8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9325" y="5556476"/>
            <a:ext cx="430331" cy="430331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698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E98D7DCF-C03D-45E1-AF82-DCEA53A05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/>
              <a:t>A ______ is a person who is born in a country or who chooses to become a member of a country according to its laws.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1D2F4629-7921-4765-BF38-49EE2B98D3C9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citizen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national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alien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naturalization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235A0A9-0ECE-48F8-9373-45F79D7739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(LE1-C5S1T3:KW4)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43BF9B50-036F-4900-BC74-F0D369899C77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E43B0D47-914A-47C1-B455-080BF93DFA1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2733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9AFB290D-7065-4683-ACB9-EAEDFADAE89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0205" y="3581400"/>
            <a:ext cx="404091" cy="404091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8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Opening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Think about the rules your school sets for you.  </a:t>
            </a: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List 2-3 reasons why these rules are in place.</a:t>
            </a:r>
          </a:p>
        </p:txBody>
      </p:sp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3078" name="ShockwaveFlash1" r:id="rId3" imgW="1138320" imgH="1365120"/>
        </mc:Choice>
        <mc:Fallback>
          <p:control name="ShockwaveFlash1" r:id="rId3" imgW="1138320" imgH="1365120">
            <p:pic>
              <p:nvPicPr>
                <p:cNvPr id="10" name="ShockwaveFlash1">
                  <a:extLst>
                    <a:ext uri="{FF2B5EF4-FFF2-40B4-BE49-F238E27FC236}">
                      <a16:creationId xmlns:a16="http://schemas.microsoft.com/office/drawing/2014/main" id="{336815EC-F744-42AC-A86A-1FD96E48701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75051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828800"/>
            <a:ext cx="8305800" cy="45720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altLang="en-US"/>
              <a:t>	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2017713"/>
            <a:ext cx="7848600" cy="40782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731520" indent="-457200">
              <a:spcBef>
                <a:spcPts val="600"/>
              </a:spcBef>
              <a:spcAft>
                <a:spcPts val="1800"/>
              </a:spcAft>
              <a:buFont typeface="Wingdings" pitchFamily="2" charset="2"/>
              <a:buChar char="§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Congress established the Junior ROTC under the </a:t>
            </a:r>
            <a:r>
              <a:rPr lang="en-US" sz="3200" dirty="0">
                <a:solidFill>
                  <a:srgbClr val="FFFF00"/>
                </a:solidFill>
                <a:latin typeface="+mn-lt"/>
              </a:rPr>
              <a:t>National Defense Act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of 1916.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  <a:p>
            <a:pPr marL="731520" indent="-457200"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The three requirements that determine your MCJROTC participation are:</a:t>
            </a:r>
          </a:p>
          <a:p>
            <a:pPr marL="1188720" lvl="4" indent="-457200">
              <a:spcBef>
                <a:spcPts val="600"/>
              </a:spcBef>
              <a:buClr>
                <a:schemeClr val="bg1"/>
              </a:buClr>
              <a:buFont typeface="Wingdings" pitchFamily="2" charset="2"/>
              <a:buChar char="ü"/>
              <a:defRPr/>
            </a:pPr>
            <a:r>
              <a:rPr lang="en-US" sz="3200" dirty="0">
                <a:solidFill>
                  <a:srgbClr val="FFFF00"/>
                </a:solidFill>
                <a:latin typeface="+mn-lt"/>
              </a:rPr>
              <a:t>High school enrollment</a:t>
            </a:r>
          </a:p>
          <a:p>
            <a:pPr marL="1188720" lvl="4" indent="-457200">
              <a:spcBef>
                <a:spcPts val="600"/>
              </a:spcBef>
              <a:buClr>
                <a:schemeClr val="bg1"/>
              </a:buClr>
              <a:buFont typeface="Wingdings" pitchFamily="2" charset="2"/>
              <a:buChar char="ü"/>
              <a:defRPr/>
            </a:pPr>
            <a:r>
              <a:rPr lang="en-US" sz="3200" dirty="0">
                <a:solidFill>
                  <a:srgbClr val="FFFF00"/>
                </a:solidFill>
                <a:latin typeface="+mn-lt"/>
              </a:rPr>
              <a:t>Citizenship</a:t>
            </a:r>
          </a:p>
          <a:p>
            <a:pPr marL="1188720" lvl="4" indent="-457200">
              <a:spcBef>
                <a:spcPts val="600"/>
              </a:spcBef>
              <a:buClr>
                <a:schemeClr val="bg1"/>
              </a:buClr>
              <a:buFont typeface="Wingdings" pitchFamily="2" charset="2"/>
              <a:buChar char="ü"/>
              <a:defRPr/>
            </a:pPr>
            <a:r>
              <a:rPr lang="en-US" sz="3200" dirty="0">
                <a:solidFill>
                  <a:srgbClr val="FFFF00"/>
                </a:solidFill>
                <a:latin typeface="+mn-lt"/>
              </a:rPr>
              <a:t>Physical fitness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Background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High School Enrollment 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 marL="0" indent="0" defTabSz="379413" eaLnBrk="1" hangingPunct="1">
              <a:buClr>
                <a:schemeClr val="bg1"/>
              </a:buClr>
              <a:buSzPct val="90000"/>
              <a:buFont typeface="Wingdings 2" pitchFamily="18" charset="2"/>
              <a:buNone/>
            </a:pPr>
            <a:r>
              <a:rPr lang="en-US" altLang="en-US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2209800"/>
            <a:ext cx="7783513" cy="3908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defTabSz="380375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To participate in MCJROTC, you must be </a:t>
            </a:r>
            <a:r>
              <a:rPr lang="en-US" sz="3200" dirty="0">
                <a:solidFill>
                  <a:srgbClr val="FFFF00"/>
                </a:solidFill>
                <a:latin typeface="+mn-lt"/>
              </a:rPr>
              <a:t>enrolled in high school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457200" indent="-457200" defTabSz="380375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457200" indent="-457200" defTabSz="380375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You cannot be attending one high school while participating in MCJROTC in another high school.</a:t>
            </a:r>
          </a:p>
          <a:p>
            <a:pPr marL="457200" indent="-457200" defTabSz="380375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endParaRPr lang="en-US" sz="1200" dirty="0">
              <a:solidFill>
                <a:schemeClr val="bg1"/>
              </a:solidFill>
              <a:latin typeface="+mn-lt"/>
            </a:endParaRPr>
          </a:p>
          <a:p>
            <a:pPr marL="457200" indent="-457200" defTabSz="380375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You must be in grades ninth through twelfth to participate.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03AEC6FE-2701-42D1-BC62-C25113098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To participate in the MCJROTC program, what requirements must you meet?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B893909A-170E-4C9A-A7BA-DC239ED58323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Be in 9th - 12th grade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Be enrolled in high school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Both A and B are correct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None of the above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889C31-EFBD-480D-B2CF-A3E9FC9152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(LE1-C5S1T3:LQ3)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C6375F62-0C3A-4761-AD5D-A2E187D1586C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DC8F60D2-75F6-4F98-9772-5F6D154E4E0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33066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7" name="CAI1" title="Correct Answer Indicator">
            <a:extLst>
              <a:ext uri="{FF2B5EF4-FFF2-40B4-BE49-F238E27FC236}">
                <a16:creationId xmlns:a16="http://schemas.microsoft.com/office/drawing/2014/main" id="{869C522A-551A-4887-B48E-35534F5DB23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0" y="4898108"/>
            <a:ext cx="430331" cy="430331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258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Citizenship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 marL="0" indent="0" defTabSz="379413" eaLnBrk="1" hangingPunct="1">
              <a:buClr>
                <a:schemeClr val="bg1"/>
              </a:buClr>
              <a:buSzPct val="90000"/>
              <a:buFont typeface="Wingdings 2" pitchFamily="18" charset="2"/>
              <a:buNone/>
            </a:pPr>
            <a:r>
              <a:rPr lang="en-US" altLang="en-US" sz="1000">
                <a:latin typeface="Arial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133600"/>
            <a:ext cx="8153400" cy="4140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74320" lvl="3">
              <a:spcAft>
                <a:spcPts val="1800"/>
              </a:spcAft>
              <a:defRPr/>
            </a:pPr>
            <a:r>
              <a:rPr lang="en-US" sz="3400" dirty="0">
                <a:solidFill>
                  <a:schemeClr val="bg1"/>
                </a:solidFill>
                <a:latin typeface="+mn-lt"/>
              </a:rPr>
              <a:t>Students in the MCJROTC program must fall into one of these citizenship categories:</a:t>
            </a:r>
          </a:p>
          <a:p>
            <a:pPr marL="1371600" lvl="4" indent="-457200">
              <a:spcAft>
                <a:spcPts val="600"/>
              </a:spcAft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3400" dirty="0">
                <a:solidFill>
                  <a:srgbClr val="FFFF00"/>
                </a:solidFill>
                <a:latin typeface="+mn-lt"/>
              </a:rPr>
              <a:t>Citizens </a:t>
            </a:r>
            <a:r>
              <a:rPr lang="en-US" sz="3400" dirty="0">
                <a:solidFill>
                  <a:schemeClr val="bg1"/>
                </a:solidFill>
                <a:latin typeface="+mn-lt"/>
              </a:rPr>
              <a:t>of the United States</a:t>
            </a:r>
          </a:p>
          <a:p>
            <a:pPr marL="1371600" lvl="4" indent="-457200">
              <a:spcAft>
                <a:spcPts val="600"/>
              </a:spcAft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3400" dirty="0">
                <a:solidFill>
                  <a:srgbClr val="FFFF00"/>
                </a:solidFill>
                <a:latin typeface="+mn-lt"/>
              </a:rPr>
              <a:t>Nationals </a:t>
            </a:r>
            <a:r>
              <a:rPr lang="en-US" sz="3400" dirty="0">
                <a:solidFill>
                  <a:schemeClr val="bg1"/>
                </a:solidFill>
                <a:latin typeface="+mn-lt"/>
              </a:rPr>
              <a:t>of the United States</a:t>
            </a:r>
          </a:p>
          <a:p>
            <a:pPr marL="1371600" lvl="4" indent="-457200">
              <a:spcAft>
                <a:spcPts val="600"/>
              </a:spcAft>
              <a:buClr>
                <a:schemeClr val="bg1"/>
              </a:buClr>
              <a:buFont typeface="Wingdings" pitchFamily="2" charset="2"/>
              <a:buChar char="§"/>
              <a:defRPr/>
            </a:pPr>
            <a:r>
              <a:rPr lang="en-US" sz="3400" dirty="0">
                <a:solidFill>
                  <a:srgbClr val="FFFF00"/>
                </a:solidFill>
                <a:latin typeface="+mn-lt"/>
              </a:rPr>
              <a:t>Aliens lawfully admitted </a:t>
            </a:r>
            <a:r>
              <a:rPr lang="en-US" sz="3400" dirty="0">
                <a:solidFill>
                  <a:schemeClr val="bg1"/>
                </a:solidFill>
                <a:latin typeface="+mn-lt"/>
              </a:rPr>
              <a:t>to the United States for permanent residence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52400" y="1752600"/>
            <a:ext cx="8839200" cy="4876800"/>
          </a:xfrm>
          <a:prstGeom prst="rect">
            <a:avLst/>
          </a:prstGeom>
          <a:solidFill>
            <a:srgbClr val="00133A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Physical Fitness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4800" y="3276600"/>
            <a:ext cx="4191000" cy="2971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3000" dirty="0">
                <a:solidFill>
                  <a:schemeClr val="bg1"/>
                </a:solidFill>
                <a:latin typeface="+mn-lt"/>
                <a:cs typeface="+mn-cs"/>
              </a:rPr>
              <a:t>The Semper Fi Fitness program focuses on physical fitness training as well as </a:t>
            </a:r>
            <a:r>
              <a:rPr lang="en-US" sz="3000" dirty="0">
                <a:solidFill>
                  <a:srgbClr val="FFFF00"/>
                </a:solidFill>
                <a:latin typeface="+mn-lt"/>
                <a:cs typeface="+mn-cs"/>
              </a:rPr>
              <a:t>good nutrition </a:t>
            </a:r>
            <a:r>
              <a:rPr lang="en-US" sz="3000" dirty="0">
                <a:solidFill>
                  <a:schemeClr val="bg1"/>
                </a:solidFill>
                <a:latin typeface="+mn-lt"/>
                <a:cs typeface="+mn-cs"/>
              </a:rPr>
              <a:t>and </a:t>
            </a:r>
            <a:r>
              <a:rPr lang="en-US" sz="3000" dirty="0">
                <a:solidFill>
                  <a:srgbClr val="FFFF00"/>
                </a:solidFill>
                <a:latin typeface="+mn-lt"/>
                <a:cs typeface="+mn-cs"/>
              </a:rPr>
              <a:t>stress reduction</a:t>
            </a:r>
            <a:r>
              <a:rPr lang="en-US" sz="3000" dirty="0">
                <a:solidFill>
                  <a:schemeClr val="bg1"/>
                </a:solidFill>
                <a:latin typeface="+mn-lt"/>
                <a:cs typeface="+mn-cs"/>
              </a:rPr>
              <a:t>.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304800" y="1981200"/>
            <a:ext cx="8153400" cy="14017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3000" dirty="0">
                <a:solidFill>
                  <a:schemeClr val="bg1"/>
                </a:solidFill>
                <a:latin typeface="+mn-lt"/>
                <a:cs typeface="+mn-cs"/>
              </a:rPr>
              <a:t>Cadets must have current school physical evaluations certifying that they are physically fit.</a:t>
            </a:r>
          </a:p>
        </p:txBody>
      </p:sp>
      <p:pic>
        <p:nvPicPr>
          <p:cNvPr id="30726" name="Picture 12" descr="C:\Users\Micah\AppData\Local\Microsoft\Windows\Temporary Internet Files\Content.IE5\YWRGE68J\MC90028202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733800"/>
            <a:ext cx="408463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>
            <a:extLst>
              <a:ext uri="{FF2B5EF4-FFF2-40B4-BE49-F238E27FC236}">
                <a16:creationId xmlns:a16="http://schemas.microsoft.com/office/drawing/2014/main" id="{0DA008F5-AE14-4A1B-8555-D0934AD63E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00212" y="3338819"/>
            <a:ext cx="4911755" cy="30200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AFFD593-23C4-421D-A80C-1B54A9A5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True or False:</a:t>
            </a:r>
            <a:br>
              <a:rPr lang="en-US" b="0" dirty="0"/>
            </a:br>
            <a:r>
              <a:rPr lang="en-US" b="0" dirty="0"/>
              <a:t>To participate in the MCJROTC program, you need to be a citizen of the United States.</a:t>
            </a:r>
            <a:endParaRPr lang="en-US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FABCF03-B2B9-439C-937D-21B7E6880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25" y="4011911"/>
            <a:ext cx="2260833" cy="1672803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True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False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705C37-2313-45D8-8F6E-1E89E43D6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(LE1-C5S1T3:LQ4)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3EE1CF3-BD11-42C9-9DF1-1539857FF11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0ADF4F1E-0CC9-49B3-B154-1068A58EED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>
            <a:off x="190733" y="4212408"/>
            <a:ext cx="482600" cy="4826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607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4" grpId="1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Closing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List 2-3 questions you have or things that are still unclear to you from this lesson.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Arial" charset="0"/>
            </a:endParaRPr>
          </a:p>
        </p:txBody>
      </p:sp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4102" name="ShockwaveFlash1" r:id="rId3" imgW="1138320" imgH="1365120"/>
        </mc:Choice>
        <mc:Fallback>
          <p:control name="ShockwaveFlash1" r:id="rId3" imgW="1138320" imgH="1365120">
            <p:pic>
              <p:nvPicPr>
                <p:cNvPr id="11" name="ShockwaveFlash1">
                  <a:extLst>
                    <a:ext uri="{FF2B5EF4-FFF2-40B4-BE49-F238E27FC236}">
                      <a16:creationId xmlns:a16="http://schemas.microsoft.com/office/drawing/2014/main" id="{26C4C429-1CBD-469F-ADC4-81DFFB2E16E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78169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latin typeface="Arial" charset="0"/>
              </a:rPr>
              <a:t>Questions</a:t>
            </a:r>
            <a:endParaRPr lang="en-US" dirty="0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-415925" y="3160713"/>
            <a:ext cx="10252075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380375">
              <a:buClr>
                <a:srgbClr val="000000"/>
              </a:buClr>
              <a:buSzPct val="90000"/>
              <a:defRPr/>
            </a:pPr>
            <a:endParaRPr lang="en-US" sz="5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3796" name="Content Placeholder 5"/>
          <p:cNvSpPr>
            <a:spLocks noGrp="1"/>
          </p:cNvSpPr>
          <p:nvPr>
            <p:ph idx="1"/>
          </p:nvPr>
        </p:nvSpPr>
        <p:spPr>
          <a:xfrm>
            <a:off x="152400" y="1774825"/>
            <a:ext cx="8839200" cy="49307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US" altLang="en-US"/>
          </a:p>
          <a:p>
            <a:pPr>
              <a:buFont typeface="Wingdings 2" pitchFamily="18" charset="2"/>
              <a:buNone/>
            </a:pPr>
            <a:endParaRPr lang="en-US" altLang="en-US"/>
          </a:p>
        </p:txBody>
      </p:sp>
      <p:pic>
        <p:nvPicPr>
          <p:cNvPr id="3379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29600" cy="443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kern="0" dirty="0">
                <a:solidFill>
                  <a:schemeClr val="bg1"/>
                </a:solidFill>
                <a:latin typeface="Verdana" pitchFamily="34" charset="0"/>
              </a:rPr>
              <a:t>Copyright Information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352425" indent="0" eaLnBrk="1" hangingPunct="1">
              <a:buFont typeface="Wingdings 2" pitchFamily="18" charset="2"/>
              <a:buNone/>
              <a:defRPr/>
            </a:pPr>
            <a:r>
              <a:rPr lang="en-US" dirty="0"/>
              <a:t>Images in this lesson were taken from: </a:t>
            </a: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Microsoft</a:t>
            </a:r>
            <a:r>
              <a:rPr lang="en-US" sz="3200" baseline="30000" dirty="0"/>
              <a:t>©</a:t>
            </a:r>
            <a:r>
              <a:rPr lang="en-US" sz="3200" dirty="0"/>
              <a:t> Clip Art Gallery</a:t>
            </a:r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Marine Corps Combat Camera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0B8B8C5E-029C-4A39-BA1E-C5BBD4BCF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Participant Leaders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210CFF9C-BB13-4058-BE37-B93348E94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566327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81405628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94167336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9576990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30751207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98892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3073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33151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03044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2689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9582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9288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803824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95443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61454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399037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6919881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9311158F-3F55-4938-901E-5B2EE346C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95" y="0"/>
            <a:ext cx="7235505" cy="1403350"/>
          </a:xfrm>
        </p:spPr>
        <p:txBody>
          <a:bodyPr/>
          <a:lstStyle/>
          <a:p>
            <a:r>
              <a:rPr lang="en-US" dirty="0"/>
              <a:t>Team Scores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FCA64601-636F-408F-893D-F9CFC2BC5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371662"/>
              </p:ext>
            </p:extLst>
          </p:nvPr>
        </p:nvGraphicFramePr>
        <p:xfrm>
          <a:off x="127000" y="1684789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409232789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152362825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12641177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107295725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Team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20637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46581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68094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1025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3194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73027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19627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3906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29728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272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89828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577653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16F8B5BF-55E3-49AF-AE78-A9A2241D4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Team MVP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90F5DC5A-574A-4F28-A33C-2F61DB9AD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772852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1720893601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120700243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02395225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004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5928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7277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62293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31763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23342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31090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61806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1927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1661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09702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9576676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79A702B0-DE1A-42A7-9BD1-7C4461F14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Fastest Responders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8EEB999D-5F07-413F-B8C5-49377958E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501906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1220443545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460516161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533269959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74510153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Seconds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Participant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Seconds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625781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539420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390555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192047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74546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908232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610775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521856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495729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099242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218441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394837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2446"/>
            <a:ext cx="7886700" cy="73815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Whiteboard</a:t>
            </a:r>
          </a:p>
        </p:txBody>
      </p:sp>
    </p:spTree>
    <p:extLst>
      <p:ext uri="{BB962C8B-B14F-4D97-AF65-F5344CB8AC3E}">
        <p14:creationId xmlns:p14="http://schemas.microsoft.com/office/powerpoint/2010/main" val="32529487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4d066ac2-f1ba-416b-9f64-5be0f7cf4c4f"/>
  <p:tag name="WASPOLLED" val="9D833A1944B14D12952769312EC10DF4"/>
  <p:tag name="TPVERSION" val="8"/>
  <p:tag name="TPFULLVERSION" val="8.3.0.202"/>
  <p:tag name="PPTVERSION" val="16"/>
  <p:tag name="TPOS" val="2"/>
  <p:tag name="TPLASTSAVEVERSION" val="6.2 P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AF2E516E0551429695EACC03D4234135&lt;/guid&gt;&#10;        &lt;description /&gt;&#10;        &lt;date&gt;1/18/2018 1:25:0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C160A5D41B5441CB4D23B30DDB26675&lt;/guid&gt;&#10;            &lt;repollguid&gt;8A6B1907861F42D88A22AA7EFD880DD3&lt;/repollguid&gt;&#10;            &lt;sourceid&gt;71158D8468C94A2CB8562FEFABD623CD&lt;/sourceid&gt;&#10;            &lt;questiontext&gt;Team Assignment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demographic&gt;True&lt;/demographic&gt;&#10;            &lt;team&gt;True&lt;/team&gt;&#10;            &lt;groupname&gt;Team&lt;/groupname&gt;&#10;            &lt;answers&gt;&#10;                &lt;answer&gt;&#10;                    &lt;guid&gt;E15A7CD1832B440D9975AFD2B71166C4&lt;/guid&gt;&#10;                    &lt;answertext&gt;Alpha&lt;/answertext&gt;&#10;                    &lt;valuetype&gt;0&lt;/valuetype&gt;&#10;                &lt;/answer&gt;&#10;                &lt;answer&gt;&#10;                    &lt;guid&gt;2EEE4B3E92AA4938B7397BB402A02C8E&lt;/guid&gt;&#10;                    &lt;answertext&gt;Bravo&lt;/answertext&gt;&#10;                    &lt;valuetype&gt;0&lt;/valuetype&gt;&#10;                &lt;/answer&gt;&#10;                &lt;answer&gt;&#10;                    &lt;guid&gt;F2A56E8C1AD14D83B4DAA6C191E87B0E&lt;/guid&gt;&#10;                    &lt;answertext&gt;Charlie&lt;/answertext&gt;&#10;                    &lt;valuetype&gt;0&lt;/valuetype&gt;&#10;                &lt;/answer&gt;&#10;                &lt;answer&gt;&#10;                    &lt;guid&gt;6C8404816DF84545BEF46B3230FF2371&lt;/guid&gt;&#10;                    &lt;answertext&gt;Delta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CHARTFORMAT" val="UEsDBBQABgAIAAAAIQDvhfRvbQUAAK0RAAAPAAAAY2hhcnQvY2hhcnQueG1s3Fhtb9s2EP4+YP/B0HfHliy/ok7h2M02zGmCJm23faMpSuZMkRpJOXaH/fcdXyTLbpAWdQoMy5dQx+Pp7rmHd2e9er3LWWtLpKKCT4Pwohu0CMcioTybBu8frtujoKU04gligpNpsCcqeH354w+v8ASvkdT3BcKkBUa4muBpsNa6mHQ6Cq9JjtSFKAiHvVTIHGl4lFknkegRjOesE3W7g441EngD6BsM5Ijy6rz8mvMiTSkmC4HLnHDtvJCEIQ0IqDUtVHAJwSVIk3DcjVtbxKZBN+gYIUM8cwLC2+/vnVCKkickmQvJAcaGfo4nM6aJ5GBqLriGt/k4869CKkdyUxZtLPICnFtRRvXeugsOgu35WkAcrXfkr5JKoqYBDuMKCFh+BkVOsRRKpPoCLHYcClU2jNlhZ9SJfD4g2DCeKL1nxAUUdiMTbad+r3XhGjG2QnhjsGko16qHfXPwFAxzCjN5g4rbrTyfQqssnAZMh0FL72CVbGC1yiIji4wMVskGVghjyARo+EUlgX0nqXV6laRX6QCqTgeQdot+JelXkkElGQStNaN8A5kw/4JWKtjPTlCtHIPsHTBooFKLB6oZWRBGNEk89k5rS8ljb2HUpNC/NXhmBb8fC2Y8m+2ORAWQsyBY061P6cCSuoMnB8MpE0KaN+g1xRtOVJPOoFnvK5qQj5D8Z3SbKoYjX1BvqhRM6JkkyFhnaC9KbVY54iViy/p5dyMSHwpJMuJA2j8l9ECMLnrHf9Gbds8fc1ANL8JBNx73RtHQLuI3bctlPHn0WF6Mx+Gg8Td059fV9qg7Gg/7URjGPVM9eu4qnDoPUB7iWiHZW8xNLTVRwtOCSmcOC+bMZ1BjCiiaXsxKBWWFJG5zi+R+Lpioak/oxIrYTNLkmAZCJsSb90VN78x7lZbvSGquOGTfSiiHtqB/Sd+SDMpPxRp/KFmumLLnirvz7+7lKzTh4poydm4jgADQhPFzzRwcMogYi0ZC0hQu0FJVZfyb25WDWQF0FsK1eFySjPDkV7L3RPI5hJ0PCPqz6UFVXkE2R/otyj35fUYUyO+JfFJ+R6SpeZ/ZvipXK0bu6afPTS0JAqIsKRSBo2NkZwAwbsOqVUo6Df6evxn0e8NZ2F4MruftOB302+PFOGwPoyiex+O4P7q6+ufQmqBknowJX2hNYbMt9f3VAQxx2J+YsJ/2FYgMLlpCV06DqCYuRjaKJu+9CNA28fEyr2+EFcFpf6lqI+7tX0xdI0XfNXXN+DJUfKSJ9pUp7Nc+oMJnG++hGUGSHdfQ7hffb6IwisM4iv2J042BK2rQreoTVhNeflzKAM6ZrSQHxRPTCiNwITNoC0mBoXYIc3zLKb9BO+Obwf2gmNjWeMRJtLsTnqUrFwzk7jrX0HDN3DmHPjENfiIwniEG06wo4TYAszckqW9Vjv4U8gGa3g0MXc44tB1nDDw53eMwC7tNDWegFtYOcODag3B75oKfPde8TEFrPU6DQQ9I8FRlMwD7WmRGRFVNDi5bdb7tXlUOzKjyB5E+UvPkUPNViq3YjGXcybD2HAPpbZoq4itR2PUU4+KmZJoutwygbKQWHKtJBFfwaTbV/jVI8gyboBdT71dF28bB59nl2/ET7IKfTd+ZVzXj/h+sqsvLM6yyW1dEPxLiM7ZyD+Z6ATc8JWDVnBjN+gNVt5z5ZuopmVBVXMEvuI2a+WKhCsT9TYUusgDuqVuYeaDsnHCwGs5eDPr/1LDztbVB716onK1Esq9NnTNEwWCm9L39leq+QJxnrHiJsdEWUjRJSPoOYlSfoMWMXJ2DOdJvwqh3hyQyCuaTwjSoPycYHcttA7ZdHL6yXP4LAAD//wMAUEsDBBQABgAIAAAAIQC/uqyqxgYAADYbAAAWAAAAY2hhcnQvbWVkaWEvaW1hZ2UxLmJtcOyY2VNTVxzH6T/Q58700bpUpU0IQh+qD636UHcWK0slcQPZusBYBWULYYtEBBsFTSAJssomEAjUhJhAQCABBGVRAqKyCQi4UO1M+733AnNluAxXsdMHfkPOnJz8zu/3+X3POfdy73d7HD63Ic0B7QZ8OLOfT2w+Q48y46c2NsRnzv5ZtVUF/q8KPCetjTS1Wp2dnX3lypX4+Hh0PjYyMvf39yOz0Wikp0Z2MMAwCIMD3DCIzkohzaemUqBYxKcMefEV46Cq1JsL9b2NvW/Hxsaqq6v1en1VVVVfXx8wAAN/gLFCYlIbociK3ymZCj74oKWnOHJQE2etzVl3TGsXPmUX8WKbtyolJaWgoECpVBYVFVEyIgiwl8OD0uYXmko9X7LG0GZq6Z2YmLBYLE2kLQh4SxVr+eNHq5KvSziw7ugtimfrCQV4bty4oVKpoqOjL5NWXl5uMBgWTF/0K3ji4uLgjEImRp4OmHJR79M7+U6hldywKW749Pd+WTKZDPVSuwIyQn8YUshFJ1ukh3oVXvrzTmsFGm7YJDdi+tvjiuTkZIpHp9MtmnTpQZDExsYCaWL0qTbhAOptTDm4/aQC9QJpu3/OPE9ISAhVb1ZWFngKLp0mefi3E53W8ivswqcJnmMZSUlJ4MnMzEQVS6dm+hVVX79+XZqcWCMmeBqSXXf6qUieyR0BOXK5nNIHYtIjVCtjLdJD8Cd4vNTkek1/41MskUjAA2bsH7o/275Bp4HyiF+f7OpwLI+oN4zgmdenp6eHHrNKGWOWEvvHkOj8xeFSav84+hQnJiaCBwWWlJTQ/dn2rfeajRJnq1JgSnJxOF5A8IRPzfNgpRbwQJ9mcj8bEp3WeBYTPJEvHb2LKB7oU1paypaB7t/f2Vwrce5TETyOJ4rsIgh9dgbO6rMYT8wsj8R5jQf4J+0iXzl4z+qDc1pWVkaPz7b/qMtce8G5Tymou+CCsLiYgGeX/zVq/4Cnu7ubHhPr1XTpIPQ0XnDmHcmxC5vkRb7a4l0iFovz8/M/nOdxt6UuyQX61BI8N0me57sDZOApLCxchEdB8fBRBU+QzT03wYsCz01cx8CTk5OTkZFB52fbB0/DRddZfXxKeZEvuWETewIIfRbl0Shimi8R+xl68viZJM9rjq8OV4+8vLzc3FwcebYMdP8nPRZceaA/6nU8WU7wnBsHT3p6OnikUumC9arMmOWpv+jCE2RR+nB8a6APeKAPjhg9Ptt+e50aPFgvnLL1R7UQn3tubAmeinSRmTxfpiRXHv864HnCGfAIhcK0tLTU1FTcMtgy0P3vmWZ5cH3D/ZEX9Zp7dmxvoIxJH3W6iDpf2HU8vsoO+0c4s9H3jlarxRQYOvT4bPud9RXYD9AHPOuP63lRM5zQUfAkJCTgFoDbXFdXFz2mWh5N+eP6wPNSkus1s9Gvke7zIf3uhkpSf0HNeacNJwz2ED901EdSZ7VazWYz2gXBG8rT4U+cR4kzz0tBrdcmf/MCt/f+aiqVkfGP6MQHNviY7IV/gccj5p17Fj14Q7kcynTJD+P6wPGUY7NhyqYAy6PBcbrbe/fvqNNxf0S9uKt+4VWx0c/8pW+ju4jx/xacR01qUEGsJ9ptgWXYbARPYOujoefvzUCf2FSR0XrZDTzahP1Gg7H+/jP80R2W6G/1L+GGjtpHvwHPwNDkEp7L/8msUdxNdbOqBLfi9+PeuvyJ8KTxtA0MrwxPSxV43MFTHbevt6OJFY+HqJZ7dnSL6M2mn+8ODE+xmsvk3FatJHiUAk3svgeseYwUz+ZfOgaGp5lSsBrXZ8d3pHmApzJmb087u8uIe7SBEzK8RfR286/3B0ZWhseYm3Dvmkevkq+O3oP/pVnV4i4yUjy2v3XWtbJ71GJKVJsr7pT99FBB8IyPsOPxIHiGHGL+tg16YLr7mCkFq3FT/vlOmSd4yoW7x0eesJrrLqzhnCF5gsHDbi5TIvB0kfqURu0eG2YX012ow3o5iN5+FfzQ1M5OWyaeystB968R+tyM3MWWxy1KyzkzOMczyJSC1XhVajC1XsURu54NsdsDbpF/fn36Cbl/uus7hljlZXLWXj3VJfPEeS8K/2GULU9EtW3wQ/uoF7ZBPab2ldFHJzulFTvpxE6q0zuYmJnGC24PXCzs/v1qK9rHo6+Y3NiOT48P4Y/trFX//0YBvMb5wETUWzW0eGkDI98MEQ3e3sDwvEwZHnxgeGJaOh0c8OyGFnMRbflhqYmYu8AwThkFMIdTRtIZllM+GOCM6fOR50JKmWJSIpB6EA0l0dKFr/66qsDHUOBfAAAA//8DAFBLAwQUAAAACABSf0pGhI+kftcCAAAhDgAAHgAAAGNoYXJ0L3RoZW1lL3RoZW1lT3ZlcnJpZGUxLnhtbO1X3WoUMRS+VvAdwtzbWWsVKd2W7vZP+0u7LfTy7Gx2J938DEmmde6kvRQEsYo3gndeiFpowZv6NKsVrdBXMLO1NanNUBZBhGVhmZzzfSfnJCf5yMjYQ0bRJpaKCF4Obg2UAoR5JBqEt8rBam3q5r0AKQ28AVRwXA4yrIKx0RvXR2BYx5jhRcOVpIGRicPVMJSDWOtkOAxVZNygBkSCufE1hWSgzVC2woaELROf0XCwVLobMiA8MCGvmZgRlSs5ESMOzEy32GySCJ96Q8v9C94UXPvwuZ/BhpBTBpQbuhYKmnCkswQ3ITKEKlBSlwTNkVasA5QAF8qYS4OlqdJt85//hrpfQ0F4HgWDFcKyR+pP+1meSEWSJLocPDCTBBbu5PDdyeE+Ojnc62wfdLY/dnZ2OtsffOwZ4C2bffzm6Y9Xj9D3/dfHu88LSMomfXn/+POnZwVobaOPXux9Pdg7evnk29tdH2dcQt3m1AjDCi3gLbQsGHDvVLgue6DVYiA2bZy3FHDIiT7KpI4dykIGFHzgCnYXeU0S3vCip9MNp4iVWKaa+NCzMXPQ80LQipD+YmfN1M4apbxVkItMbfAywKY3leqFtphME3OWCHjxMXZSX6KmU6CFOdYo94k2xj7uOiHEKZtEUijR1GidoAoQ/4LVSF1fzpwhzGxiBgVtAg5zDVUE9U40gTddOJiFpt7gmDorPQ2pBuavAhi14XOgY2/iK5mMnI1RWppkMBVosoGV8hIXZeaUMGuut4JumacZc+FSk7YHnucshA2fEO1qDCzx10F4bBPuq7bpdkBLQvtzEvbZOx2bTQNe3CVrBOsebpJVc+9f3ly5J5Xec4aFe+Yz2gR8Ns1IaGnPuRgRfjUxuiBDd/oy1LMMjUsC9Kri0wVfVXKqQjbI/6k4E5DyJczjvuD0BacvOH9LcLq3xz+QGUtVjOGU7z6SmC54U/12G4MZu8+60Z9QSwMEFAAGAAgAAAAhAPzwneC+AAAAMQEAABoAAABjaGFydC9fcmVscy9jaGFydC54bWwucmVsc4SPwQrCMBBE74L/EPZu03oQkSa9iNCTIPoBIdm2wTYJSRT79y6eLAged4d5M1M3r2lkT4zJeiegKkpg6LQ31vUCbtfTZg8sZeWMGr1DATMmaOR6VV9wVJlMabAhMaK4JGDIORw4T3rASaXCB3SkdD5OKtMZex6Uvqse+bYsdzx+M0AumKw1AmJrKmDXOVDyf7bvOqvx6PVjQpd/RPBMvfBMc6M1SGAVe8wCPu+lWBVUHLis+WKofAMAAP//AwBQSwMEFAAGAAgAAAAhAITsoQcTAQAAVAIAABMAAABbQ29udGVudF9UeXBlc10ueG1spJLNTsMwDMfvSLxDlCtq0nFACK3dgY8jcBgPYFK3jciXkmxsb4/brhKbNi5crMT23/7FznK1s4ZtMSbtXcUXouQMnfKNdl3FP9YvxT1nKYNrwHiHFd9j4qv6+mq53gdMjNQuVbzPOTxImVSPFpLwAR1FWh8tZLrGTgZQX9ChvC3LO6m8y+hykYcavF4+YQsbk9nzjtwTyacNnD1OeUOrims76Ae/PKuIaNKJBEIwWkGmt8mta064igOTIOWYk3od0g2BX+gwRI6Zfjc46N5omFE3yN4h5lewRC5VT+fJir+LnKH0basVNl5tLM1MNBG+aTnWiLHqjHu5baadoBztnLT4N8VRuZlBjn+i/gEAAP//AwBQSwMEFAAGAAgAAAAhABmqkvPRAAAAswEAAAsAAABfcmVscy8ucmVsc6yQy4oCMRBF9wP+Q6i9Xd0uRAbTbkRwK/oBNUl1d7DzIImif2+c2UyLMJtZFpc693DXm5sdxZVjMt5JaKoaBDvltXG9hNNxN1+BSJmcptE7lnDnBJt29rE+8Ei5PKXBhCQKxSUJQ87hEzGpgS2lygd2Jel8tJTLGXsMpM7UMy7qeonxNwPaCVPstYS41wsQx3sozX+zfdcZxVuvLpZdflOBxpbuAqTYc5agBooZLWtDP1FTfdkA+N6k+U+Tqeur0rdYVaZ7uuBk6vYBAAD//wMAUEsBAi0AFAAGAAgAAAAhAO+F9G9tBQAArREAAA8AAAAAAAAAAAAAAAAAAAAAAGNoYXJ0L2NoYXJ0LnhtbFBLAQItABQABgAIAAAAIQC/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=="/>
  <p:tag name="LABELFORMAT" val="1"/>
  <p:tag name="COLORTYPE" val="DEFINED"/>
  <p:tag name="DEFINEDCOLORS" val="3,6,10,45,32,50,13,4,9,55,1"/>
  <p:tag name="NUMBERFORMAT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234B7DC9EF384146B79F606A443268F9&lt;/guid&gt;&#10;        &lt;description /&gt;&#10;        &lt;date&gt;2/20/2018 11:34:07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72FFA0766914086A68D44A85C2D12B3&lt;/guid&gt;&#10;            &lt;repollguid&gt;C2738AF75B714ADBA2350CF52F22F255&lt;/repollguid&gt;&#10;            &lt;sourceid&gt;DFB2FF0D86E148ACA601F415B929D8CD&lt;/sourceid&gt;&#10;            &lt;questiontext&gt;How much do you already know about the MCJROTC requirements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4C967D5F128F4A90BBB123EAE6B2F320&lt;/guid&gt;&#10;                    &lt;answertext&gt;Expert - I have done a lot of learning in this area already.&lt;/answertext&gt;&#10;                    &lt;valuetype&gt;0&lt;/valuetype&gt;&#10;                &lt;/answer&gt;&#10;                &lt;answer&gt;&#10;                    &lt;guid&gt;956EA42150C24123A59793189042A978&lt;/guid&gt;&#10;                    &lt;answertext&gt;Above average - I have learned some advanced information about freedom documents.&lt;/answertext&gt;&#10;                    &lt;valuetype&gt;0&lt;/valuetype&gt;&#10;                &lt;/answer&gt;&#10;                &lt;answer&gt;&#10;                    &lt;guid&gt;CBF48C075E24412593CE891F54B42072&lt;/guid&gt;&#10;                    &lt;answertext&gt;Moderate - I know a little about this topic.&lt;/answertext&gt;&#10;                    &lt;valuetype&gt;0&lt;/valuetype&gt;&#10;                &lt;/answer&gt;&#10;                &lt;answer&gt;&#10;                    &lt;guid&gt;D2D7A43529CB4BF796D4B75A7DCF4C26&lt;/guid&gt;&#10;                    &lt;answertext&gt;Rookie - I am a blank slate... but ready to learn!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CF775029B4B74B208E9201FEFB411955&lt;/guid&gt;&#10;        &lt;description /&gt;&#10;        &lt;date&gt;2/20/2018 11:34:07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1987F730CC4B4C5AB07562EA8C9D05D0&lt;/guid&gt;&#10;            &lt;repollguid&gt;6E2B7B18A0194D4989A9BB5799300BC4&lt;/repollguid&gt;&#10;            &lt;sourceid&gt;A565E917C8A143E0BBB5D5CB3E2A1EEA&lt;/sourceid&gt;&#10;            &lt;questiontext&gt;Which of the following is NOT one of the &quot;requirements&quot; for MCJROTC participation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366CBF8C121A4BF2B7314421D2F46D7D&lt;/guid&gt;&#10;                    &lt;answertext&gt;Military service&lt;/answertext&gt;&#10;                    &lt;valuetype&gt;1&lt;/valuetype&gt;&#10;                &lt;/answer&gt;&#10;                &lt;answer&gt;&#10;                    &lt;guid&gt;F69D753813734246BF59ED15D828CE46&lt;/guid&gt;&#10;                    &lt;answertext&gt;High school enrollment&lt;/answertext&gt;&#10;                    &lt;valuetype&gt;-1&lt;/valuetype&gt;&#10;                &lt;/answer&gt;&#10;                &lt;answer&gt;&#10;                    &lt;guid&gt;9A469AEEC1F74B8696DAE226EC556846&lt;/guid&gt;&#10;                    &lt;answertext&gt;Citizenship&lt;/answertext&gt;&#10;                    &lt;valuetype&gt;-1&lt;/valuetype&gt;&#10;                &lt;/answer&gt;&#10;                &lt;answer&gt;&#10;                    &lt;guid&gt;47C8FBD15DA64A408DD456D8A86C0362&lt;/guid&gt;&#10;                    &lt;answertext&gt;Physical fitness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15237F23227242C0878C8AB2FBACC0D7&lt;/guid&gt;&#10;        &lt;description /&gt;&#10;        &lt;date&gt;2/20/2018 11:37:45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ED46EE7A375B45B2B0D43630DAA99DA1&lt;/guid&gt;&#10;            &lt;repollguid&gt;6F8E704BF89044A3A5FCE3ED3510E63B&lt;/repollguid&gt;&#10;            &lt;sourceid&gt;3326210F90404C1686B27E7E0D8A0942&lt;/sourceid&gt;&#10;            &lt;questiontext&gt;A person who is a citizen of a nation, but lives abroad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09E240D96F8148D0B96078556BDBAFFE&lt;/guid&gt;&#10;                    &lt;answertext&gt;Citizen&lt;/answertext&gt;&#10;                    &lt;valuetype&gt;-1&lt;/valuetype&gt;&#10;                &lt;/answer&gt;&#10;                &lt;answer&gt;&#10;                    &lt;guid&gt;03473D654E6744D3BD0A95F5FB265EBA&lt;/guid&gt;&#10;                    &lt;answertext&gt;National&lt;/answertext&gt;&#10;                    &lt;valuetype&gt;1&lt;/valuetype&gt;&#10;                &lt;/answer&gt;&#10;                &lt;answer&gt;&#10;                    &lt;guid&gt;BB4F47B19C544C7AA30DDEE45FB7698A&lt;/guid&gt;&#10;                    &lt;answertext&gt;Alien&lt;/answertext&gt;&#10;                    &lt;valuetype&gt;-1&lt;/valuetype&gt;&#10;                &lt;/answer&gt;&#10;                &lt;answer&gt;&#10;                    &lt;guid&gt;D4F563312CB741C99C244BBF83505943&lt;/guid&gt;&#10;                    &lt;answertext&gt;Naturalization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6FC2DBDF2D3F4655A359408994688047&lt;/guid&gt;&#10;        &lt;description /&gt;&#10;        &lt;date&gt;2/20/2018 11:37:45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02D6DB5DB7346FCBAA80E1287C4E387&lt;/guid&gt;&#10;            &lt;repollguid&gt;A127AD9C930C43F2BCFB06A177EAFF8C&lt;/repollguid&gt;&#10;            &lt;sourceid&gt;50E80E5D0BC648B8A16B6D75875F7553&lt;/sourceid&gt;&#10;            &lt;questiontext&gt;A(n) _______ is a foreign-born resident who has not been naturalized and is still a subject or citizen of a foreign country.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4045D56E25A743F88DB831931B2201E0&lt;/guid&gt;&#10;                    &lt;answertext&gt;citizen&lt;/answertext&gt;&#10;                    &lt;valuetype&gt;-1&lt;/valuetype&gt;&#10;                &lt;/answer&gt;&#10;                &lt;answer&gt;&#10;                    &lt;guid&gt;B339DF5F8818431795912B7CDC7B7D19&lt;/guid&gt;&#10;                    &lt;answertext&gt;national&lt;/answertext&gt;&#10;                    &lt;valuetype&gt;-1&lt;/valuetype&gt;&#10;                &lt;/answer&gt;&#10;                &lt;answer&gt;&#10;                    &lt;guid&gt;3EB8508290DA4E3892A1F92EFCB399B3&lt;/guid&gt;&#10;                    &lt;answertext&gt;alien&lt;/answertext&gt;&#10;                    &lt;valuetype&gt;1&lt;/valuetype&gt;&#10;                &lt;/answer&gt;&#10;                &lt;answer&gt;&#10;                    &lt;guid&gt;81C275B6BB7E469D8B8D78B544F3CF50&lt;/guid&gt;&#10;                    &lt;answertext&gt;naturalization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CA6CB43EA4484B4B896C6FE22D7D88CB&lt;/guid&gt;&#10;        &lt;description /&gt;&#10;        &lt;date&gt;2/20/2018 11:37:45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56D41B7AB7BB40BCB53A015EAD25806C&lt;/guid&gt;&#10;            &lt;repollguid&gt;F3A2AC6EA8B6477DBFB0A62CAD92B7ED&lt;/repollguid&gt;&#10;            &lt;sourceid&gt;24EFFFAEFE024A55882E037D981CCE34&lt;/sourceid&gt;&#10;            &lt;questiontext&gt;When the government of a country allows a person who was not born in that country to become a citizen, it is called _____________.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4B06519D966B418399C572B20E75830C&lt;/guid&gt;&#10;                    &lt;answertext&gt;citizen&lt;/answertext&gt;&#10;                    &lt;valuetype&gt;-1&lt;/valuetype&gt;&#10;                &lt;/answer&gt;&#10;                &lt;answer&gt;&#10;                    &lt;guid&gt;6A51C90F3D8E4EC2A749471BE8CEF7A6&lt;/guid&gt;&#10;                    &lt;answertext&gt;national&lt;/answertext&gt;&#10;                    &lt;valuetype&gt;-1&lt;/valuetype&gt;&#10;                &lt;/answer&gt;&#10;                &lt;answer&gt;&#10;                    &lt;guid&gt;82668922E12D458C9D10C0C35535322B&lt;/guid&gt;&#10;                    &lt;answertext&gt;alien&lt;/answertext&gt;&#10;                    &lt;valuetype&gt;-1&lt;/valuetype&gt;&#10;                &lt;/answer&gt;&#10;                &lt;answer&gt;&#10;                    &lt;guid&gt;16492A6B3D5142EA8EAA8A3512CB5970&lt;/guid&gt;&#10;                    &lt;answertext&gt;naturalization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33AB14D6D3E44C09AA511A87EE513F41&lt;/guid&gt;&#10;        &lt;description /&gt;&#10;        &lt;date&gt;2/20/2018 11:37:45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62A7E610C94847E4B7CEED0282427727&lt;/guid&gt;&#10;            &lt;repollguid&gt;14BAFD064B204925BDC1E3F66724063A&lt;/repollguid&gt;&#10;            &lt;sourceid&gt;42495BBED42C432C8757A4D9FC453D4A&lt;/sourceid&gt;&#10;            &lt;questiontext&gt;A ______ is a person who is born in a country or who chooses to become a member of a country according to its laws.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5BC2A101232F49C88E5599EFA23E500C&lt;/guid&gt;&#10;                    &lt;answertext&gt;citizen&lt;/answertext&gt;&#10;                    &lt;valuetype&gt;1&lt;/valuetype&gt;&#10;                &lt;/answer&gt;&#10;                &lt;answer&gt;&#10;                    &lt;guid&gt;026A8B4E6CA04AC6B17FE9461F333417&lt;/guid&gt;&#10;                    &lt;answertext&gt;national&lt;/answertext&gt;&#10;                    &lt;valuetype&gt;-1&lt;/valuetype&gt;&#10;                &lt;/answer&gt;&#10;                &lt;answer&gt;&#10;                    &lt;guid&gt;544B8FAC1C1242768F73A056E64C6D5B&lt;/guid&gt;&#10;                    &lt;answertext&gt;alien&lt;/answertext&gt;&#10;                    &lt;valuetype&gt;-1&lt;/valuetype&gt;&#10;                &lt;/answer&gt;&#10;                &lt;answer&gt;&#10;                    &lt;guid&gt;36BDF54D5CB246BAA9FC496B93B0D86A&lt;/guid&gt;&#10;                    &lt;answertext&gt;naturalization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940E3CF4CB55479CAFD7FF669AF14A66&lt;/guid&gt;&#10;            &lt;repollguid&gt;4968F6DB42C54CB1940F9EFBFB7076EB&lt;/repollguid&gt;&#10;            &lt;sourceid&gt;9DFB9D2F7F2644449D19DB72C1047504&lt;/sourceid&gt;&#10;            &lt;questiontext&gt;Open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78233EAB9ED14F13A84D75DC4C49D367&lt;/guid&gt;&#10;        &lt;description /&gt;&#10;        &lt;date&gt;2/20/2018 11:34:08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52586E2FC2EB4EDD9D35A7A13662AA1B&lt;/guid&gt;&#10;            &lt;repollguid&gt;ED73A22D4D364D30A20E30FE2FE10509&lt;/repollguid&gt;&#10;            &lt;sourceid&gt;87B9120B6A20460CB725CECF0C73EF81&lt;/sourceid&gt;&#10;            &lt;questiontext&gt;To participate in the MCJROTC program, what requirements must you meet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BDE215F6131A4F11ABA055EE3B47AE12&lt;/guid&gt;&#10;                    &lt;answertext&gt;Be in 9th - 12th grade&lt;/answertext&gt;&#10;                    &lt;valuetype&gt;-1&lt;/valuetype&gt;&#10;                &lt;/answer&gt;&#10;                &lt;answer&gt;&#10;                    &lt;guid&gt;4C08207033E440D4BCC2AA6E0E30A8F7&lt;/guid&gt;&#10;                    &lt;answertext&gt;Be enrolled in high school&lt;/answertext&gt;&#10;                    &lt;valuetype&gt;-1&lt;/valuetype&gt;&#10;                &lt;/answer&gt;&#10;                &lt;answer&gt;&#10;                    &lt;guid&gt;63BFB6CD864045D9A8C0E501B215B123&lt;/guid&gt;&#10;                    &lt;answertext&gt;Both A and B are correct&lt;/answertext&gt;&#10;                    &lt;valuetype&gt;1&lt;/valuetype&gt;&#10;                &lt;/answer&gt;&#10;                &lt;answer&gt;&#10;                    &lt;guid&gt;7A66777A7A3A4A358623AFB52EC0EFF2&lt;/guid&gt;&#10;                    &lt;answertext&gt;None of the abov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TrueFalse"/>
  <p:tag name="TPQUESTIONXML" val="﻿&lt;?xml version=&quot;1.0&quot; encoding=&quot;utf-8&quot;?&gt;&#10;&lt;questionlist&gt;&#10;    &lt;properties&gt;&#10;        &lt;guid&gt;CE44D03B02224678AF21B9BF86DCAA39&lt;/guid&gt;&#10;        &lt;description /&gt;&#10;        &lt;date&gt;1/24/2018 3:36:1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E6784A3854548E79236B0C0FB10245F&lt;/guid&gt;&#10;            &lt;repollguid&gt;6F317C7B4EC94EECAB6883C875F4975E&lt;/repollguid&gt;&#10;            &lt;sourceid&gt;0D658B03A4A446E088698D3A52D41FD1&lt;/sourceid&gt;&#10;            &lt;questiontext&gt;True or False:To participate in the MCJROTC program, you need to be a citizen of the United States.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truefalse&gt;True&lt;/truefalse&gt;&#10;            &lt;answers&gt;&#10;                &lt;answer&gt;&#10;                    &lt;guid&gt;D071928E7252446DB9116B903058EBA3&lt;/guid&gt;&#10;                    &lt;answertext&gt;True&lt;/answertext&gt;&#10;                    &lt;valuetype&gt;1&lt;/valuetype&gt;&#10;                &lt;/answer&gt;&#10;                &lt;answer&gt;&#10;                    &lt;guid&gt;BE1345DEE04C4F188143DCE8A17714D1&lt;/guid&gt;&#10;                    &lt;answertext&gt;Fals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LABELFORMAT" val="1"/>
  <p:tag name="COLORTYPE" val="DEFINED"/>
  <p:tag name="DEFINEDCOLORS" val="3,6,10,45,32,50,13,4,9,55,1"/>
  <p:tag name="NUMBERFORMAT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4A5E6558B500487F90418A24BE60EDA1&lt;/guid&gt;&#10;            &lt;repollguid&gt;4968F6DB42C54CB1940F9EFBFB7076EB&lt;/repollguid&gt;&#10;            &lt;sourceid&gt;9DFB9D2F7F2644449D19DB72C1047504&lt;/sourceid&gt;&#10;            &lt;questiontext&gt;Clos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ParticipantLeaderboardSlid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BERTODISPLAY" val="10"/>
  <p:tag name="SCORECALCULATION" val="1"/>
  <p:tag name="PARTICIPANTDISPLAY" val="1"/>
  <p:tag name="DISPLAYPOINTSLESSTHANONE" val="False"/>
  <p:tag name="CORRECTONLY" val="False"/>
  <p:tag name="TYPE" val="TeamLeaderboardSlid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TeamMVPSlid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ONLY" val="True"/>
  <p:tag name="PARTICIPANTDISPLAY" val="1"/>
  <p:tag name="NUMBERTODISPLAY" val="10"/>
  <p:tag name="SCORECALCULATION" val="1"/>
  <p:tag name="DISPLAYPOINTSLESSTHANONE" val="False"/>
  <p:tag name="TYPE" val="FastestResponderSlid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CJROTC Template">
  <a:themeElements>
    <a:clrScheme name="Custom 2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4CE2"/>
      </a:hlink>
      <a:folHlink>
        <a:srgbClr val="7030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CJROTC UPDATE-FINALZ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m_x0020_Member xmlns="9c2bfba9-47f6-47e1-8856-589adc02ca19">Liz Pimpinella</Team_x0020_Member>
    <RD xmlns="9c2bfba9-47f6-47e1-8856-589adc02ca19">false</RD>
    <Status xmlns="9c2bfba9-47f6-47e1-8856-589adc02ca19">Template</Statu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A9B7334651024585F5470222F653BC" ma:contentTypeVersion="3" ma:contentTypeDescription="Create a new document." ma:contentTypeScope="" ma:versionID="211ed72d6f8688ce03155945470a18bb">
  <xsd:schema xmlns:xsd="http://www.w3.org/2001/XMLSchema" xmlns:p="http://schemas.microsoft.com/office/2006/metadata/properties" xmlns:ns2="9c2bfba9-47f6-47e1-8856-589adc02ca19" targetNamespace="http://schemas.microsoft.com/office/2006/metadata/properties" ma:root="true" ma:fieldsID="d57e24b0d86b6a7544594fd75093cbcd" ns2:_="">
    <xsd:import namespace="9c2bfba9-47f6-47e1-8856-589adc02ca19"/>
    <xsd:element name="properties">
      <xsd:complexType>
        <xsd:sequence>
          <xsd:element name="documentManagement">
            <xsd:complexType>
              <xsd:all>
                <xsd:element ref="ns2:Team_x0020_Member" minOccurs="0"/>
                <xsd:element ref="ns2:Status" minOccurs="0"/>
                <xsd:element ref="ns2:R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9c2bfba9-47f6-47e1-8856-589adc02ca19" elementFormDefault="qualified">
    <xsd:import namespace="http://schemas.microsoft.com/office/2006/documentManagement/types"/>
    <xsd:element name="Team_x0020_Member" ma:index="8" nillable="true" ma:displayName="Team Member" ma:default="" ma:format="Dropdown" ma:internalName="Team_x0020_Member">
      <xsd:simpleType>
        <xsd:restriction base="dms:Choice">
          <xsd:enumeration value="All"/>
          <xsd:enumeration value="Carrie Wolak"/>
          <xsd:enumeration value="Col Richardson"/>
          <xsd:enumeration value="Liz Pimpinella"/>
          <xsd:enumeration value="Lynn Nesbit"/>
          <xsd:enumeration value="Mike Romero"/>
          <xsd:enumeration value="Scott Bakken"/>
          <xsd:enumeration value="Steve Huff"/>
          <xsd:enumeration value="Derrick Small"/>
          <xsd:enumeration value="Larry Resendez"/>
          <xsd:enumeration value="Steve Sessis"/>
          <xsd:enumeration value="Brian Josten"/>
          <xsd:enumeration value="Acension Fierro"/>
          <xsd:enumeration value="Bruce Barnes"/>
          <xsd:enumeration value="Ken Hicks"/>
        </xsd:restriction>
      </xsd:simpleType>
    </xsd:element>
    <xsd:element name="Status" ma:index="9" nillable="true" ma:displayName="Status" ma:default="" ma:format="Dropdown" ma:internalName="Status">
      <xsd:simpleType>
        <xsd:restriction base="dms:Choice">
          <xsd:enumeration value="Unvetted"/>
          <xsd:enumeration value="Template"/>
          <xsd:enumeration value="Rough Draft"/>
          <xsd:enumeration value="Final"/>
        </xsd:restriction>
      </xsd:simpleType>
    </xsd:element>
    <xsd:element name="RD" ma:index="10" nillable="true" ma:displayName="RD" ma:default="0" ma:internalName="R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1D19DC94-1EFC-48AB-891D-511A725E567C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ACA2BF22-DBC1-4582-847E-EC5C3627B8AE}">
  <ds:schemaRefs>
    <ds:schemaRef ds:uri="http://schemas.microsoft.com/office/2006/metadata/properties"/>
    <ds:schemaRef ds:uri="http://schemas.microsoft.com/office/infopath/2007/PartnerControls"/>
    <ds:schemaRef ds:uri="9c2bfba9-47f6-47e1-8856-589adc02ca19"/>
  </ds:schemaRefs>
</ds:datastoreItem>
</file>

<file path=customXml/itemProps3.xml><?xml version="1.0" encoding="utf-8"?>
<ds:datastoreItem xmlns:ds="http://schemas.openxmlformats.org/officeDocument/2006/customXml" ds:itemID="{D5C20604-6E9D-48C8-B24B-2075DD8D48E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A6FE889-46A8-4826-A27A-206857CBCB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2bfba9-47f6-47e1-8856-589adc02ca19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11983</TotalTime>
  <Words>770</Words>
  <Application>Microsoft Office PowerPoint</Application>
  <PresentationFormat>On-screen Show (4:3)</PresentationFormat>
  <Paragraphs>163</Paragraphs>
  <Slides>28</Slides>
  <Notes>11</Notes>
  <HiddenSlides>6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  <vt:variant>
        <vt:lpstr>Custom Shows</vt:lpstr>
      </vt:variant>
      <vt:variant>
        <vt:i4>5</vt:i4>
      </vt:variant>
    </vt:vector>
  </HeadingPairs>
  <TitlesOfParts>
    <vt:vector size="45" baseType="lpstr">
      <vt:lpstr>Arial</vt:lpstr>
      <vt:lpstr>Calibri</vt:lpstr>
      <vt:lpstr>Corbel</vt:lpstr>
      <vt:lpstr>Times New Roman</vt:lpstr>
      <vt:lpstr>Verdana</vt:lpstr>
      <vt:lpstr>Wingdings</vt:lpstr>
      <vt:lpstr>Wingdings 2</vt:lpstr>
      <vt:lpstr>Wingdings 3</vt:lpstr>
      <vt:lpstr>1_MCJROTC Template</vt:lpstr>
      <vt:lpstr>2_MCJROTC Template</vt:lpstr>
      <vt:lpstr>MCJROTC UPDATE-FINALZ</vt:lpstr>
      <vt:lpstr>4_MCJROTC Template</vt:lpstr>
      <vt:lpstr>Requirements for MCJROTC Participants</vt:lpstr>
      <vt:lpstr>PowerPoint Presentation</vt:lpstr>
      <vt:lpstr>Lesson Objectives</vt:lpstr>
      <vt:lpstr>Team Assignment</vt:lpstr>
      <vt:lpstr>How much do you already know about the MCJROTC requirements?</vt:lpstr>
      <vt:lpstr>Which of the following is NOT one of the "requirements" for MCJROTC participation?</vt:lpstr>
      <vt:lpstr>Key Words</vt:lpstr>
      <vt:lpstr>Key Words</vt:lpstr>
      <vt:lpstr>Key Word Question Slide Index</vt:lpstr>
      <vt:lpstr>A person who is a citizen of a nation, but lives abroad</vt:lpstr>
      <vt:lpstr>A(n) _______ is a foreign-born resident who has not been naturalized and is still a subject or citizen of a foreign country.</vt:lpstr>
      <vt:lpstr>When the government of a country allows a person who was not born in that country to become a citizen, it is called _____________.</vt:lpstr>
      <vt:lpstr>A ______ is a person who is born in a country or who chooses to become a member of a country according to its laws.</vt:lpstr>
      <vt:lpstr>Opening Question</vt:lpstr>
      <vt:lpstr>Background</vt:lpstr>
      <vt:lpstr>High School Enrollment </vt:lpstr>
      <vt:lpstr>To participate in the MCJROTC program, what requirements must you meet?</vt:lpstr>
      <vt:lpstr>Citizenship</vt:lpstr>
      <vt:lpstr>Physical Fitness</vt:lpstr>
      <vt:lpstr>True or False: To participate in the MCJROTC program, you need to be a citizen of the United States.</vt:lpstr>
      <vt:lpstr>Closing Question</vt:lpstr>
      <vt:lpstr>Questions</vt:lpstr>
      <vt:lpstr>Copyright Information</vt:lpstr>
      <vt:lpstr>Participant Leaders</vt:lpstr>
      <vt:lpstr>Team Scores</vt:lpstr>
      <vt:lpstr>Team MVP</vt:lpstr>
      <vt:lpstr>Fastest Responders</vt:lpstr>
      <vt:lpstr>Whiteboard</vt:lpstr>
      <vt:lpstr>Participant Leaders</vt:lpstr>
      <vt:lpstr>Team Scores</vt:lpstr>
      <vt:lpstr>Team MVP</vt:lpstr>
      <vt:lpstr>Fastest</vt:lpstr>
      <vt:lpstr>Whiteboard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steve huff</dc:creator>
  <cp:lastModifiedBy>Andy Bennetts</cp:lastModifiedBy>
  <cp:revision>757</cp:revision>
  <dcterms:created xsi:type="dcterms:W3CDTF">2009-11-04T16:56:31Z</dcterms:created>
  <dcterms:modified xsi:type="dcterms:W3CDTF">2018-02-20T18:44:51Z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