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activeX/activeX1.xml" ContentType="application/vnd.ms-office.activeX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activeX/activeX2.xml" ContentType="application/vnd.ms-office.activeX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5"/>
    <p:sldMasterId id="2147484685" r:id="rId6"/>
    <p:sldMasterId id="2147484690" r:id="rId7"/>
    <p:sldMasterId id="2147484695" r:id="rId8"/>
    <p:sldMasterId id="2147484699" r:id="rId9"/>
  </p:sldMasterIdLst>
  <p:notesMasterIdLst>
    <p:notesMasterId r:id="rId45"/>
  </p:notesMasterIdLst>
  <p:sldIdLst>
    <p:sldId id="328" r:id="rId10"/>
    <p:sldId id="354" r:id="rId11"/>
    <p:sldId id="397" r:id="rId12"/>
    <p:sldId id="454" r:id="rId13"/>
    <p:sldId id="467" r:id="rId14"/>
    <p:sldId id="473" r:id="rId15"/>
    <p:sldId id="406" r:id="rId16"/>
    <p:sldId id="459" r:id="rId17"/>
    <p:sldId id="478" r:id="rId18"/>
    <p:sldId id="479" r:id="rId19"/>
    <p:sldId id="480" r:id="rId20"/>
    <p:sldId id="481" r:id="rId21"/>
    <p:sldId id="460" r:id="rId22"/>
    <p:sldId id="410" r:id="rId23"/>
    <p:sldId id="411" r:id="rId24"/>
    <p:sldId id="430" r:id="rId25"/>
    <p:sldId id="431" r:id="rId26"/>
    <p:sldId id="432" r:id="rId27"/>
    <p:sldId id="433" r:id="rId28"/>
    <p:sldId id="474" r:id="rId29"/>
    <p:sldId id="475" r:id="rId30"/>
    <p:sldId id="451" r:id="rId31"/>
    <p:sldId id="440" r:id="rId32"/>
    <p:sldId id="443" r:id="rId33"/>
    <p:sldId id="476" r:id="rId34"/>
    <p:sldId id="477" r:id="rId35"/>
    <p:sldId id="452" r:id="rId36"/>
    <p:sldId id="461" r:id="rId37"/>
    <p:sldId id="450" r:id="rId38"/>
    <p:sldId id="449" r:id="rId39"/>
    <p:sldId id="462" r:id="rId40"/>
    <p:sldId id="463" r:id="rId41"/>
    <p:sldId id="464" r:id="rId42"/>
    <p:sldId id="465" r:id="rId43"/>
    <p:sldId id="466" r:id="rId44"/>
  </p:sldIdLst>
  <p:sldSz cx="9144000" cy="6858000" type="screen4x3"/>
  <p:notesSz cx="6858000" cy="9144000"/>
  <p:custShowLst>
    <p:custShow name="Participant Leaders" id="0">
      <p:sldLst>
        <p:sld r:id="rId40"/>
      </p:sldLst>
    </p:custShow>
    <p:custShow name="Team Scores" id="1">
      <p:sldLst>
        <p:sld r:id="rId41"/>
      </p:sldLst>
    </p:custShow>
    <p:custShow name="Team MVP" id="2">
      <p:sldLst>
        <p:sld r:id="rId42"/>
      </p:sldLst>
    </p:custShow>
    <p:custShow name="Fastest" id="3">
      <p:sldLst>
        <p:sld r:id="rId43"/>
      </p:sldLst>
    </p:custShow>
    <p:custShow name="Whiteboard" id="4">
      <p:sldLst>
        <p:sld r:id="rId44"/>
      </p:sldLst>
    </p:custShow>
  </p:custShowLst>
  <p:custDataLst>
    <p:tags r:id="rId4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A"/>
    <a:srgbClr val="100C20"/>
    <a:srgbClr val="FF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097" autoAdjust="0"/>
  </p:normalViewPr>
  <p:slideViewPr>
    <p:cSldViewPr>
      <p:cViewPr varScale="1">
        <p:scale>
          <a:sx n="114" d="100"/>
          <a:sy n="114" d="100"/>
        </p:scale>
        <p:origin x="150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4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E9DB17-84B2-4FCC-9BD2-8DD46E088336}" type="datetimeFigureOut">
              <a:rPr lang="en-US"/>
              <a:pPr>
                <a:defRPr/>
              </a:pPr>
              <a:t>3/20/2018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181FA70-1EC5-4968-B364-957EED7C6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013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781032-0242-4174-A075-ED96AB2A44C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5002E2-4291-4F1D-BB41-EF0F77816A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C3B27A-B57C-4641-ABBF-0B16C7C9E43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A3B632-0853-46DA-B6C5-B3CA18BF783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9623F6-2C01-4FD6-BA29-852D12D16A8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A84031-4116-40B2-89FC-C196DE0BFA0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E6E1AC-3EFF-46BB-882B-AF5D91001F3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6071C3-FF37-47EE-9EB5-7109976D658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EA6F5A-D7C2-4628-995E-1C2C9044BE4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F5F766-AEC7-4602-AA87-DFDACEFF492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3E0653-7169-4F59-9479-3C4AB2AF369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6E39C2-E72C-435F-ACDF-788D739335F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52B192-5DFC-4794-8391-3CB2A9CA744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AF92A8-4490-4E55-86AC-0221351CE08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CE4C4A-A6C3-4625-B50E-6C17C33FC50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7.xml"/></Relationships>
</file>

<file path=ppt/slideLayouts/_rels/slideLayout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1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B0D10C9-DF46-439F-A774-56BCC4D57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245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1A4C61-C168-46B9-845A-0B0F998F8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86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C6B73CA-D50B-4559-BF1C-D12E02E4FC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7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AEFFE8-6E9A-4776-8844-806DA306F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76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B3AB2F5-5FF8-4EE9-AB17-AD35EB1F9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7A097-EDE2-4338-99F3-1725B2F4F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BF1CA4A-FE4B-40BF-A689-FA8850E07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3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FB11BD6-23DE-43B7-A5ED-5AB9618BB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9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4E90066-794F-402A-9A25-D39A512B2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23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ACE62-8B5B-4FF0-86F1-5BADC66AA3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5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CD806B9-328A-408A-B9AC-99C1077C0B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00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A91821C-214F-47C1-9056-A779258914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047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4112C-B1DC-40D1-B06F-8DCC5D0F6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92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E865616-06AE-4664-8943-541710EE54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30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913E334-0B6B-420C-AD79-A381C21FA0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31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63AAF7B-257F-42BE-907C-F67697CB8B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9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74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9067C-20A6-4209-A30E-FA9CB35783C6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9" name="Left Arrow 1">
            <a:extLst>
              <a:ext uri="{FF2B5EF4-FFF2-40B4-BE49-F238E27FC236}">
                <a16:creationId xmlns:a16="http://schemas.microsoft.com/office/drawing/2014/main" id="{2DC0AC89-9CF9-47F7-AFD6-9E1C9AC397B3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7FA57-F71D-4E4B-A8D6-0D77296A24A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2" action="ppaction://hlinksldjump"/>
              <a:extLst>
                <a:ext uri="{FF2B5EF4-FFF2-40B4-BE49-F238E27FC236}">
                  <a16:creationId xmlns:a16="http://schemas.microsoft.com/office/drawing/2014/main" id="{6FE3DD08-6B88-4968-9257-34B2A7367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2" name="Rectangl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82C16EFA-7E34-4D04-A552-6F52D06E0BD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8225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3965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5313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41729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937771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03535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3660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C629AD-20E6-4E5B-9288-A53DC401F46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10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C896478B-CA68-459F-9B23-CA14C60223D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ECECE061-88DC-453F-91C3-1AF11FD5973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648983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95226F-909D-48FF-AD1B-32A2194B0539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C0B25-B734-4232-9072-EBA7BDABAF51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299D5D4-7A70-4344-BB80-6EEF207146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5E621D78-DC21-431E-B8F0-B0E2018C654E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0F1B0C-000D-4CDF-8400-D892F7F6D692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0EE38959-0D2E-4602-A0B0-8C29CDFCDFB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5CFCB07-74DD-4DF9-A44F-708C915F0960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0B5378-FB6C-486F-A9E2-4379B53C8E3C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F14E983E-77FF-4E0C-B676-AFFBC6769F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7B3254-57C0-436E-A70F-A6B1201E867D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B7BE3E-D1B3-4629-92E9-1075A895B677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276918A-5205-447C-AB65-8DBE41A40E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2E0C1254-693D-40B6-BDB9-BF60583C78F0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ABD46-7707-44C1-A950-70553CA4A2E6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DAB336F9-E11F-417C-A646-460E3B61D85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8826E97F-DA42-4568-94A2-44F698887A1E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4958E2-419F-4680-A973-4AA94D04756F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28" name="Picture 27">
              <a:hlinkClick r:id="rId9" action="ppaction://hlinksldjump"/>
              <a:extLst>
                <a:ext uri="{FF2B5EF4-FFF2-40B4-BE49-F238E27FC236}">
                  <a16:creationId xmlns:a16="http://schemas.microsoft.com/office/drawing/2014/main" id="{68C53CC1-366A-4225-A7D2-B9DEC5443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9" name="Rectangle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A7AB4F14-993F-41B5-B8CB-E3C6B8E92A9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936816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33006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C629AD-20E6-4E5B-9288-A53DC401F46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10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C896478B-CA68-459F-9B23-CA14C60223D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ECECE061-88DC-453F-91C3-1AF11FD5973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555307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95226F-909D-48FF-AD1B-32A2194B0539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C0B25-B734-4232-9072-EBA7BDABAF51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299D5D4-7A70-4344-BB80-6EEF207146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5E621D78-DC21-431E-B8F0-B0E2018C654E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0F1B0C-000D-4CDF-8400-D892F7F6D692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0EE38959-0D2E-4602-A0B0-8C29CDFCDFB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5CFCB07-74DD-4DF9-A44F-708C915F0960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0B5378-FB6C-486F-A9E2-4379B53C8E3C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F14E983E-77FF-4E0C-B676-AFFBC6769F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7B3254-57C0-436E-A70F-A6B1201E867D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B7BE3E-D1B3-4629-92E9-1075A895B677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276918A-5205-447C-AB65-8DBE41A40E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2E0C1254-693D-40B6-BDB9-BF60583C78F0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ABD46-7707-44C1-A950-70553CA4A2E6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DAB336F9-E11F-417C-A646-460E3B61D85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8826E97F-DA42-4568-94A2-44F698887A1E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4958E2-419F-4680-A973-4AA94D04756F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28" name="Picture 27">
              <a:hlinkClick r:id="rId9" action="ppaction://hlinksldjump"/>
              <a:extLst>
                <a:ext uri="{FF2B5EF4-FFF2-40B4-BE49-F238E27FC236}">
                  <a16:creationId xmlns:a16="http://schemas.microsoft.com/office/drawing/2014/main" id="{68C53CC1-366A-4225-A7D2-B9DEC5443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9" name="Rectangle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A7AB4F14-993F-41B5-B8CB-E3C6B8E92A9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39991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98416319-94F0-44B6-9519-1010D3F32CF9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51F20B0F-99BB-4FF9-A1F3-426B3C92CB3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32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F77A7EF-FA1D-4018-9CA3-DF2D5AB94DC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32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A8FD2239-D14F-467E-B33A-DC202AF6EE61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31F0696-7D99-43FE-B899-B5D4058FBAF3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35" name="Picture 34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C925FD5-31F3-43F9-9D74-BAE838D0FFB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36" name="Rectangle 3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A91A16BC-A3F4-495C-96D0-2DDB73CCF9F7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DABDDF-515E-45D0-BE94-05EC4FDD61E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8" name="Picture 37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689DF007-376B-4BB4-B42B-A9B77A4709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9" name="Rectangle 3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5DD46A8A-DFAA-4E7D-A74C-BBA2D0D87CF1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0259EE4-0823-44CF-AB1D-F76420AA46C9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41" name="Picture 40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C6C2DDC3-7AA0-40DE-A3DE-97E092B931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42" name="Rectangle 4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09FD7235-FA22-43A5-90B7-B09C190267A3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51F4A65-3006-4B63-9775-2BC667DE3871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44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94A3FBC5-2559-4AC1-9D18-80776BF1366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Rectangle 44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70191C74-37DE-4B87-8855-C260BDFAAFAD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29688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0353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69" r:id="rId1"/>
    <p:sldLayoutId id="2147484670" r:id="rId2"/>
    <p:sldLayoutId id="2147484671" r:id="rId3"/>
    <p:sldLayoutId id="2147484672" r:id="rId4"/>
    <p:sldLayoutId id="2147484673" r:id="rId5"/>
    <p:sldLayoutId id="2147484674" r:id="rId6"/>
    <p:sldLayoutId id="2147484675" r:id="rId7"/>
    <p:sldLayoutId id="2147484676" r:id="rId8"/>
    <p:sldLayoutId id="2147484677" r:id="rId9"/>
    <p:sldLayoutId id="2147484678" r:id="rId10"/>
    <p:sldLayoutId id="2147484679" r:id="rId11"/>
    <p:sldLayoutId id="2147484680" r:id="rId12"/>
    <p:sldLayoutId id="2147484681" r:id="rId13"/>
    <p:sldLayoutId id="2147484682" r:id="rId14"/>
    <p:sldLayoutId id="2147484683" r:id="rId15"/>
    <p:sldLayoutId id="2147484684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98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6" r:id="rId1"/>
    <p:sldLayoutId id="2147484687" r:id="rId2"/>
    <p:sldLayoutId id="2147484688" r:id="rId3"/>
    <p:sldLayoutId id="2147484689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462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1" r:id="rId1"/>
    <p:sldLayoutId id="2147484692" r:id="rId2"/>
    <p:sldLayoutId id="2147484693" r:id="rId3"/>
    <p:sldLayoutId id="2147484694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defTabSz="914400"/>
            <a:endParaRPr lang="en-US" sz="3000" b="0" dirty="0"/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189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6" r:id="rId1"/>
    <p:sldLayoutId id="2147484697" r:id="rId2"/>
    <p:sldLayoutId id="214748469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defTabSz="914400"/>
            <a:endParaRPr lang="en-US" sz="3000" b="0" dirty="0"/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540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0" r:id="rId1"/>
    <p:sldLayoutId id="2147484701" r:id="rId2"/>
    <p:sldLayoutId id="2147484702" r:id="rId3"/>
    <p:sldLayoutId id="2147484703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8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7" Type="http://schemas.openxmlformats.org/officeDocument/2006/relationships/image" Target="../media/image18.wmf"/><Relationship Id="rId2" Type="http://schemas.openxmlformats.org/officeDocument/2006/relationships/tags" Target="../tags/tag2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Relationship Id="rId1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37.xml"/><Relationship Id="rId7" Type="http://schemas.openxmlformats.org/officeDocument/2006/relationships/image" Target="../media/image61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64.png"/><Relationship Id="rId4" Type="http://schemas.openxmlformats.org/officeDocument/2006/relationships/tags" Target="../tags/tag38.xml"/><Relationship Id="rId9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41.xml"/><Relationship Id="rId7" Type="http://schemas.openxmlformats.org/officeDocument/2006/relationships/image" Target="../media/image61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67.png"/><Relationship Id="rId4" Type="http://schemas.openxmlformats.org/officeDocument/2006/relationships/tags" Target="../tags/tag42.xml"/><Relationship Id="rId9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hyperlink" Target="What's%20My%20Rank.exe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7" Type="http://schemas.openxmlformats.org/officeDocument/2006/relationships/image" Target="../media/image69.wmf"/><Relationship Id="rId2" Type="http://schemas.openxmlformats.org/officeDocument/2006/relationships/tags" Target="../tags/tag4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505200"/>
            <a:ext cx="7543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Marine Corps Rank Structure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LE1-C5S5T2pg319-324 Marine Corps Rank Structure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2133600"/>
            <a:ext cx="7315200" cy="24384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6538" indent="0" eaLnBrk="1" hangingPunct="1">
              <a:buSzPct val="75000"/>
              <a:buFont typeface="Wingdings 2" pitchFamily="18" charset="2"/>
              <a:buNone/>
            </a:pPr>
            <a:r>
              <a:rPr lang="en-US" altLang="en-US" sz="3600"/>
              <a:t>This lesson introduces you to the Marine Corps Rank Structure, including information on officer and enlisted rank, grades, and insignia.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334A5F4-C681-48E2-BB4A-2B9BAC36F7EE}"/>
              </a:ext>
            </a:extLst>
          </p:cNvPr>
          <p:cNvSpPr txBox="1">
            <a:spLocks/>
          </p:cNvSpPr>
          <p:nvPr/>
        </p:nvSpPr>
        <p:spPr>
          <a:xfrm>
            <a:off x="1828800" y="155448"/>
            <a:ext cx="6858000" cy="125272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eaLnBrk="1" hangingPunct="1">
              <a:defRPr/>
            </a:pPr>
            <a:r>
              <a:rPr lang="en-US" dirty="0"/>
              <a:t>Lesson Purpose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304800" y="1774825"/>
            <a:ext cx="8534400" cy="4778375"/>
          </a:xfrm>
        </p:spPr>
        <p:txBody>
          <a:bodyPr/>
          <a:lstStyle/>
          <a:p>
            <a:pPr marL="633412" indent="-5143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endParaRPr lang="en-US" sz="900" kern="0" dirty="0">
              <a:ea typeface="Verdana" pitchFamily="34" charset="0"/>
              <a:cs typeface="Verdana" pitchFamily="34" charset="0"/>
            </a:endParaRPr>
          </a:p>
          <a:p>
            <a:pPr marL="633412" indent="-5143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kern="0" dirty="0">
                <a:ea typeface="Verdana" pitchFamily="34" charset="0"/>
                <a:cs typeface="Verdana" pitchFamily="34" charset="0"/>
              </a:rPr>
              <a:t>Identify Marine Corps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officer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rank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,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grade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, and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insignia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. </a:t>
            </a:r>
          </a:p>
          <a:p>
            <a:pPr marL="633412" indent="-5143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kern="0" dirty="0">
                <a:ea typeface="Verdana" pitchFamily="34" charset="0"/>
                <a:cs typeface="Verdana" pitchFamily="34" charset="0"/>
              </a:rPr>
              <a:t>Identify Marine Corps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enlisted rank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,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grade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, and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insignia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. </a:t>
            </a:r>
          </a:p>
          <a:p>
            <a:pPr marL="633412" indent="-5143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Differentiate between 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Marine Corps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officer 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and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enlisted 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rank and insignia. </a:t>
            </a:r>
          </a:p>
          <a:p>
            <a:pPr marL="633412" indent="-5143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Identify 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Marine Corps officer and enlisted rank structure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in sequence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. </a:t>
            </a:r>
          </a:p>
        </p:txBody>
      </p:sp>
      <p:pic>
        <p:nvPicPr>
          <p:cNvPr id="4" name="Picture 3">
            <a:hlinkClick r:id="rId3" action="ppaction://hlinksldjump"/>
            <a:extLst>
              <a:ext uri="{FF2B5EF4-FFF2-40B4-BE49-F238E27FC236}">
                <a16:creationId xmlns:a16="http://schemas.microsoft.com/office/drawing/2014/main" id="{24EDD1C3-E3ED-4599-9147-D6FA20F5C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833823"/>
            <a:ext cx="1219306" cy="113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FD4762DC-2B69-43AE-B180-0A5D3F63B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How difficult do you think it will be for you to learn the Marine Corps Rank Structure?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253D774B-8B57-418B-845C-C6969C9D6CE4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2800" dirty="0"/>
              <a:t>Extremely hard - I have a hard time memorizing.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2800" dirty="0"/>
              <a:t>Very hard - I can do it, but will take a lot of practice.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2800" dirty="0"/>
              <a:t>Easy - I am pretty good at memorizing.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2800" dirty="0"/>
              <a:t>Very easy - I have already memorized all of the ranks for the Marine Corps.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F66B15-9128-47B4-BF8F-34B9017FAB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(LE1-C5S5T2:LQ1)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84D8FB31-362C-4DB9-9B98-8239443E683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E8DE50EC-3B57-4EB8-9FA8-BF11D2A1719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7"/>
            <a:ext cx="646812" cy="289389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682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b="0" dirty="0"/>
              <a:t>The MCJROTC rank structure is very different from the Marine Corps rank structure.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(LE1-C5S5T2:LQ2)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92760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223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Key Words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953000"/>
          </a:xfrm>
        </p:spPr>
        <p:txBody>
          <a:bodyPr/>
          <a:lstStyle/>
          <a:p>
            <a:pPr eaLnBrk="1" hangingPunct="1">
              <a:defRPr/>
            </a:pPr>
            <a:endParaRPr lang="en-US" sz="1000" b="1" dirty="0"/>
          </a:p>
          <a:p>
            <a:pPr eaLnBrk="1" hangingPunct="1">
              <a:defRPr/>
            </a:pPr>
            <a:endParaRPr lang="en-US" sz="1000" b="1" dirty="0"/>
          </a:p>
          <a:p>
            <a:pPr eaLnBrk="1" hangingPunct="1">
              <a:defRPr/>
            </a:pPr>
            <a:endParaRPr lang="en-US" sz="1000" b="1" dirty="0"/>
          </a:p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</a:rPr>
              <a:t>Rank</a:t>
            </a:r>
          </a:p>
          <a:p>
            <a:pPr eaLnBrk="1" hangingPunct="1">
              <a:defRPr/>
            </a:pPr>
            <a:endParaRPr lang="en-US" b="1" dirty="0"/>
          </a:p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</a:rPr>
              <a:t>Insignia</a:t>
            </a:r>
            <a:endParaRPr lang="en-US" dirty="0">
              <a:solidFill>
                <a:srgbClr val="FFFF00"/>
              </a:solidFill>
            </a:endParaRP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b="1" dirty="0"/>
          </a:p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</a:rPr>
              <a:t>Warrant Officer</a:t>
            </a:r>
          </a:p>
          <a:p>
            <a:pPr eaLnBrk="1" hangingPunct="1">
              <a:defRPr/>
            </a:pPr>
            <a:endParaRPr lang="en-US" b="1" dirty="0"/>
          </a:p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</a:rPr>
              <a:t>Warrant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52400" y="2062163"/>
            <a:ext cx="8534400" cy="42624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119062">
              <a:buClr>
                <a:schemeClr val="accent1"/>
              </a:buClr>
              <a:buSzPct val="80000"/>
              <a:defRPr/>
            </a:pP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463550" indent="-346075">
              <a:buClr>
                <a:schemeClr val="accent1"/>
              </a:buClr>
              <a:buSzPct val="80000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+mn-cs"/>
              </a:rPr>
              <a:t>   _____ - </a:t>
            </a:r>
            <a:r>
              <a:rPr lang="en-US" sz="3200" dirty="0">
                <a:solidFill>
                  <a:schemeClr val="bg1"/>
                </a:solidFill>
                <a:latin typeface="+mj-lt"/>
                <a:cs typeface="Arial" pitchFamily="34" charset="0"/>
              </a:rPr>
              <a:t>an official position such as a sergeant or captain</a:t>
            </a: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463550" indent="-346075">
              <a:buClr>
                <a:schemeClr val="accent1"/>
              </a:buClr>
              <a:buSzPct val="80000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+mn-cs"/>
              </a:rPr>
              <a:t>   _______ - a device attached to the uniform that indicates a person’s rank</a:t>
            </a:r>
          </a:p>
          <a:p>
            <a:pPr marL="463550" indent="-346075">
              <a:buClr>
                <a:schemeClr val="accent1"/>
              </a:buClr>
              <a:buSzPct val="80000"/>
              <a:defRPr/>
            </a:pPr>
            <a:r>
              <a:rPr lang="en-US" sz="3200" dirty="0">
                <a:solidFill>
                  <a:schemeClr val="bg1"/>
                </a:solidFill>
              </a:rPr>
              <a:t>   ____________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- </a:t>
            </a:r>
            <a:r>
              <a:rPr lang="en-US" sz="3200" dirty="0">
                <a:solidFill>
                  <a:schemeClr val="bg1"/>
                </a:solidFill>
                <a:latin typeface="+mn-lt"/>
                <a:cs typeface="Arial" pitchFamily="34" charset="0"/>
              </a:rPr>
              <a:t>prior enlisted Marine officers who are technical experts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  <a:p>
            <a:pPr marL="463550" indent="-346075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  <a:cs typeface="+mn-cs"/>
              </a:rPr>
              <a:t>_______ - official certificate of appointment to a specific enlisted or warrant officer rank</a:t>
            </a: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4A1CC1-5758-406B-BC64-4E3250C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Word Question Slide Index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009C63-7C26-4A6D-BABA-9F45913280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 action="ppaction://hlinksldjump"/>
              </a:rPr>
              <a:t>Official certificate of appointment to a specific enlisted or warrant officer rank</a:t>
            </a:r>
            <a:endParaRPr lang="en-US" dirty="0"/>
          </a:p>
          <a:p>
            <a:r>
              <a:rPr lang="en-US" dirty="0">
                <a:hlinkClick r:id="rId3" action="ppaction://hlinksldjump"/>
              </a:rPr>
              <a:t>A device attached to the uniform that indicates a person's rank</a:t>
            </a:r>
            <a:endParaRPr lang="en-US" dirty="0"/>
          </a:p>
          <a:p>
            <a:r>
              <a:rPr lang="en-US" dirty="0">
                <a:hlinkClick r:id="rId4" action="ppaction://hlinksldjump"/>
              </a:rPr>
              <a:t>An official position such as a sergeant or a captain</a:t>
            </a:r>
            <a:endParaRPr lang="en-US" dirty="0"/>
          </a:p>
          <a:p>
            <a:r>
              <a:rPr lang="en-US" dirty="0">
                <a:hlinkClick r:id="rId5" action="ppaction://hlinksldjump"/>
              </a:rPr>
              <a:t>Prior enlisted Marine officers who are technical experts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55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27880D30-6796-4C3B-8F7D-693FBEC38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Official certificate of appointment to a specific enlisted or warrant officer rank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CF060317-8795-4B5B-A5D7-EAB665F9BDC7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Rank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Insignia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Warrant Officer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Warrant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E2A90B-A1E5-429B-972B-4727324C00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(LE1-C5S5T2:KW1)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EB1BA4AC-5E11-4485-B2D0-5B09F50E6D49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DD3ADA0C-5C7C-4903-9AF1-AB311B6E5ED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B337DE9A-15B6-49CF-A12A-A03D5A6ED4D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429" y="5592618"/>
            <a:ext cx="427182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408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E2584C8-DEA8-4A52-A8FD-F9D2CC07F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A device attached to the uniform that indicates a person's rank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82AF4130-F424-48F1-B564-744F77790EC7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Rank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Insignia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Warrant Officer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Warrant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1BFE6B-7E47-4345-9A78-B2F24471D2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(LE1-C5S5T2:KW2)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1C4FCB30-2E5A-48F3-817D-2AE45BF3E20A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1D28674E-D61C-4569-B152-D54E9721147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57325D20-4A77-40BD-A9BD-2CC5302EEF1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-307" y="4248964"/>
            <a:ext cx="427182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393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E5C59833-CF2E-4719-8B7D-A376F0D1C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An official position such as a sergeant or a captain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C6120373-DDD9-458B-8327-8DC93AE5851C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Rank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Insignia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Warrant Officer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Warrant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210110-BA95-4A9C-AD78-53A1AC9A97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(LE1-C5S5T2:KW3)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E2D4792E-5C12-4F8F-88CF-1AE39300E609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A2C311CC-2F6D-4F5D-B0E4-C60B363B696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313F27FE-9E62-4682-93C2-A0934A35651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-1755" y="3564220"/>
            <a:ext cx="433070" cy="393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645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C3555343-4A17-4F4C-B37D-DB069739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Prior enlisted Marine officers who are technical experts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0775CF8D-D0BD-446A-AEB1-196AFB3BD39D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Rank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Insignia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Warrant Officer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Warrant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82A0FD-127F-4515-BC46-6040C42606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(LE1-C5S5T2:KW4)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AC13D5F1-3E09-4BBF-98E3-0F027C81DF78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FD727B19-4FD9-4718-8B38-948FAEC6CE1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1069"/>
            <a:ext cx="646812" cy="289389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D8674C7B-3E15-4270-84EC-6AB9A97B1AA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429" y="4906818"/>
            <a:ext cx="427182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370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List 2-3 things  that you already know about the Marine Corps rank and insignia?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0260C8-D11F-4EEE-AC9E-35106736AD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2059" name="ShockwaveFlash2" r:id="rId3" imgW="1136520" imgH="1365120"/>
        </mc:Choice>
        <mc:Fallback>
          <p:control name="ShockwaveFlash2" r:id="rId3" imgW="1136520" imgH="1365120">
            <p:pic>
              <p:nvPicPr>
                <p:cNvPr id="11" name="ShockwaveFlash2">
                  <a:extLst>
                    <a:ext uri="{FF2B5EF4-FFF2-40B4-BE49-F238E27FC236}">
                      <a16:creationId xmlns:a16="http://schemas.microsoft.com/office/drawing/2014/main" id="{B5B7EDA8-C8B9-47D8-9491-A1A08E2B536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006862" y="5478718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276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Background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04800" y="1774825"/>
            <a:ext cx="8534400" cy="4778375"/>
          </a:xfrm>
        </p:spPr>
        <p:txBody>
          <a:bodyPr/>
          <a:lstStyle/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sz="2000" dirty="0"/>
          </a:p>
          <a:p>
            <a:pPr marL="222250" indent="0">
              <a:lnSpc>
                <a:spcPct val="90000"/>
              </a:lnSpc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>
                <a:solidFill>
                  <a:srgbClr val="FFFF00"/>
                </a:solidFill>
              </a:rPr>
              <a:t>Rank</a:t>
            </a:r>
            <a:r>
              <a:rPr lang="en-US" dirty="0"/>
              <a:t> and </a:t>
            </a:r>
            <a:r>
              <a:rPr lang="en-US" dirty="0">
                <a:solidFill>
                  <a:srgbClr val="FFFF00"/>
                </a:solidFill>
              </a:rPr>
              <a:t>grade</a:t>
            </a:r>
            <a:r>
              <a:rPr lang="en-US" dirty="0"/>
              <a:t> in the Marine Corps is used for:</a:t>
            </a:r>
          </a:p>
          <a:p>
            <a:pPr marL="222250" indent="0">
              <a:lnSpc>
                <a:spcPct val="90000"/>
              </a:lnSpc>
              <a:spcBef>
                <a:spcPts val="600"/>
              </a:spcBef>
              <a:buFont typeface="Wingdings 2" pitchFamily="18" charset="2"/>
              <a:buNone/>
              <a:defRPr/>
            </a:pPr>
            <a:endParaRPr lang="en-US" sz="800" dirty="0"/>
          </a:p>
          <a:p>
            <a:pPr marL="1193800" indent="-45720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dirty="0"/>
              <a:t>personnel planning</a:t>
            </a:r>
          </a:p>
          <a:p>
            <a:pPr marL="1193800" indent="-45720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dirty="0"/>
              <a:t>recruitment</a:t>
            </a:r>
          </a:p>
          <a:p>
            <a:pPr marL="1193800" indent="-45720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dirty="0"/>
              <a:t>selection for training</a:t>
            </a:r>
          </a:p>
          <a:p>
            <a:pPr marL="1193800" indent="-45720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dirty="0"/>
              <a:t>development of training needs</a:t>
            </a:r>
          </a:p>
          <a:p>
            <a:pPr marL="1193800" indent="-45720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dirty="0"/>
              <a:t>promotions</a:t>
            </a:r>
          </a:p>
          <a:p>
            <a:pPr marL="1193800" indent="-45720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dirty="0"/>
              <a:t>assignments</a:t>
            </a:r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304800" y="1774825"/>
            <a:ext cx="8534400" cy="4778375"/>
          </a:xfrm>
        </p:spPr>
        <p:txBody>
          <a:bodyPr/>
          <a:lstStyle/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sz="1200" dirty="0"/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Through the ages, </a:t>
            </a:r>
            <a:r>
              <a:rPr lang="en-US" b="1" dirty="0">
                <a:solidFill>
                  <a:srgbClr val="FFFF00"/>
                </a:solidFill>
              </a:rPr>
              <a:t>rank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has included symbols such as </a:t>
            </a:r>
            <a:r>
              <a:rPr lang="en-US" dirty="0">
                <a:solidFill>
                  <a:srgbClr val="FFFF00"/>
                </a:solidFill>
              </a:rPr>
              <a:t>feathers</a:t>
            </a:r>
            <a:r>
              <a:rPr lang="en-US" dirty="0"/>
              <a:t>, </a:t>
            </a:r>
            <a:r>
              <a:rPr lang="en-US" dirty="0">
                <a:solidFill>
                  <a:srgbClr val="FFFF00"/>
                </a:solidFill>
              </a:rPr>
              <a:t>sashes</a:t>
            </a:r>
            <a:r>
              <a:rPr lang="en-US" dirty="0"/>
              <a:t>, </a:t>
            </a:r>
            <a:r>
              <a:rPr lang="en-US" dirty="0">
                <a:solidFill>
                  <a:srgbClr val="FFFF00"/>
                </a:solidFill>
              </a:rPr>
              <a:t>stripes</a:t>
            </a:r>
            <a:r>
              <a:rPr lang="en-US" dirty="0"/>
              <a:t>, and </a:t>
            </a:r>
            <a:r>
              <a:rPr lang="en-US" dirty="0">
                <a:solidFill>
                  <a:srgbClr val="FFFF00"/>
                </a:solidFill>
              </a:rPr>
              <a:t>showy</a:t>
            </a:r>
            <a:r>
              <a:rPr lang="en-US" dirty="0"/>
              <a:t> </a:t>
            </a:r>
            <a:r>
              <a:rPr lang="en-US" dirty="0">
                <a:solidFill>
                  <a:srgbClr val="FFFF00"/>
                </a:solidFill>
              </a:rPr>
              <a:t>uniforms</a:t>
            </a:r>
            <a:r>
              <a:rPr lang="en-US" dirty="0"/>
              <a:t>.</a:t>
            </a:r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dirty="0"/>
          </a:p>
        </p:txBody>
      </p:sp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49725"/>
            <a:ext cx="1633538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05200"/>
            <a:ext cx="914400" cy="273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505200"/>
            <a:ext cx="954088" cy="273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267200"/>
            <a:ext cx="1843088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04800" y="1774825"/>
            <a:ext cx="8534400" cy="4778375"/>
          </a:xfrm>
        </p:spPr>
        <p:txBody>
          <a:bodyPr/>
          <a:lstStyle/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sz="2000" dirty="0"/>
          </a:p>
          <a:p>
            <a:pPr marL="679450" indent="-45720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dirty="0">
                <a:solidFill>
                  <a:srgbClr val="FFFF00"/>
                </a:solidFill>
              </a:rPr>
              <a:t>Chevrons</a:t>
            </a:r>
            <a:r>
              <a:rPr lang="en-US" dirty="0"/>
              <a:t> (enlisted insignia) are V-shaped stripes whose use in military go back at least the twelfth century.</a:t>
            </a:r>
          </a:p>
          <a:p>
            <a:pPr marL="679450" indent="-45720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dirty="0"/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10000"/>
            <a:ext cx="2224088" cy="226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3978275"/>
            <a:ext cx="4953000" cy="21447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ts val="3200"/>
              </a:lnSpc>
              <a:buSzPct val="80000"/>
              <a:buFont typeface="Wingdings" pitchFamily="2" charset="2"/>
              <a:buChar char="§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The British and French used chevrons (the French word for “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roof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”) to signify ______________.</a:t>
            </a: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14400" y="5511800"/>
            <a:ext cx="2936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>
                <a:solidFill>
                  <a:srgbClr val="FFFF00"/>
                </a:solidFill>
              </a:rPr>
              <a:t>length of service</a:t>
            </a:r>
            <a:endParaRPr lang="en-US" altLang="en-US" sz="180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Marine Corps Rank Structure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04800" y="1774825"/>
            <a:ext cx="8534400" cy="4778375"/>
          </a:xfrm>
        </p:spPr>
        <p:txBody>
          <a:bodyPr/>
          <a:lstStyle/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sz="2000" dirty="0"/>
          </a:p>
          <a:p>
            <a:pPr marL="466725" indent="0">
              <a:lnSpc>
                <a:spcPct val="90000"/>
              </a:lnSpc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One of the most distinguishing features about the Marine Corps is the uniform.</a:t>
            </a:r>
          </a:p>
          <a:p>
            <a:pPr marL="679450" indent="-45720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dirty="0"/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dirty="0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581400"/>
            <a:ext cx="3200400" cy="258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4" descr="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3225800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Marine Corps Rank Structure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04800" y="1774825"/>
            <a:ext cx="8534400" cy="4778375"/>
          </a:xfrm>
        </p:spPr>
        <p:txBody>
          <a:bodyPr/>
          <a:lstStyle/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sz="2000" dirty="0"/>
          </a:p>
          <a:p>
            <a:pPr marL="466725" indent="0">
              <a:lnSpc>
                <a:spcPct val="90000"/>
              </a:lnSpc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sz="3600" dirty="0"/>
              <a:t>Rank, grade, and insignia identify Marines as </a:t>
            </a:r>
            <a:r>
              <a:rPr lang="en-US" sz="3600" dirty="0">
                <a:solidFill>
                  <a:srgbClr val="FFFF00"/>
                </a:solidFill>
              </a:rPr>
              <a:t>officers</a:t>
            </a:r>
            <a:r>
              <a:rPr lang="en-US" sz="3600" dirty="0"/>
              <a:t> and </a:t>
            </a:r>
            <a:r>
              <a:rPr lang="en-US" sz="3600" dirty="0">
                <a:solidFill>
                  <a:srgbClr val="FFFF00"/>
                </a:solidFill>
              </a:rPr>
              <a:t>enlisted</a:t>
            </a:r>
            <a:r>
              <a:rPr lang="en-US" sz="3600" dirty="0"/>
              <a:t>.</a:t>
            </a:r>
          </a:p>
          <a:p>
            <a:pPr marL="679450" indent="-45720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dirty="0"/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dirty="0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" y="5105400"/>
            <a:ext cx="106997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3962400"/>
            <a:ext cx="922337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238" y="3654425"/>
            <a:ext cx="11874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38" y="5100638"/>
            <a:ext cx="922337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3733800"/>
            <a:ext cx="423862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57600"/>
            <a:ext cx="404813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181600"/>
            <a:ext cx="3397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52950"/>
            <a:ext cx="1081088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050" y="3479800"/>
            <a:ext cx="99695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Marine Corps Rank Structure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04800" y="1774825"/>
            <a:ext cx="8534400" cy="4778375"/>
          </a:xfrm>
        </p:spPr>
        <p:txBody>
          <a:bodyPr anchor="ctr"/>
          <a:lstStyle/>
          <a:p>
            <a:pPr marL="679450" indent="-4572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altLang="en-US" sz="3600"/>
              <a:t>A </a:t>
            </a:r>
            <a:r>
              <a:rPr lang="en-US" altLang="en-US" sz="3600">
                <a:solidFill>
                  <a:srgbClr val="FFFF00"/>
                </a:solidFill>
              </a:rPr>
              <a:t>warrant officer </a:t>
            </a:r>
            <a:r>
              <a:rPr lang="en-US" altLang="en-US" sz="3600"/>
              <a:t>is a prior enlisted Marine with </a:t>
            </a:r>
            <a:r>
              <a:rPr lang="en-US" altLang="en-US" sz="3600">
                <a:solidFill>
                  <a:srgbClr val="FFFF00"/>
                </a:solidFill>
              </a:rPr>
              <a:t>specialties in a certain field </a:t>
            </a:r>
            <a:r>
              <a:rPr lang="en-US" altLang="en-US" sz="3600"/>
              <a:t>such as knowledge, training, and experience with particular systems or equipment.</a:t>
            </a:r>
          </a:p>
          <a:p>
            <a:pPr marL="679450" indent="-4572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altLang="en-US" sz="3600"/>
              <a:t>A </a:t>
            </a:r>
            <a:r>
              <a:rPr lang="en-US" altLang="en-US" sz="3600">
                <a:solidFill>
                  <a:srgbClr val="FFFF00"/>
                </a:solidFill>
              </a:rPr>
              <a:t>commissioned officer </a:t>
            </a:r>
            <a:r>
              <a:rPr lang="en-US" altLang="en-US" sz="3600"/>
              <a:t>holds a rank of  second lieutenant or above.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BC9CAFBA-7267-4C4C-A614-3FFD6BD7F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The British and French used chevrons to signify ________.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37B6D01B-5819-4726-8299-126CB3A69154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rank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level of courage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years of service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None of the above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6CA42D5-75D8-4511-819B-0FDEE0C73E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(LE1-C5S5T2:LQ3)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11B27EA9-712A-4ED7-8BA9-588EFBCF4D38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62F971B1-F137-4B35-B2B1-9318F3C2279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309E6DDC-ECB4-494F-8DF8-C46756FD42C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429" y="4876800"/>
            <a:ext cx="427182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118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b="0" dirty="0"/>
              <a:t>A commissioned officer is a prior enlisted Marine with specialties in a certain field.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(LE1-C5S5T2:LQ4)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92760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264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Officer Rank Structure 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76200" y="1676400"/>
            <a:ext cx="8991600" cy="5105400"/>
          </a:xfrm>
        </p:spPr>
        <p:txBody>
          <a:bodyPr/>
          <a:lstStyle/>
          <a:p>
            <a:pPr marL="222250" indent="0">
              <a:spcBef>
                <a:spcPts val="600"/>
              </a:spcBef>
              <a:buFont typeface="Wingdings 2" pitchFamily="18" charset="2"/>
              <a:buNone/>
            </a:pPr>
            <a:r>
              <a:rPr lang="en-US" altLang="en-US" sz="280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790700"/>
          <a:ext cx="8686797" cy="482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2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52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0-1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0-2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0-3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0-4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0-5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0-6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9052">
                <a:tc rowSpan="2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Company and Field Grade Officer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2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en-US" sz="1800" b="1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nd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 Lieutenant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r>
                        <a:rPr lang="en-US" sz="1800" b="1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st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 Lieutenant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Captain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Major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Lieutenant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Colonel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Colonel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52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0-7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0-8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0-9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0-10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623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General Officer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9134">
                <a:tc v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Brigadier General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Major General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Lieutenant General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General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563" y="2438400"/>
            <a:ext cx="9048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4924425"/>
            <a:ext cx="1838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62525"/>
            <a:ext cx="10906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3" y="4981575"/>
            <a:ext cx="9239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4876800"/>
            <a:ext cx="6667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25" y="2587625"/>
            <a:ext cx="1143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416175"/>
            <a:ext cx="914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2416175"/>
            <a:ext cx="9620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088" y="2365375"/>
            <a:ext cx="48577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347913"/>
            <a:ext cx="4857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Warrant Officer Rank Structure 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5029200"/>
          </a:xfrm>
        </p:spPr>
        <p:txBody>
          <a:bodyPr/>
          <a:lstStyle/>
          <a:p>
            <a:pPr marL="222250" indent="0">
              <a:spcBef>
                <a:spcPts val="600"/>
              </a:spcBef>
              <a:buFont typeface="Wingdings 2" pitchFamily="18" charset="2"/>
              <a:buNone/>
            </a:pPr>
            <a:r>
              <a:rPr lang="en-US" altLang="en-US" sz="280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590800"/>
          <a:ext cx="8237538" cy="2719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9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29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5511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W-1</a:t>
                      </a: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W-2</a:t>
                      </a: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W-3</a:t>
                      </a: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W-4</a:t>
                      </a: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W-5</a:t>
                      </a: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9354">
                <a:tc rowSpan="2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Warrant Officer</a:t>
                      </a: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523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Warrant Officer</a:t>
                      </a: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Chief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Warrant Officer-2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Chief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Warrant Officer-3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Chief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Warrant Officer-4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Chief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Warrant Officer-5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5" marR="9143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211513"/>
            <a:ext cx="422275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197225"/>
            <a:ext cx="404813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170238"/>
            <a:ext cx="392113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206750"/>
            <a:ext cx="36195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190875"/>
            <a:ext cx="3397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Enlisted Rank Structure 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5029200"/>
          </a:xfrm>
        </p:spPr>
        <p:txBody>
          <a:bodyPr/>
          <a:lstStyle/>
          <a:p>
            <a:pPr marL="222250" indent="0">
              <a:spcBef>
                <a:spcPts val="600"/>
              </a:spcBef>
              <a:buFont typeface="Wingdings 2" pitchFamily="18" charset="2"/>
              <a:buNone/>
            </a:pPr>
            <a:r>
              <a:rPr lang="en-US" altLang="en-US" sz="2800"/>
              <a:t> </a:t>
            </a:r>
          </a:p>
        </p:txBody>
      </p:sp>
      <p:pic>
        <p:nvPicPr>
          <p:cNvPr id="3482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662613"/>
            <a:ext cx="18478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28600" y="1790700"/>
          <a:ext cx="8686797" cy="4838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2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45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E-1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E-2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E-3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E-4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E-5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E-6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8977">
                <a:tc rowSpan="5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Enlisted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65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Private First Class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Lance Corporal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Corporal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Sergeant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Staff Sergeant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45">
                <a:tc v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E-7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E-8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E-9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3784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384">
                <a:tc v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Gunnery Sergeant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Master Sergeant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First Sergeant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Master Gunnery Sergeant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Sergeant Major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Sergeant Major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of the M.C.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5" y="4572000"/>
            <a:ext cx="939800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0" y="4572000"/>
            <a:ext cx="876300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8" y="4570413"/>
            <a:ext cx="8572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557713"/>
            <a:ext cx="871538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4560888"/>
            <a:ext cx="77152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48188"/>
            <a:ext cx="8191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5" y="2233613"/>
            <a:ext cx="88582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88" y="2209800"/>
            <a:ext cx="912812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09800"/>
            <a:ext cx="93027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2382838"/>
            <a:ext cx="8953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7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257425"/>
            <a:ext cx="99060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600200" y="2514600"/>
            <a:ext cx="979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1800" i="1">
                <a:solidFill>
                  <a:schemeClr val="tx1"/>
                </a:solidFill>
                <a:latin typeface="Arial" charset="0"/>
              </a:rPr>
              <a:t>No 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en-US" sz="1800" i="1">
                <a:solidFill>
                  <a:schemeClr val="tx1"/>
                </a:solidFill>
                <a:latin typeface="Arial" charset="0"/>
              </a:rPr>
              <a:t>Insignia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PQuestion" title="Question Text Shape">
            <a:extLst>
              <a:ext uri="{FF2B5EF4-FFF2-40B4-BE49-F238E27FC236}">
                <a16:creationId xmlns:a16="http://schemas.microsoft.com/office/drawing/2014/main" id="{A9802AA5-A338-4CF7-8B5E-437CF6E4FE0F}"/>
              </a:ext>
            </a:extLst>
          </p:cNvPr>
          <p:cNvSpPr txBox="1">
            <a:spLocks/>
          </p:cNvSpPr>
          <p:nvPr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5361391D-CE58-4114-B2A3-5F07C01B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983" y="206845"/>
            <a:ext cx="7963593" cy="868633"/>
          </a:xfrm>
        </p:spPr>
        <p:txBody>
          <a:bodyPr>
            <a:noAutofit/>
          </a:bodyPr>
          <a:lstStyle/>
          <a:p>
            <a:r>
              <a:rPr lang="en-US" sz="3200" dirty="0"/>
              <a:t>Of the ranks displayed, which is the highest?</a:t>
            </a:r>
          </a:p>
        </p:txBody>
      </p:sp>
      <p:sp>
        <p:nvSpPr>
          <p:cNvPr id="3" name="TPAnswers" hidden="1" title="Answer Text Shape">
            <a:extLst>
              <a:ext uri="{FF2B5EF4-FFF2-40B4-BE49-F238E27FC236}">
                <a16:creationId xmlns:a16="http://schemas.microsoft.com/office/drawing/2014/main" id="{C0C52D9F-6723-44A5-8653-685632AFACE2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399" y="3117551"/>
            <a:ext cx="8916099" cy="772807"/>
          </a:xfrm>
          <a:noFill/>
          <a:ln>
            <a:noFill/>
          </a:ln>
        </p:spPr>
        <p:txBody>
          <a:bodyPr lIns="91440" numCol="3">
            <a:normAutofit/>
          </a:bodyPr>
          <a:lstStyle/>
          <a:p>
            <a:pPr marL="742950" indent="-74295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10000"/>
                </a:schemeClr>
              </a:buClr>
              <a:buSzPct val="100000"/>
              <a:buFont typeface="Wingdings 2" pitchFamily="18" charset="2"/>
              <a:buAutoNum type="alphaUcPeriod"/>
            </a:pP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Captain</a:t>
            </a:r>
          </a:p>
          <a:p>
            <a:pPr marL="742950" indent="-74295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10000"/>
                </a:schemeClr>
              </a:buClr>
              <a:buSzPct val="100000"/>
              <a:buFont typeface="Wingdings 2" pitchFamily="18" charset="2"/>
              <a:buAutoNum type="alphaUcPeriod"/>
            </a:pP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Lt Col</a:t>
            </a:r>
          </a:p>
          <a:p>
            <a:pPr marL="742950" indent="-74295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10000"/>
                </a:schemeClr>
              </a:buClr>
              <a:buSzPct val="100000"/>
              <a:buFont typeface="Wingdings 2" pitchFamily="18" charset="2"/>
              <a:buAutoNum type="alphaUcPeriod"/>
            </a:pP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Major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AC095-52FB-4ABF-99E4-0DF20F5F16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(LE1-C5S5T2:LQ5)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952EAF67-16F2-481A-A82F-2D8FE22F6FA1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MCJROTCLogo2.gif">
            <a:extLst>
              <a:ext uri="{FF2B5EF4-FFF2-40B4-BE49-F238E27FC236}">
                <a16:creationId xmlns:a16="http://schemas.microsoft.com/office/drawing/2014/main" id="{9F3192A7-B9DD-4B0A-BAC6-3FD5DF5586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PChart" descr="A. got 0, B. got 0, C. got 0, ">
            <a:extLst>
              <a:ext uri="{FF2B5EF4-FFF2-40B4-BE49-F238E27FC236}">
                <a16:creationId xmlns:a16="http://schemas.microsoft.com/office/drawing/2014/main" id="{7B975C4D-E86A-468C-AE9B-C6D9CBA97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700" y="3378201"/>
            <a:ext cx="9144000" cy="295756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" name="TPPictureChoice1">
            <a:extLst>
              <a:ext uri="{FF2B5EF4-FFF2-40B4-BE49-F238E27FC236}">
                <a16:creationId xmlns:a16="http://schemas.microsoft.com/office/drawing/2014/main" id="{AEE50C9B-6552-4C14-8932-DCEE64BC86E6}"/>
              </a:ext>
            </a:extLst>
          </p:cNvPr>
          <p:cNvGrpSpPr/>
          <p:nvPr/>
        </p:nvGrpSpPr>
        <p:grpSpPr>
          <a:xfrm>
            <a:off x="609600" y="890216"/>
            <a:ext cx="1974414" cy="2016746"/>
            <a:chOff x="698961" y="3673824"/>
            <a:chExt cx="2046756" cy="2195898"/>
          </a:xfrm>
        </p:grpSpPr>
        <p:pic>
          <p:nvPicPr>
            <p:cNvPr id="10" name="PSPic1">
              <a:extLst>
                <a:ext uri="{FF2B5EF4-FFF2-40B4-BE49-F238E27FC236}">
                  <a16:creationId xmlns:a16="http://schemas.microsoft.com/office/drawing/2014/main" id="{BAF2C06D-55B9-442E-9002-8E6169257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5846" y="3712333"/>
              <a:ext cx="1429871" cy="2157389"/>
            </a:xfrm>
            <a:prstGeom prst="rect">
              <a:avLst/>
            </a:prstGeom>
          </p:spPr>
        </p:pic>
        <p:sp>
          <p:nvSpPr>
            <p:cNvPr id="6" name="PSText1">
              <a:extLst>
                <a:ext uri="{FF2B5EF4-FFF2-40B4-BE49-F238E27FC236}">
                  <a16:creationId xmlns:a16="http://schemas.microsoft.com/office/drawing/2014/main" id="{E29D23B3-1DFD-4D5D-9231-364AE41A6BD8}"/>
                </a:ext>
              </a:extLst>
            </p:cNvPr>
            <p:cNvSpPr txBox="1"/>
            <p:nvPr/>
          </p:nvSpPr>
          <p:spPr>
            <a:xfrm>
              <a:off x="889461" y="3673824"/>
              <a:ext cx="635000" cy="381000"/>
            </a:xfrm>
            <a:prstGeom prst="rect">
              <a:avLst/>
            </a:prstGeom>
            <a:noFill/>
          </p:spPr>
          <p:txBody>
            <a:bodyPr vert="horz" rtlCol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A.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7" name="PSArrow1">
              <a:extLst>
                <a:ext uri="{FF2B5EF4-FFF2-40B4-BE49-F238E27FC236}">
                  <a16:creationId xmlns:a16="http://schemas.microsoft.com/office/drawing/2014/main" id="{292E238D-E476-4E76-A671-FE88EBAA7EB5}"/>
                </a:ext>
              </a:extLst>
            </p:cNvPr>
            <p:cNvSpPr/>
            <p:nvPr/>
          </p:nvSpPr>
          <p:spPr>
            <a:xfrm>
              <a:off x="698961" y="3994989"/>
              <a:ext cx="190500" cy="5080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TPPictureChoice2">
            <a:extLst>
              <a:ext uri="{FF2B5EF4-FFF2-40B4-BE49-F238E27FC236}">
                <a16:creationId xmlns:a16="http://schemas.microsoft.com/office/drawing/2014/main" id="{C4D79137-9480-45AF-8C24-F2672E96F76C}"/>
              </a:ext>
            </a:extLst>
          </p:cNvPr>
          <p:cNvGrpSpPr/>
          <p:nvPr/>
        </p:nvGrpSpPr>
        <p:grpSpPr>
          <a:xfrm>
            <a:off x="3385659" y="899966"/>
            <a:ext cx="1967442" cy="2016204"/>
            <a:chOff x="3168639" y="3364832"/>
            <a:chExt cx="2408502" cy="2758565"/>
          </a:xfrm>
        </p:grpSpPr>
        <p:pic>
          <p:nvPicPr>
            <p:cNvPr id="11" name="PSPic2">
              <a:extLst>
                <a:ext uri="{FF2B5EF4-FFF2-40B4-BE49-F238E27FC236}">
                  <a16:creationId xmlns:a16="http://schemas.microsoft.com/office/drawing/2014/main" id="{32073425-E15B-4FFD-84E7-0041E24B7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4988" y="3830246"/>
              <a:ext cx="1862153" cy="2293151"/>
            </a:xfrm>
            <a:prstGeom prst="rect">
              <a:avLst/>
            </a:prstGeom>
          </p:spPr>
        </p:pic>
        <p:sp>
          <p:nvSpPr>
            <p:cNvPr id="15" name="PSText2">
              <a:extLst>
                <a:ext uri="{FF2B5EF4-FFF2-40B4-BE49-F238E27FC236}">
                  <a16:creationId xmlns:a16="http://schemas.microsoft.com/office/drawing/2014/main" id="{8646EE35-EDAC-4733-A6F2-03CD3F48E472}"/>
                </a:ext>
              </a:extLst>
            </p:cNvPr>
            <p:cNvSpPr txBox="1"/>
            <p:nvPr/>
          </p:nvSpPr>
          <p:spPr>
            <a:xfrm>
              <a:off x="3358147" y="3364832"/>
              <a:ext cx="635000" cy="381000"/>
            </a:xfrm>
            <a:prstGeom prst="rect">
              <a:avLst/>
            </a:prstGeom>
            <a:noFill/>
          </p:spPr>
          <p:txBody>
            <a:bodyPr vert="horz" rtlCol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B.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6" name="PSArrow2">
              <a:extLst>
                <a:ext uri="{FF2B5EF4-FFF2-40B4-BE49-F238E27FC236}">
                  <a16:creationId xmlns:a16="http://schemas.microsoft.com/office/drawing/2014/main" id="{7939CC9E-9F79-4AD9-B375-5017DD7794EF}"/>
                </a:ext>
              </a:extLst>
            </p:cNvPr>
            <p:cNvSpPr/>
            <p:nvPr/>
          </p:nvSpPr>
          <p:spPr>
            <a:xfrm>
              <a:off x="3168639" y="3739748"/>
              <a:ext cx="190500" cy="5080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" name="TPPictureChoice3">
            <a:extLst>
              <a:ext uri="{FF2B5EF4-FFF2-40B4-BE49-F238E27FC236}">
                <a16:creationId xmlns:a16="http://schemas.microsoft.com/office/drawing/2014/main" id="{D48CAFEF-B15B-4737-A813-8F19CF9495DA}"/>
              </a:ext>
            </a:extLst>
          </p:cNvPr>
          <p:cNvGrpSpPr/>
          <p:nvPr/>
        </p:nvGrpSpPr>
        <p:grpSpPr>
          <a:xfrm>
            <a:off x="6343208" y="925584"/>
            <a:ext cx="1883515" cy="1981377"/>
            <a:chOff x="6245126" y="3406610"/>
            <a:chExt cx="2312981" cy="2703940"/>
          </a:xfrm>
        </p:grpSpPr>
        <p:pic>
          <p:nvPicPr>
            <p:cNvPr id="12" name="PSPic3">
              <a:extLst>
                <a:ext uri="{FF2B5EF4-FFF2-40B4-BE49-F238E27FC236}">
                  <a16:creationId xmlns:a16="http://schemas.microsoft.com/office/drawing/2014/main" id="{AA9C1DF6-007E-410F-AD94-58B507831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0122" y="3880272"/>
              <a:ext cx="1867985" cy="2230278"/>
            </a:xfrm>
            <a:prstGeom prst="rect">
              <a:avLst/>
            </a:prstGeom>
          </p:spPr>
        </p:pic>
        <p:sp>
          <p:nvSpPr>
            <p:cNvPr id="18" name="PSText3">
              <a:extLst>
                <a:ext uri="{FF2B5EF4-FFF2-40B4-BE49-F238E27FC236}">
                  <a16:creationId xmlns:a16="http://schemas.microsoft.com/office/drawing/2014/main" id="{F392593C-084B-451E-BAEF-64F30BE0F20C}"/>
                </a:ext>
              </a:extLst>
            </p:cNvPr>
            <p:cNvSpPr txBox="1"/>
            <p:nvPr/>
          </p:nvSpPr>
          <p:spPr>
            <a:xfrm>
              <a:off x="6435626" y="3406610"/>
              <a:ext cx="635000" cy="381000"/>
            </a:xfrm>
            <a:prstGeom prst="rect">
              <a:avLst/>
            </a:prstGeom>
            <a:noFill/>
          </p:spPr>
          <p:txBody>
            <a:bodyPr vert="horz" rtlCol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C.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9" name="PSArrow3">
              <a:extLst>
                <a:ext uri="{FF2B5EF4-FFF2-40B4-BE49-F238E27FC236}">
                  <a16:creationId xmlns:a16="http://schemas.microsoft.com/office/drawing/2014/main" id="{4ECA60FD-DA53-4383-B85E-A27EA4810103}"/>
                </a:ext>
              </a:extLst>
            </p:cNvPr>
            <p:cNvSpPr/>
            <p:nvPr/>
          </p:nvSpPr>
          <p:spPr>
            <a:xfrm>
              <a:off x="6245126" y="3746257"/>
              <a:ext cx="190500" cy="5080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CAI1" title="Correct Answer Indicator">
            <a:extLst>
              <a:ext uri="{FF2B5EF4-FFF2-40B4-BE49-F238E27FC236}">
                <a16:creationId xmlns:a16="http://schemas.microsoft.com/office/drawing/2014/main" id="{3FADA51B-9717-4359-8977-31A1EE49E68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821258" y="1219200"/>
            <a:ext cx="311441" cy="34309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156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4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PQuestion" title="Question Text Shape">
            <a:extLst>
              <a:ext uri="{FF2B5EF4-FFF2-40B4-BE49-F238E27FC236}">
                <a16:creationId xmlns:a16="http://schemas.microsoft.com/office/drawing/2014/main" id="{A9802AA5-A338-4CF7-8B5E-437CF6E4FE0F}"/>
              </a:ext>
            </a:extLst>
          </p:cNvPr>
          <p:cNvSpPr txBox="1">
            <a:spLocks/>
          </p:cNvSpPr>
          <p:nvPr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5361391D-CE58-4114-B2A3-5F07C01B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983" y="206845"/>
            <a:ext cx="7963593" cy="868633"/>
          </a:xfrm>
        </p:spPr>
        <p:txBody>
          <a:bodyPr>
            <a:noAutofit/>
          </a:bodyPr>
          <a:lstStyle/>
          <a:p>
            <a:r>
              <a:rPr lang="en-US" sz="3200" dirty="0"/>
              <a:t>Of the ranks displayed, which is the highest?</a:t>
            </a:r>
          </a:p>
        </p:txBody>
      </p:sp>
      <p:sp>
        <p:nvSpPr>
          <p:cNvPr id="3" name="TPAnswers" hidden="1" title="Answer Text Shape">
            <a:extLst>
              <a:ext uri="{FF2B5EF4-FFF2-40B4-BE49-F238E27FC236}">
                <a16:creationId xmlns:a16="http://schemas.microsoft.com/office/drawing/2014/main" id="{C0C52D9F-6723-44A5-8653-685632AFACE2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2399" y="3117551"/>
            <a:ext cx="8916099" cy="772807"/>
          </a:xfrm>
          <a:noFill/>
          <a:ln>
            <a:noFill/>
          </a:ln>
        </p:spPr>
        <p:txBody>
          <a:bodyPr lIns="91440" numCol="3">
            <a:normAutofit/>
          </a:bodyPr>
          <a:lstStyle/>
          <a:p>
            <a:pPr marL="742950" indent="-74295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10000"/>
                </a:schemeClr>
              </a:buClr>
              <a:buSzPct val="100000"/>
              <a:buFont typeface="Wingdings 2" pitchFamily="18" charset="2"/>
              <a:buAutoNum type="alphaUcPeriod"/>
            </a:pP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Captain</a:t>
            </a:r>
          </a:p>
          <a:p>
            <a:pPr marL="742950" indent="-74295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10000"/>
                </a:schemeClr>
              </a:buClr>
              <a:buSzPct val="100000"/>
              <a:buFont typeface="Wingdings 2" pitchFamily="18" charset="2"/>
              <a:buAutoNum type="alphaUcPeriod"/>
            </a:pP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Lt Col</a:t>
            </a:r>
          </a:p>
          <a:p>
            <a:pPr marL="742950" indent="-74295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10000"/>
                </a:schemeClr>
              </a:buClr>
              <a:buSzPct val="100000"/>
              <a:buFont typeface="Wingdings 2" pitchFamily="18" charset="2"/>
              <a:buAutoNum type="alphaUcPeriod"/>
            </a:pP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Major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AC095-52FB-4ABF-99E4-0DF20F5F16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(LE1-C5S5T2:LQ6)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952EAF67-16F2-481A-A82F-2D8FE22F6FA1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MCJROTCLogo2.gif">
            <a:extLst>
              <a:ext uri="{FF2B5EF4-FFF2-40B4-BE49-F238E27FC236}">
                <a16:creationId xmlns:a16="http://schemas.microsoft.com/office/drawing/2014/main" id="{9F3192A7-B9DD-4B0A-BAC6-3FD5DF5586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PChart" descr="A. got 0, B. got 0, C. got 0, ">
            <a:extLst>
              <a:ext uri="{FF2B5EF4-FFF2-40B4-BE49-F238E27FC236}">
                <a16:creationId xmlns:a16="http://schemas.microsoft.com/office/drawing/2014/main" id="{7B975C4D-E86A-468C-AE9B-C6D9CBA97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700" y="3378201"/>
            <a:ext cx="9144000" cy="295756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" name="TPPictureChoice1">
            <a:extLst>
              <a:ext uri="{FF2B5EF4-FFF2-40B4-BE49-F238E27FC236}">
                <a16:creationId xmlns:a16="http://schemas.microsoft.com/office/drawing/2014/main" id="{AEE50C9B-6552-4C14-8932-DCEE64BC86E6}"/>
              </a:ext>
            </a:extLst>
          </p:cNvPr>
          <p:cNvGrpSpPr/>
          <p:nvPr/>
        </p:nvGrpSpPr>
        <p:grpSpPr>
          <a:xfrm>
            <a:off x="609600" y="890217"/>
            <a:ext cx="2043488" cy="2067442"/>
            <a:chOff x="698961" y="3673824"/>
            <a:chExt cx="2118360" cy="2251097"/>
          </a:xfrm>
        </p:grpSpPr>
        <p:pic>
          <p:nvPicPr>
            <p:cNvPr id="10" name="PSPic1">
              <a:extLst>
                <a:ext uri="{FF2B5EF4-FFF2-40B4-BE49-F238E27FC236}">
                  <a16:creationId xmlns:a16="http://schemas.microsoft.com/office/drawing/2014/main" id="{BAF2C06D-55B9-442E-9002-8E6169257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461" y="4121989"/>
              <a:ext cx="1927860" cy="1802932"/>
            </a:xfrm>
            <a:prstGeom prst="rect">
              <a:avLst/>
            </a:prstGeom>
          </p:spPr>
        </p:pic>
        <p:sp>
          <p:nvSpPr>
            <p:cNvPr id="6" name="PSText1">
              <a:extLst>
                <a:ext uri="{FF2B5EF4-FFF2-40B4-BE49-F238E27FC236}">
                  <a16:creationId xmlns:a16="http://schemas.microsoft.com/office/drawing/2014/main" id="{E29D23B3-1DFD-4D5D-9231-364AE41A6BD8}"/>
                </a:ext>
              </a:extLst>
            </p:cNvPr>
            <p:cNvSpPr txBox="1"/>
            <p:nvPr/>
          </p:nvSpPr>
          <p:spPr>
            <a:xfrm>
              <a:off x="889461" y="3673824"/>
              <a:ext cx="635000" cy="381000"/>
            </a:xfrm>
            <a:prstGeom prst="rect">
              <a:avLst/>
            </a:prstGeom>
            <a:noFill/>
          </p:spPr>
          <p:txBody>
            <a:bodyPr vert="horz" rtlCol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A.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7" name="PSArrow1">
              <a:extLst>
                <a:ext uri="{FF2B5EF4-FFF2-40B4-BE49-F238E27FC236}">
                  <a16:creationId xmlns:a16="http://schemas.microsoft.com/office/drawing/2014/main" id="{292E238D-E476-4E76-A671-FE88EBAA7EB5}"/>
                </a:ext>
              </a:extLst>
            </p:cNvPr>
            <p:cNvSpPr/>
            <p:nvPr/>
          </p:nvSpPr>
          <p:spPr>
            <a:xfrm>
              <a:off x="698961" y="3994989"/>
              <a:ext cx="190500" cy="5080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TPPictureChoice2">
            <a:extLst>
              <a:ext uri="{FF2B5EF4-FFF2-40B4-BE49-F238E27FC236}">
                <a16:creationId xmlns:a16="http://schemas.microsoft.com/office/drawing/2014/main" id="{C4D79137-9480-45AF-8C24-F2672E96F76C}"/>
              </a:ext>
            </a:extLst>
          </p:cNvPr>
          <p:cNvGrpSpPr/>
          <p:nvPr/>
        </p:nvGrpSpPr>
        <p:grpSpPr>
          <a:xfrm>
            <a:off x="3385658" y="899966"/>
            <a:ext cx="1931540" cy="2057694"/>
            <a:chOff x="3168639" y="3364832"/>
            <a:chExt cx="2364552" cy="2815331"/>
          </a:xfrm>
        </p:grpSpPr>
        <p:pic>
          <p:nvPicPr>
            <p:cNvPr id="11" name="PSPic2">
              <a:extLst>
                <a:ext uri="{FF2B5EF4-FFF2-40B4-BE49-F238E27FC236}">
                  <a16:creationId xmlns:a16="http://schemas.microsoft.com/office/drawing/2014/main" id="{32073425-E15B-4FFD-84E7-0041E24B7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9139" y="3866748"/>
              <a:ext cx="2174052" cy="2313415"/>
            </a:xfrm>
            <a:prstGeom prst="rect">
              <a:avLst/>
            </a:prstGeom>
          </p:spPr>
        </p:pic>
        <p:sp>
          <p:nvSpPr>
            <p:cNvPr id="15" name="PSText2">
              <a:extLst>
                <a:ext uri="{FF2B5EF4-FFF2-40B4-BE49-F238E27FC236}">
                  <a16:creationId xmlns:a16="http://schemas.microsoft.com/office/drawing/2014/main" id="{8646EE35-EDAC-4733-A6F2-03CD3F48E472}"/>
                </a:ext>
              </a:extLst>
            </p:cNvPr>
            <p:cNvSpPr txBox="1"/>
            <p:nvPr/>
          </p:nvSpPr>
          <p:spPr>
            <a:xfrm>
              <a:off x="3358147" y="3364832"/>
              <a:ext cx="635000" cy="381000"/>
            </a:xfrm>
            <a:prstGeom prst="rect">
              <a:avLst/>
            </a:prstGeom>
            <a:noFill/>
          </p:spPr>
          <p:txBody>
            <a:bodyPr vert="horz" rtlCol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B.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6" name="PSArrow2">
              <a:extLst>
                <a:ext uri="{FF2B5EF4-FFF2-40B4-BE49-F238E27FC236}">
                  <a16:creationId xmlns:a16="http://schemas.microsoft.com/office/drawing/2014/main" id="{7939CC9E-9F79-4AD9-B375-5017DD7794EF}"/>
                </a:ext>
              </a:extLst>
            </p:cNvPr>
            <p:cNvSpPr/>
            <p:nvPr/>
          </p:nvSpPr>
          <p:spPr>
            <a:xfrm>
              <a:off x="3168639" y="3739748"/>
              <a:ext cx="190500" cy="5080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" name="TPPictureChoice3">
            <a:extLst>
              <a:ext uri="{FF2B5EF4-FFF2-40B4-BE49-F238E27FC236}">
                <a16:creationId xmlns:a16="http://schemas.microsoft.com/office/drawing/2014/main" id="{D48CAFEF-B15B-4737-A813-8F19CF9495DA}"/>
              </a:ext>
            </a:extLst>
          </p:cNvPr>
          <p:cNvGrpSpPr/>
          <p:nvPr/>
        </p:nvGrpSpPr>
        <p:grpSpPr>
          <a:xfrm>
            <a:off x="6343207" y="925583"/>
            <a:ext cx="1938079" cy="2032077"/>
            <a:chOff x="6245126" y="3406610"/>
            <a:chExt cx="2379987" cy="2773130"/>
          </a:xfrm>
        </p:grpSpPr>
        <p:pic>
          <p:nvPicPr>
            <p:cNvPr id="12" name="PSPic3">
              <a:extLst>
                <a:ext uri="{FF2B5EF4-FFF2-40B4-BE49-F238E27FC236}">
                  <a16:creationId xmlns:a16="http://schemas.microsoft.com/office/drawing/2014/main" id="{AA9C1DF6-007E-410F-AD94-58B507831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5626" y="3873257"/>
              <a:ext cx="2189487" cy="2306483"/>
            </a:xfrm>
            <a:prstGeom prst="rect">
              <a:avLst/>
            </a:prstGeom>
          </p:spPr>
        </p:pic>
        <p:sp>
          <p:nvSpPr>
            <p:cNvPr id="18" name="PSText3">
              <a:extLst>
                <a:ext uri="{FF2B5EF4-FFF2-40B4-BE49-F238E27FC236}">
                  <a16:creationId xmlns:a16="http://schemas.microsoft.com/office/drawing/2014/main" id="{F392593C-084B-451E-BAEF-64F30BE0F20C}"/>
                </a:ext>
              </a:extLst>
            </p:cNvPr>
            <p:cNvSpPr txBox="1"/>
            <p:nvPr/>
          </p:nvSpPr>
          <p:spPr>
            <a:xfrm>
              <a:off x="6435626" y="3406610"/>
              <a:ext cx="635000" cy="381000"/>
            </a:xfrm>
            <a:prstGeom prst="rect">
              <a:avLst/>
            </a:prstGeom>
            <a:noFill/>
          </p:spPr>
          <p:txBody>
            <a:bodyPr vert="horz" rtlCol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C.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9" name="PSArrow3">
              <a:extLst>
                <a:ext uri="{FF2B5EF4-FFF2-40B4-BE49-F238E27FC236}">
                  <a16:creationId xmlns:a16="http://schemas.microsoft.com/office/drawing/2014/main" id="{4ECA60FD-DA53-4383-B85E-A27EA4810103}"/>
                </a:ext>
              </a:extLst>
            </p:cNvPr>
            <p:cNvSpPr/>
            <p:nvPr/>
          </p:nvSpPr>
          <p:spPr>
            <a:xfrm>
              <a:off x="6245126" y="3746257"/>
              <a:ext cx="190500" cy="5080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CAI1" title="Correct Answer Indicator">
            <a:extLst>
              <a:ext uri="{FF2B5EF4-FFF2-40B4-BE49-F238E27FC236}">
                <a16:creationId xmlns:a16="http://schemas.microsoft.com/office/drawing/2014/main" id="{3DFDEACB-1053-4635-B634-108A5D17C8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877235" y="881250"/>
            <a:ext cx="311441" cy="34309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009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4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Game – </a:t>
            </a:r>
            <a:br>
              <a:rPr lang="en-US" dirty="0"/>
            </a:br>
            <a:r>
              <a:rPr lang="en-US" dirty="0"/>
              <a:t>	What’s My Rank?</a:t>
            </a:r>
          </a:p>
        </p:txBody>
      </p:sp>
      <p:pic>
        <p:nvPicPr>
          <p:cNvPr id="5" name="Content Placeholder 4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35" y="1981200"/>
            <a:ext cx="7702731" cy="44196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37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What are the most significant differences between the MCJROTC and the Marine Corps rank and structure?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9895D3-A379-4E90-B220-7C5179B219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3082" name="ShockwaveFlash1" r:id="rId3" imgW="1138320" imgH="1365120"/>
        </mc:Choice>
        <mc:Fallback>
          <p:control name="ShockwaveFlash1" r:id="rId3" imgW="1138320" imgH="1365120">
            <p:pic>
              <p:nvPicPr>
                <p:cNvPr id="12" name="ShockwaveFlash1">
                  <a:extLst>
                    <a:ext uri="{FF2B5EF4-FFF2-40B4-BE49-F238E27FC236}">
                      <a16:creationId xmlns:a16="http://schemas.microsoft.com/office/drawing/2014/main" id="{65E7BF35-57AF-48A0-9C04-C4FBFABDC98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86193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7892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3789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352425" indent="0" eaLnBrk="1" hangingPunct="1">
              <a:buFont typeface="Wingdings 2" pitchFamily="18" charset="2"/>
              <a:buNone/>
              <a:defRPr/>
            </a:pPr>
            <a:r>
              <a:rPr lang="en-US" dirty="0"/>
              <a:t>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OCS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MCJROTC Student Text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206637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71634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757323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31197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793206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618404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814102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45699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7417713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d7363bdc-1fc3-4589-a462-8b50ad5d2aab"/>
  <p:tag name="WASPOLLED" val="830D403319084F0D8D5264BDA0B930B9"/>
  <p:tag name="TPVERSION" val="8"/>
  <p:tag name="TPFULLVERSION" val="8.3.0.202"/>
  <p:tag name="PPTVERSION" val="16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1E16A8AA4EB6495D9510F0D587BAEE6A&lt;/guid&gt;&#10;        &lt;description /&gt;&#10;        &lt;date&gt;2/21/2018 2:58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6210D3A885E4AE39476BB3120F597D6&lt;/guid&gt;&#10;            &lt;repollguid&gt;ADAA89A11660448C884B811B946CBD37&lt;/repollguid&gt;&#10;            &lt;sourceid&gt;B9BB82E6A84145FB89D104524B8D0C9B&lt;/sourceid&gt;&#10;            &lt;questiontext&gt;How difficult do you think it will be for you to learn the Marine Corps Rank Structure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C6B7EF24CAB5476E8213068D6EBAAB10&lt;/guid&gt;&#10;                    &lt;answertext&gt;Extremely hard - I have a hard time memorizing.&lt;/answertext&gt;&#10;                    &lt;valuetype&gt;0&lt;/valuetype&gt;&#10;                &lt;/answer&gt;&#10;                &lt;answer&gt;&#10;                    &lt;guid&gt;D1E7F32141824099A7D4B6E2E2868BCE&lt;/guid&gt;&#10;                    &lt;answertext&gt;Very hard - I can do it, but will take a lot of practice.&lt;/answertext&gt;&#10;                    &lt;valuetype&gt;0&lt;/valuetype&gt;&#10;                &lt;/answer&gt;&#10;                &lt;answer&gt;&#10;                    &lt;guid&gt;BB896B75663D41B0A4CE60B610410FDE&lt;/guid&gt;&#10;                    &lt;answertext&gt;Easy - I am pretty good at memorizing.&lt;/answertext&gt;&#10;                    &lt;valuetype&gt;0&lt;/valuetype&gt;&#10;                &lt;/answer&gt;&#10;                &lt;answer&gt;&#10;                    &lt;guid&gt;23A9C044702F4B97B7F795726FA1B47B&lt;/guid&gt;&#10;                    &lt;answertext&gt;Very easy - I have already memorized all of the ranks for the Marine Corps.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HASRESULTS" val="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The MCJROTC rank structure is very different from the Marine Corps rank structure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-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BD4FB97B0AC47ED9B6DE8ADF66D2BD7&lt;/guid&gt;&#10;        &lt;description /&gt;&#10;        &lt;date&gt;2/21/2018 3:11:27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132E11108B541B59BC51C44E2C8E990&lt;/guid&gt;&#10;            &lt;repollguid&gt;FC697073E6FC49A096B03DCBC32FC69B&lt;/repollguid&gt;&#10;            &lt;sourceid&gt;C598403BAD0042D3B8E3889E9319C1D0&lt;/sourceid&gt;&#10;            &lt;questiontext&gt;Official certificate of appointment to a specific enlisted or warrant officer rank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CF6DCCACD18943E591B161D94ABD1CB7&lt;/guid&gt;&#10;                    &lt;answertext&gt;Rank&lt;/answertext&gt;&#10;                    &lt;valuetype&gt;-1&lt;/valuetype&gt;&#10;                &lt;/answer&gt;&#10;                &lt;answer&gt;&#10;                    &lt;guid&gt;23820796E9B846E899BED6D19514D942&lt;/guid&gt;&#10;                    &lt;answertext&gt;Insignia&lt;/answertext&gt;&#10;                    &lt;valuetype&gt;-1&lt;/valuetype&gt;&#10;                &lt;/answer&gt;&#10;                &lt;answer&gt;&#10;                    &lt;guid&gt;0018B9958BA14FB6AD1A8590D0252EA3&lt;/guid&gt;&#10;                    &lt;answertext&gt;Warrant Officer&lt;/answertext&gt;&#10;                    &lt;valuetype&gt;-1&lt;/valuetype&gt;&#10;                &lt;/answer&gt;&#10;                &lt;answer&gt;&#10;                    &lt;guid&gt;0E4AB73729D942F688E0369EAF77B59F&lt;/guid&gt;&#10;                    &lt;answertext&gt;Warrant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1B7C13FF9FAA46978171F2CF2644CF3D&lt;/guid&gt;&#10;        &lt;description /&gt;&#10;        &lt;date&gt;2/21/2018 3:11:27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A068301C162B4CF8A6D7BCFBEC922013&lt;/guid&gt;&#10;            &lt;repollguid&gt;0AF7D73451B2445CA180B1449DE5786F&lt;/repollguid&gt;&#10;            &lt;sourceid&gt;F213FE7677CD42FEBA728699D5875C09&lt;/sourceid&gt;&#10;            &lt;questiontext&gt;A device attached to the uniform that indicates a person's rank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AAFCDC8BA84D4DC7BDA76F7043D5D86D&lt;/guid&gt;&#10;                    &lt;answertext&gt;Rank&lt;/answertext&gt;&#10;                    &lt;valuetype&gt;-1&lt;/valuetype&gt;&#10;                &lt;/answer&gt;&#10;                &lt;answer&gt;&#10;                    &lt;guid&gt;D9D8F99A7FD448B28391B0FCEC1C1380&lt;/guid&gt;&#10;                    &lt;answertext&gt;Insignia&lt;/answertext&gt;&#10;                    &lt;valuetype&gt;1&lt;/valuetype&gt;&#10;                &lt;/answer&gt;&#10;                &lt;answer&gt;&#10;                    &lt;guid&gt;BB2023FB35804B2EAD666CAC084AC19F&lt;/guid&gt;&#10;                    &lt;answertext&gt;Warrant Officer&lt;/answertext&gt;&#10;                    &lt;valuetype&gt;-1&lt;/valuetype&gt;&#10;                &lt;/answer&gt;&#10;                &lt;answer&gt;&#10;                    &lt;guid&gt;1D493D316BDA4C408928444747F88C54&lt;/guid&gt;&#10;                    &lt;answertext&gt;Warrant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2A66B47D59C74D6BA3D0B3EE74F88041&lt;/guid&gt;&#10;        &lt;description /&gt;&#10;        &lt;date&gt;2/21/2018 3:11:27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A047B08F02342D8BFADBDE2E1CE7B0B&lt;/guid&gt;&#10;            &lt;repollguid&gt;CD377714A8B845728C9D5892EB1ED5C2&lt;/repollguid&gt;&#10;            &lt;sourceid&gt;B3B4EE5D08094684A3B6F335C2940740&lt;/sourceid&gt;&#10;            &lt;questiontext&gt;An official position such as a sergeant or a captain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1E78C3E3BE264FE398597E3C2ED68EE4&lt;/guid&gt;&#10;                    &lt;answertext&gt;Rank&lt;/answertext&gt;&#10;                    &lt;valuetype&gt;1&lt;/valuetype&gt;&#10;                &lt;/answer&gt;&#10;                &lt;answer&gt;&#10;                    &lt;guid&gt;890E86BC6685472BB207BD6350CD116A&lt;/guid&gt;&#10;                    &lt;answertext&gt;Insignia&lt;/answertext&gt;&#10;                    &lt;valuetype&gt;-1&lt;/valuetype&gt;&#10;                &lt;/answer&gt;&#10;                &lt;answer&gt;&#10;                    &lt;guid&gt;6078AE449DC34AD8A7FA4D4D0D96EE09&lt;/guid&gt;&#10;                    &lt;answertext&gt;Warrant Officer&lt;/answertext&gt;&#10;                    &lt;valuetype&gt;-1&lt;/valuetype&gt;&#10;                &lt;/answer&gt;&#10;                &lt;answer&gt;&#10;                    &lt;guid&gt;93CEFEBD38D349CABE5395DE35EEAEFB&lt;/guid&gt;&#10;                    &lt;answertext&gt;Warrant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F7F33D439E8F4B1BB278994ECB3AE778&lt;/guid&gt;&#10;        &lt;description /&gt;&#10;        &lt;date&gt;2/21/2018 3:11:27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ADCD785D1E9446E4B139DD7F4A1254A5&lt;/guid&gt;&#10;            &lt;repollguid&gt;10743FA67A664875A04C0B634F2BDBA4&lt;/repollguid&gt;&#10;            &lt;sourceid&gt;B92156EDEC164F52A53B25B317CE3727&lt;/sourceid&gt;&#10;            &lt;questiontext&gt;Prior enlisted Marine officers who are technical experts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B813A25CE9E54A02A2BAC0978A6E76D6&lt;/guid&gt;&#10;                    &lt;answertext&gt;Rank&lt;/answertext&gt;&#10;                    &lt;valuetype&gt;-1&lt;/valuetype&gt;&#10;                &lt;/answer&gt;&#10;                &lt;answer&gt;&#10;                    &lt;guid&gt;38B77FEEDB8543399BFCA78CCD7D0280&lt;/guid&gt;&#10;                    &lt;answertext&gt;Insignia&lt;/answertext&gt;&#10;                    &lt;valuetype&gt;-1&lt;/valuetype&gt;&#10;                &lt;/answer&gt;&#10;                &lt;answer&gt;&#10;                    &lt;guid&gt;7BE0EE5E649C43F590DBC650D1099FCC&lt;/guid&gt;&#10;                    &lt;answertext&gt;Warrant Officer&lt;/answertext&gt;&#10;                    &lt;valuetype&gt;1&lt;/valuetype&gt;&#10;                &lt;/answer&gt;&#10;                &lt;answer&gt;&#10;                    &lt;guid&gt;BBDB43A5682741F080692B2966BA585E&lt;/guid&gt;&#10;                    &lt;answertext&gt;Warrant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11DADBE03FF24649A8DA7576B6765F20&lt;/guid&gt;&#10;        &lt;description /&gt;&#10;        &lt;date&gt;2/21/2018 2:58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3B2204403C8498D83B4AF068617BAA6&lt;/guid&gt;&#10;            &lt;repollguid&gt;AD609E5966A047E3B8EB0D1834AC8F54&lt;/repollguid&gt;&#10;            &lt;sourceid&gt;FA31C37141784E3AB0B7DEAA1F017DF2&lt;/sourceid&gt;&#10;            &lt;questiontext&gt;The British and French used chevrons to signify ________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6CBA2255F3AF4DE0B95C9646B81369E2&lt;/guid&gt;&#10;                    &lt;answertext&gt;rank&lt;/answertext&gt;&#10;                    &lt;valuetype&gt;-1&lt;/valuetype&gt;&#10;                &lt;/answer&gt;&#10;                &lt;answer&gt;&#10;                    &lt;guid&gt;53F84C4BDFEF4AA0B3EE5F475CB6701B&lt;/guid&gt;&#10;                    &lt;answertext&gt;level of courage&lt;/answertext&gt;&#10;                    &lt;valuetype&gt;-1&lt;/valuetype&gt;&#10;                &lt;/answer&gt;&#10;                &lt;answer&gt;&#10;                    &lt;guid&gt;7F189EF1D41C4176BCB066D99DE5D056&lt;/guid&gt;&#10;                    &lt;answertext&gt;years of service&lt;/answertext&gt;&#10;                    &lt;valuetype&gt;1&lt;/valuetype&gt;&#10;                &lt;/answer&gt;&#10;                &lt;answer&gt;&#10;                    &lt;guid&gt;BABB184DE571404EBBB868DD756AA7F6&lt;/guid&gt;&#10;                    &lt;answertext&gt;None of the abov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A commissioned officer is a prior enlisted Marine with specialties in a certain field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-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ISPICTURESLIDE" val="True"/>
  <p:tag name="TPQUESTIONXML" val="﻿&lt;?xml version=&quot;1.0&quot; encoding=&quot;utf-8&quot;?&gt;&#10;&lt;questionlist&gt;&#10;    &lt;properties&gt;&#10;        &lt;guid&gt;1A10D9476CC64A3280132C1340422B05&lt;/guid&gt;&#10;        &lt;description /&gt;&#10;        &lt;date&gt;1/17/2018 10:48:47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113C5A6322447AB814C787AF6E89EAD&lt;/guid&gt;&#10;            &lt;repollguid&gt;210F9642CF9745C6A455AC5AFEE2CD88&lt;/repollguid&gt;&#10;            &lt;sourceid&gt;81EC30D133E9414DAEA6E07047CF2343&lt;/sourceid&gt;&#10;            &lt;questiontext /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0CF08DC09FF248BEBD2A91E0676F133E&lt;/guid&gt;&#10;                    &lt;answertext&gt;Captain&lt;/answertext&gt;&#10;                    &lt;valuetype&gt;1&lt;/valuetype&gt;&#10;                &lt;/answer&gt;&#10;                &lt;answer&gt;&#10;                    &lt;guid&gt;64B01205CEC042D2997C31938BB8D402&lt;/guid&gt;&#10;                    &lt;answertext&gt;Lt Col&lt;/answertext&gt;&#10;                    &lt;valuetype&gt;-1&lt;/valuetype&gt;&#10;                &lt;/answer&gt;&#10;                &lt;answer&gt;&#10;                    &lt;guid&gt;D29687478E024183AA319D1D4C53A59B&lt;/guid&gt;&#10;                    &lt;answertext&gt;Major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ISPICTURESLIDE" val="True"/>
  <p:tag name="TPQUESTIONXML" val="﻿&lt;?xml version=&quot;1.0&quot; encoding=&quot;utf-8&quot;?&gt;&#10;&lt;questionlist&gt;&#10;    &lt;properties&gt;&#10;        &lt;guid&gt;1A10D9476CC64A3280132C1340422B05&lt;/guid&gt;&#10;        &lt;description /&gt;&#10;        &lt;date&gt;1/17/2018 10:48:47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AAC8F2393F843178DC0DBCDC809350F&lt;/guid&gt;&#10;            &lt;repollguid&gt;210F9642CF9745C6A455AC5AFEE2CD88&lt;/repollguid&gt;&#10;            &lt;sourceid&gt;81EC30D133E9414DAEA6E07047CF2343&lt;/sourceid&gt;&#10;            &lt;questiontext /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0CF08DC09FF248BEBD2A91E0676F133E&lt;/guid&gt;&#10;                    &lt;answertext&gt;Captain&lt;/answertext&gt;&#10;                    &lt;valuetype&gt;-1&lt;/valuetype&gt;&#10;                &lt;/answer&gt;&#10;                &lt;answer&gt;&#10;                    &lt;guid&gt;64B01205CEC042D2997C31938BB8D402&lt;/guid&gt;&#10;                    &lt;answertext&gt;Lt Col&lt;/answertext&gt;&#10;                    &lt;valuetype&gt;1&lt;/valuetype&gt;&#10;                &lt;/answer&gt;&#10;                &lt;answer&gt;&#10;                    &lt;guid&gt;D29687478E024183AA319D1D4C53A59B&lt;/guid&gt;&#10;                    &lt;answertext&gt;Major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4A5E6558B500487F90418A24BE60EDA1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UPDATE-FINALZ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A9B7334651024585F5470222F653BC" ma:contentTypeVersion="3" ma:contentTypeDescription="Create a new document." ma:contentTypeScope="" ma:versionID="211ed72d6f8688ce03155945470a18bb">
  <xsd:schema xmlns:xsd="http://www.w3.org/2001/XMLSchema" xmlns:p="http://schemas.microsoft.com/office/2006/metadata/properties" xmlns:ns2="9c2bfba9-47f6-47e1-8856-589adc02ca19" targetNamespace="http://schemas.microsoft.com/office/2006/metadata/properties" ma:root="true" ma:fieldsID="d57e24b0d86b6a7544594fd75093cbcd" ns2:_="">
    <xsd:import namespace="9c2bfba9-47f6-47e1-8856-589adc02ca19"/>
    <xsd:element name="properties">
      <xsd:complexType>
        <xsd:sequence>
          <xsd:element name="documentManagement">
            <xsd:complexType>
              <xsd:all>
                <xsd:element ref="ns2:Team_x0020_Member" minOccurs="0"/>
                <xsd:element ref="ns2:Status" minOccurs="0"/>
                <xsd:element ref="ns2:R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c2bfba9-47f6-47e1-8856-589adc02ca19" elementFormDefault="qualified">
    <xsd:import namespace="http://schemas.microsoft.com/office/2006/documentManagement/types"/>
    <xsd:element name="Team_x0020_Member" ma:index="8" nillable="true" ma:displayName="Team Member" ma:default="" ma:format="Dropdown" ma:internalName="Team_x0020_Member">
      <xsd:simpleType>
        <xsd:restriction base="dms:Choice">
          <xsd:enumeration value="All"/>
          <xsd:enumeration value="Carrie Wolak"/>
          <xsd:enumeration value="Col Richardson"/>
          <xsd:enumeration value="Liz Pimpinella"/>
          <xsd:enumeration value="Lynn Nesbit"/>
          <xsd:enumeration value="Mike Romero"/>
          <xsd:enumeration value="Scott Bakken"/>
          <xsd:enumeration value="Steve Huff"/>
          <xsd:enumeration value="Derrick Small"/>
          <xsd:enumeration value="Larry Resendez"/>
          <xsd:enumeration value="Steve Sessis"/>
          <xsd:enumeration value="Brian Josten"/>
          <xsd:enumeration value="Acension Fierro"/>
          <xsd:enumeration value="Bruce Barnes"/>
          <xsd:enumeration value="Ken Hicks"/>
        </xsd:restriction>
      </xsd:simpleType>
    </xsd:element>
    <xsd:element name="Status" ma:index="9" nillable="true" ma:displayName="Status" ma:default="" ma:format="Dropdown" ma:internalName="Status">
      <xsd:simpleType>
        <xsd:restriction base="dms:Choice">
          <xsd:enumeration value="Unvetted"/>
          <xsd:enumeration value="Template"/>
          <xsd:enumeration value="Rough Draft"/>
          <xsd:enumeration value="Final"/>
        </xsd:restriction>
      </xsd:simpleType>
    </xsd:element>
    <xsd:element name="RD" ma:index="10" nillable="true" ma:displayName="RD" ma:default="0" ma:internalName="R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_x0020_Member xmlns="9c2bfba9-47f6-47e1-8856-589adc02ca19">Liz Pimpinella</Team_x0020_Member>
    <RD xmlns="9c2bfba9-47f6-47e1-8856-589adc02ca19">false</RD>
    <Status xmlns="9c2bfba9-47f6-47e1-8856-589adc02ca19">Template</Status>
  </documentManagement>
</p:properties>
</file>

<file path=customXml/itemProps1.xml><?xml version="1.0" encoding="utf-8"?>
<ds:datastoreItem xmlns:ds="http://schemas.openxmlformats.org/officeDocument/2006/customXml" ds:itemID="{1D19DC94-1EFC-48AB-891D-511A725E567C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8A6FE889-46A8-4826-A27A-206857CBC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2bfba9-47f6-47e1-8856-589adc02ca1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D5C20604-6E9D-48C8-B24B-2075DD8D48E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B9BBDE0-5E3F-46B5-9A12-C375A69EE99A}">
  <ds:schemaRefs>
    <ds:schemaRef ds:uri="http://schemas.microsoft.com/office/2006/metadata/properties"/>
    <ds:schemaRef ds:uri="http://schemas.microsoft.com/office/infopath/2007/PartnerControls"/>
    <ds:schemaRef ds:uri="9c2bfba9-47f6-47e1-8856-589adc02ca1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16495</TotalTime>
  <Words>865</Words>
  <Application>Microsoft Office PowerPoint</Application>
  <PresentationFormat>On-screen Show (4:3)</PresentationFormat>
  <Paragraphs>267</Paragraphs>
  <Slides>35</Slides>
  <Notes>15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35</vt:i4>
      </vt:variant>
      <vt:variant>
        <vt:lpstr>Custom Shows</vt:lpstr>
      </vt:variant>
      <vt:variant>
        <vt:i4>5</vt:i4>
      </vt:variant>
    </vt:vector>
  </HeadingPairs>
  <TitlesOfParts>
    <vt:vector size="53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UPDATE-FINALZ</vt:lpstr>
      <vt:lpstr>4_MCJROTC Template</vt:lpstr>
      <vt:lpstr>5_MCJROTC Template</vt:lpstr>
      <vt:lpstr>Marine Corps Rank Structure </vt:lpstr>
      <vt:lpstr>PowerPoint Presentation</vt:lpstr>
      <vt:lpstr>Lesson Objectives</vt:lpstr>
      <vt:lpstr>Team Assignment</vt:lpstr>
      <vt:lpstr>How difficult do you think it will be for you to learn the Marine Corps Rank Structure?</vt:lpstr>
      <vt:lpstr>True or False: The MCJROTC rank structure is very different from the Marine Corps rank structure.</vt:lpstr>
      <vt:lpstr>Key Words</vt:lpstr>
      <vt:lpstr>Key Word Question Slide Index</vt:lpstr>
      <vt:lpstr>Official certificate of appointment to a specific enlisted or warrant officer rank</vt:lpstr>
      <vt:lpstr>A device attached to the uniform that indicates a person's rank</vt:lpstr>
      <vt:lpstr>An official position such as a sergeant or a captain</vt:lpstr>
      <vt:lpstr>Prior enlisted Marine officers who are technical experts</vt:lpstr>
      <vt:lpstr>Opening Question</vt:lpstr>
      <vt:lpstr>Background</vt:lpstr>
      <vt:lpstr>History</vt:lpstr>
      <vt:lpstr>History</vt:lpstr>
      <vt:lpstr>Marine Corps Rank Structure</vt:lpstr>
      <vt:lpstr>Marine Corps Rank Structure</vt:lpstr>
      <vt:lpstr>Marine Corps Rank Structure</vt:lpstr>
      <vt:lpstr>The British and French used chevrons to signify ________.</vt:lpstr>
      <vt:lpstr>True or False: A commissioned officer is a prior enlisted Marine with specialties in a certain field.</vt:lpstr>
      <vt:lpstr>Officer Rank Structure </vt:lpstr>
      <vt:lpstr>Warrant Officer Rank Structure </vt:lpstr>
      <vt:lpstr>Enlisted Rank Structure </vt:lpstr>
      <vt:lpstr>Of the ranks displayed, which is the highest?</vt:lpstr>
      <vt:lpstr>Of the ranks displayed, which is the highest?</vt:lpstr>
      <vt:lpstr>Optional Game –   What’s My Rank?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819</cp:revision>
  <dcterms:created xsi:type="dcterms:W3CDTF">2009-11-04T16:56:31Z</dcterms:created>
  <dcterms:modified xsi:type="dcterms:W3CDTF">2018-03-20T19:22:16Z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