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906" r:id="rId4"/>
  </p:sldMasterIdLst>
  <p:notesMasterIdLst>
    <p:notesMasterId r:id="rId29"/>
  </p:notesMasterIdLst>
  <p:sldIdLst>
    <p:sldId id="256" r:id="rId5"/>
    <p:sldId id="257" r:id="rId6"/>
    <p:sldId id="258" r:id="rId7"/>
    <p:sldId id="259" r:id="rId8"/>
    <p:sldId id="281" r:id="rId9"/>
    <p:sldId id="260" r:id="rId10"/>
    <p:sldId id="261" r:id="rId11"/>
    <p:sldId id="262" r:id="rId12"/>
    <p:sldId id="263" r:id="rId13"/>
    <p:sldId id="264" r:id="rId14"/>
    <p:sldId id="274" r:id="rId15"/>
    <p:sldId id="265" r:id="rId16"/>
    <p:sldId id="266" r:id="rId17"/>
    <p:sldId id="267" r:id="rId18"/>
    <p:sldId id="268" r:id="rId19"/>
    <p:sldId id="280" r:id="rId20"/>
    <p:sldId id="269" r:id="rId21"/>
    <p:sldId id="272" r:id="rId22"/>
    <p:sldId id="279" r:id="rId23"/>
    <p:sldId id="275" r:id="rId24"/>
    <p:sldId id="276" r:id="rId25"/>
    <p:sldId id="277" r:id="rId26"/>
    <p:sldId id="278" r:id="rId27"/>
    <p:sldId id="282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44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6019BD-AC71-49F1-BEE6-99BC4E12BDE4}" type="datetimeFigureOut">
              <a:rPr lang="en-US" smtClean="0"/>
              <a:t>11/23/2015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8FED22-85F8-49C7-B4EC-4EFD2406B8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9948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FED22-85F8-49C7-B4EC-4EFD2406B8D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6718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1552044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7B6AA-EE0A-4986-8E2F-00635372E027}" type="datetime1">
              <a:rPr lang="en-US" smtClean="0"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7598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4FC18-A25D-4B2E-9AC7-8FF3BE015C72}" type="datetime1">
              <a:rPr lang="en-US" smtClean="0"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3109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82486-AB8F-4B6C-A495-83BF2278AD47}" type="datetime1">
              <a:rPr lang="en-US" smtClean="0"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1907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8360E-E4DE-45E9-AEC2-E18A0EDDEF37}" type="datetime1">
              <a:rPr lang="en-US" smtClean="0"/>
              <a:t>11/23/2015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75503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FA07F-4BF6-4A72-AB99-A2B4E3E37585}" type="datetime1">
              <a:rPr lang="en-US" smtClean="0"/>
              <a:t>11/23/2015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9680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C150D-5309-4E58-BAA2-A9793F7530EB}" type="datetime1">
              <a:rPr lang="en-US" smtClean="0"/>
              <a:t>11/23/2015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7942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CB21A-6EEF-4E66-AF44-C780A3085648}" type="datetime1">
              <a:rPr lang="en-US" smtClean="0"/>
              <a:t>11/23/2015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6870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FB8CD-B597-4A5A-81C7-64FC2CE0735B}" type="datetime1">
              <a:rPr lang="en-US" smtClean="0"/>
              <a:t>11/23/2015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436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8470C-1846-4B71-A31B-9CFFA08E63C8}" type="datetime1">
              <a:rPr lang="en-US" smtClean="0"/>
              <a:t>11/23/2015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17746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909C1-B5FB-437B-A3D6-3C2264CC177D}" type="datetime1">
              <a:rPr lang="en-US" smtClean="0"/>
              <a:t>11/23/2015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664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7DDC1-CEDD-4D85-91DA-F8E14D513311}" type="datetime1">
              <a:rPr lang="en-US" smtClean="0"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2767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80B4F-A494-46CB-B36B-26E7A265EDA2}" type="datetime1">
              <a:rPr lang="en-US" smtClean="0"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32713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63BE9-9FB8-46DA-BE57-B225784D0F14}" type="datetime1">
              <a:rPr lang="en-US" smtClean="0"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1393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FCF6C-B3EB-4479-A3D0-8FCEE6581878}" type="datetime1">
              <a:rPr lang="en-US" smtClean="0"/>
              <a:t>11/23/2015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72969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17D1C-79E5-484E-BADD-EB575095E9D7}" type="datetime1">
              <a:rPr lang="en-US" smtClean="0"/>
              <a:t>11/23/2015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75622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61424-5D8A-403A-8EFC-63BF341980A0}" type="datetime1">
              <a:rPr lang="en-US" smtClean="0"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56678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177A5-77D1-46C2-B611-72857F8F1BD6}" type="datetime1">
              <a:rPr lang="en-US" smtClean="0"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2129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C5A38DB-28FE-4747-9DE5-6C144F5B1E98}" type="datetime1">
              <a:rPr lang="en-US" smtClean="0"/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27597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  <p:sldLayoutId id="2147483918" r:id="rId12"/>
    <p:sldLayoutId id="2147483919" r:id="rId13"/>
    <p:sldLayoutId id="2147483920" r:id="rId14"/>
    <p:sldLayoutId id="2147483921" r:id="rId15"/>
    <p:sldLayoutId id="2147483922" r:id="rId16"/>
    <p:sldLayoutId id="2147483923" r:id="rId17"/>
  </p:sldLayoutIdLst>
  <p:hf hdr="0" ftr="0" dt="0"/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Biochemistry: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/>
              <a:t>Enzymes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1607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5400" dirty="0"/>
              <a:t>Is anyone Lactose intolerant?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206" y="1993393"/>
            <a:ext cx="8065294" cy="4304376"/>
          </a:xfrm>
        </p:spPr>
        <p:txBody>
          <a:bodyPr>
            <a:normAutofit fontScale="92500" lnSpcReduction="20000"/>
          </a:bodyPr>
          <a:lstStyle/>
          <a:p>
            <a:endParaRPr lang="en-US" dirty="0"/>
          </a:p>
          <a:p>
            <a:endParaRPr lang="en-US" dirty="0" smtClean="0"/>
          </a:p>
          <a:p>
            <a:endParaRPr lang="en-US" sz="6000" dirty="0" smtClean="0"/>
          </a:p>
          <a:p>
            <a:endParaRPr lang="en-US" sz="6000" dirty="0"/>
          </a:p>
          <a:p>
            <a:endParaRPr lang="en-US" sz="6000" dirty="0" smtClean="0"/>
          </a:p>
          <a:p>
            <a:r>
              <a:rPr lang="en-US" sz="6000" dirty="0" smtClean="0"/>
              <a:t>What is that?</a:t>
            </a:r>
            <a:endParaRPr lang="en-US" sz="6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3053" y="2084736"/>
            <a:ext cx="3725572" cy="286869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230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Enzymes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A specialized type of </a:t>
            </a:r>
            <a:r>
              <a:rPr lang="en-US" sz="3200" b="1" u="sng" dirty="0" smtClean="0"/>
              <a:t>protein</a:t>
            </a:r>
          </a:p>
          <a:p>
            <a:r>
              <a:rPr lang="en-US" sz="3200" b="1" u="sng" dirty="0" smtClean="0"/>
              <a:t>Function in our body</a:t>
            </a:r>
            <a:r>
              <a:rPr lang="en-US" sz="3200" dirty="0" smtClean="0"/>
              <a:t>:  acts like a </a:t>
            </a:r>
            <a:r>
              <a:rPr lang="en-US" sz="3200" b="1" u="sng" dirty="0" smtClean="0"/>
              <a:t>catalyst</a:t>
            </a:r>
            <a:r>
              <a:rPr lang="en-US" sz="3200" dirty="0" smtClean="0"/>
              <a:t> = substance that </a:t>
            </a:r>
            <a:r>
              <a:rPr lang="en-US" sz="3200" b="1" u="sng" dirty="0" smtClean="0"/>
              <a:t>speeds</a:t>
            </a:r>
            <a:r>
              <a:rPr lang="en-US" sz="3200" dirty="0" smtClean="0"/>
              <a:t> up the rate of a chemical reaction but it is </a:t>
            </a:r>
            <a:r>
              <a:rPr lang="en-US" sz="3200" b="1" u="sng" dirty="0" smtClean="0"/>
              <a:t>not</a:t>
            </a:r>
            <a:r>
              <a:rPr lang="en-US" sz="3200" dirty="0" smtClean="0"/>
              <a:t> used up in the reaction.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4697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Enzymes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6865" y="1532586"/>
            <a:ext cx="6798736" cy="4402547"/>
          </a:xfrm>
        </p:spPr>
        <p:txBody>
          <a:bodyPr>
            <a:noAutofit/>
          </a:bodyPr>
          <a:lstStyle/>
          <a:p>
            <a:r>
              <a:rPr lang="en-US" sz="3200" dirty="0" smtClean="0"/>
              <a:t>Enzyme(s) reduce the </a:t>
            </a:r>
            <a:r>
              <a:rPr lang="en-US" sz="3200" b="1" u="sng" dirty="0" smtClean="0"/>
              <a:t>activation</a:t>
            </a:r>
            <a:r>
              <a:rPr lang="en-US" sz="3200" dirty="0" smtClean="0"/>
              <a:t> energy = amount of </a:t>
            </a:r>
            <a:r>
              <a:rPr lang="en-US" sz="3200" b="1" u="sng" dirty="0" smtClean="0"/>
              <a:t>energy</a:t>
            </a:r>
            <a:r>
              <a:rPr lang="en-US" sz="3200" dirty="0" smtClean="0"/>
              <a:t> needed to begin a reaction</a:t>
            </a:r>
          </a:p>
          <a:p>
            <a:r>
              <a:rPr lang="en-US" sz="3200" dirty="0" smtClean="0"/>
              <a:t>Usually end is “–</a:t>
            </a:r>
            <a:r>
              <a:rPr lang="en-US" sz="3200" b="1" u="sng" dirty="0" err="1" smtClean="0"/>
              <a:t>ase</a:t>
            </a:r>
            <a:r>
              <a:rPr lang="en-US" sz="3200" dirty="0" smtClean="0"/>
              <a:t>”.</a:t>
            </a:r>
          </a:p>
          <a:p>
            <a:r>
              <a:rPr lang="en-US" sz="3200" b="1" u="sng" dirty="0" smtClean="0"/>
              <a:t>Coenzymes</a:t>
            </a:r>
            <a:r>
              <a:rPr lang="en-US" sz="3200" dirty="0" smtClean="0"/>
              <a:t> = an organic molecule </a:t>
            </a:r>
            <a:r>
              <a:rPr lang="en-US" sz="3200" b="1" u="sng" dirty="0" smtClean="0"/>
              <a:t>associated</a:t>
            </a:r>
            <a:r>
              <a:rPr lang="en-US" sz="3200" dirty="0" smtClean="0"/>
              <a:t> with the enzyme to </a:t>
            </a:r>
            <a:r>
              <a:rPr lang="en-US" sz="3200" b="1" u="sng" dirty="0" smtClean="0"/>
              <a:t>help</a:t>
            </a:r>
            <a:r>
              <a:rPr lang="en-US" sz="3200" dirty="0" smtClean="0"/>
              <a:t> in the reaction.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8468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Enzymes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5</a:t>
            </a:fld>
            <a:endParaRPr lang="en-US" dirty="0"/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519113" y="2590800"/>
            <a:ext cx="7839075" cy="3716338"/>
            <a:chOff x="327" y="1632"/>
            <a:chExt cx="4938" cy="2341"/>
          </a:xfrm>
        </p:grpSpPr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1296" y="1632"/>
              <a:ext cx="0" cy="192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>
              <a:off x="1296" y="3552"/>
              <a:ext cx="320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327" y="2103"/>
              <a:ext cx="765" cy="5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folHlink"/>
                </a:buClr>
                <a:buSzPct val="6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SzPct val="6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400" b="1"/>
                <a:t>Free</a:t>
              </a:r>
            </a:p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400" b="1"/>
                <a:t>Energy</a:t>
              </a:r>
            </a:p>
          </p:txBody>
        </p: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1479" y="3687"/>
              <a:ext cx="2322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folHlink"/>
                </a:buClr>
                <a:buSzPct val="6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SzPct val="6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400" b="1"/>
                <a:t>Progress of the reaction</a:t>
              </a:r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3808" y="3840"/>
              <a:ext cx="352" cy="0"/>
            </a:xfrm>
            <a:prstGeom prst="line">
              <a:avLst/>
            </a:prstGeom>
            <a:noFill/>
            <a:ln w="50800">
              <a:solidFill>
                <a:schemeClr val="accent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1312" y="2544"/>
              <a:ext cx="3136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>
              <a:off x="1312" y="2064"/>
              <a:ext cx="3136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1287" y="2578"/>
              <a:ext cx="802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folHlink"/>
                </a:buClr>
                <a:buSzPct val="6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SzPct val="6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b="1"/>
                <a:t>Reactants</a:t>
              </a: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3399" y="3298"/>
              <a:ext cx="738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folHlink"/>
                </a:buClr>
                <a:buSzPct val="6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SzPct val="6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b="1"/>
                <a:t>Products</a:t>
              </a:r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3447" y="2194"/>
              <a:ext cx="1818" cy="22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algn="ctr">
                <a:defRPr/>
              </a:pPr>
              <a:r>
                <a:rPr lang="en-US" b="1">
                  <a:solidFill>
                    <a:srgbClr val="DC008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charset="0"/>
                </a:rPr>
                <a:t>Free energy of activation</a:t>
              </a:r>
              <a:endParaRPr lang="en-US" b="1">
                <a:latin typeface="Tahoma" charset="0"/>
              </a:endParaRPr>
            </a:p>
          </p:txBody>
        </p:sp>
        <p:sp>
          <p:nvSpPr>
            <p:cNvPr id="16" name="AutoShape 15"/>
            <p:cNvSpPr>
              <a:spLocks/>
            </p:cNvSpPr>
            <p:nvPr/>
          </p:nvSpPr>
          <p:spPr bwMode="auto">
            <a:xfrm>
              <a:off x="3216" y="2064"/>
              <a:ext cx="144" cy="480"/>
            </a:xfrm>
            <a:prstGeom prst="rightBrace">
              <a:avLst>
                <a:gd name="adj1" fmla="val 27778"/>
                <a:gd name="adj2" fmla="val 50000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folHlink"/>
                </a:buClr>
                <a:buSzPct val="6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SzPct val="6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19" name="Freeform 27"/>
          <p:cNvSpPr>
            <a:spLocks noGrp="1"/>
          </p:cNvSpPr>
          <p:nvPr>
            <p:ph idx="1"/>
          </p:nvPr>
        </p:nvSpPr>
        <p:spPr bwMode="auto">
          <a:xfrm>
            <a:off x="2271716" y="3094892"/>
            <a:ext cx="4865686" cy="2543908"/>
          </a:xfrm>
          <a:custGeom>
            <a:avLst/>
            <a:gdLst>
              <a:gd name="T0" fmla="*/ 0 w 2160"/>
              <a:gd name="T1" fmla="*/ 2147483646 h 1656"/>
              <a:gd name="T2" fmla="*/ 2147483646 w 2160"/>
              <a:gd name="T3" fmla="*/ 2147483646 h 1656"/>
              <a:gd name="T4" fmla="*/ 2147483646 w 2160"/>
              <a:gd name="T5" fmla="*/ 2147483646 h 1656"/>
              <a:gd name="T6" fmla="*/ 0 60000 65536"/>
              <a:gd name="T7" fmla="*/ 0 60000 65536"/>
              <a:gd name="T8" fmla="*/ 0 60000 65536"/>
              <a:gd name="T9" fmla="*/ 0 w 2160"/>
              <a:gd name="T10" fmla="*/ 0 h 1656"/>
              <a:gd name="T11" fmla="*/ 2160 w 2160"/>
              <a:gd name="T12" fmla="*/ 1656 h 16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" h="1656">
                <a:moveTo>
                  <a:pt x="0" y="648"/>
                </a:moveTo>
                <a:cubicBezTo>
                  <a:pt x="204" y="324"/>
                  <a:pt x="408" y="0"/>
                  <a:pt x="768" y="168"/>
                </a:cubicBezTo>
                <a:cubicBezTo>
                  <a:pt x="1128" y="336"/>
                  <a:pt x="1644" y="996"/>
                  <a:pt x="2160" y="1656"/>
                </a:cubicBezTo>
              </a:path>
            </a:pathLst>
          </a:custGeom>
          <a:noFill/>
          <a:ln w="5715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0" name="Freeform 24"/>
          <p:cNvSpPr>
            <a:spLocks/>
          </p:cNvSpPr>
          <p:nvPr/>
        </p:nvSpPr>
        <p:spPr bwMode="auto">
          <a:xfrm>
            <a:off x="2266554" y="2255044"/>
            <a:ext cx="3757888" cy="3276600"/>
          </a:xfrm>
          <a:custGeom>
            <a:avLst/>
            <a:gdLst>
              <a:gd name="T0" fmla="*/ 0 w 2112"/>
              <a:gd name="T1" fmla="*/ 2147483646 h 2128"/>
              <a:gd name="T2" fmla="*/ 2147483646 w 2112"/>
              <a:gd name="T3" fmla="*/ 2147483646 h 2128"/>
              <a:gd name="T4" fmla="*/ 2147483646 w 2112"/>
              <a:gd name="T5" fmla="*/ 2147483646 h 2128"/>
              <a:gd name="T6" fmla="*/ 0 60000 65536"/>
              <a:gd name="T7" fmla="*/ 0 60000 65536"/>
              <a:gd name="T8" fmla="*/ 0 60000 65536"/>
              <a:gd name="T9" fmla="*/ 0 w 2112"/>
              <a:gd name="T10" fmla="*/ 0 h 2128"/>
              <a:gd name="T11" fmla="*/ 2112 w 2112"/>
              <a:gd name="T12" fmla="*/ 2128 h 212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12" h="2128">
                <a:moveTo>
                  <a:pt x="0" y="1168"/>
                </a:moveTo>
                <a:cubicBezTo>
                  <a:pt x="184" y="584"/>
                  <a:pt x="368" y="0"/>
                  <a:pt x="720" y="160"/>
                </a:cubicBezTo>
                <a:cubicBezTo>
                  <a:pt x="1072" y="320"/>
                  <a:pt x="1880" y="1800"/>
                  <a:pt x="2112" y="2128"/>
                </a:cubicBezTo>
              </a:path>
            </a:pathLst>
          </a:custGeom>
          <a:noFill/>
          <a:ln w="57150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559" y="1788697"/>
            <a:ext cx="3343307" cy="1067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699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603850"/>
            <a:ext cx="6798734" cy="1155940"/>
          </a:xfrm>
        </p:spPr>
        <p:txBody>
          <a:bodyPr/>
          <a:lstStyle/>
          <a:p>
            <a:r>
              <a:rPr lang="en-US" dirty="0" smtClean="0"/>
              <a:t>Enzymes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74945"/>
            <a:ext cx="6798736" cy="4175341"/>
          </a:xfrm>
        </p:spPr>
        <p:txBody>
          <a:bodyPr>
            <a:normAutofit lnSpcReduction="10000"/>
          </a:bodyPr>
          <a:lstStyle/>
          <a:p>
            <a:r>
              <a:rPr lang="en-US" sz="3200" dirty="0" smtClean="0"/>
              <a:t>Need an active site on the enzyme</a:t>
            </a:r>
          </a:p>
          <a:p>
            <a:pPr lvl="1"/>
            <a:r>
              <a:rPr lang="en-US" sz="2800" dirty="0" smtClean="0"/>
              <a:t>Active site = attracts and hold only specific molecules called substrates.</a:t>
            </a:r>
          </a:p>
          <a:p>
            <a:pPr lvl="2"/>
            <a:r>
              <a:rPr lang="en-US" sz="2400" dirty="0" smtClean="0"/>
              <a:t>“Lock and key” </a:t>
            </a:r>
            <a:r>
              <a:rPr lang="en-US" sz="2400" dirty="0" smtClean="0"/>
              <a:t>system- one “key” will fit “lock”; perfect fit</a:t>
            </a:r>
          </a:p>
          <a:p>
            <a:pPr lvl="2"/>
            <a:r>
              <a:rPr lang="en-US" sz="2400" dirty="0" smtClean="0"/>
              <a:t>Induced Fit – “lock” will mold around the “Key” if fit is close enough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1091" y="2274945"/>
            <a:ext cx="2972948" cy="2155387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7608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Enzymes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Therefore, </a:t>
            </a:r>
            <a:r>
              <a:rPr lang="en-US" sz="3200" b="1" u="sng" dirty="0" smtClean="0"/>
              <a:t>enzymes</a:t>
            </a:r>
            <a:r>
              <a:rPr lang="en-US" sz="3200" dirty="0" smtClean="0"/>
              <a:t> enable molecules called </a:t>
            </a:r>
            <a:r>
              <a:rPr lang="en-US" sz="3200" b="1" u="sng" dirty="0" smtClean="0"/>
              <a:t>substrates</a:t>
            </a:r>
            <a:r>
              <a:rPr lang="en-US" sz="3200" dirty="0" smtClean="0"/>
              <a:t> to undergo a chemical change to form new substances called </a:t>
            </a:r>
            <a:r>
              <a:rPr lang="en-US" sz="3200" b="1" u="sng" dirty="0" smtClean="0"/>
              <a:t>products</a:t>
            </a:r>
            <a:r>
              <a:rPr lang="en-US" sz="3200" dirty="0" smtClean="0"/>
              <a:t>.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8449" y="4469371"/>
            <a:ext cx="5715000" cy="188595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9885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Enzymes</a:t>
            </a:r>
            <a:endParaRPr lang="en-US" dirty="0"/>
          </a:p>
        </p:txBody>
      </p:sp>
      <p:grpSp>
        <p:nvGrpSpPr>
          <p:cNvPr id="21" name="Group 20"/>
          <p:cNvGrpSpPr/>
          <p:nvPr/>
        </p:nvGrpSpPr>
        <p:grpSpPr>
          <a:xfrm>
            <a:off x="1640058" y="1853247"/>
            <a:ext cx="7181970" cy="4418763"/>
            <a:chOff x="513587" y="0"/>
            <a:chExt cx="4593878" cy="1828213"/>
          </a:xfrm>
        </p:grpSpPr>
        <p:sp>
          <p:nvSpPr>
            <p:cNvPr id="22" name="Rectangle 21"/>
            <p:cNvSpPr/>
            <p:nvPr/>
          </p:nvSpPr>
          <p:spPr>
            <a:xfrm>
              <a:off x="5033770" y="17020"/>
              <a:ext cx="58955" cy="21720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50">
                  <a:solidFill>
                    <a:srgbClr val="000000"/>
                  </a:solidFill>
                  <a:effectLst/>
                  <a:latin typeface="Comic Sans MS" panose="030F0702030302020204" pitchFamily="66" charset="0"/>
                  <a:ea typeface="Comic Sans MS" panose="030F0702030302020204" pitchFamily="66" charset="0"/>
                  <a:cs typeface="Comic Sans MS" panose="030F0702030302020204" pitchFamily="66" charset="0"/>
                </a:rPr>
                <a:t> </a:t>
              </a:r>
              <a:endParaRPr lang="en-US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5033770" y="264350"/>
              <a:ext cx="73695" cy="27151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450">
                  <a:solidFill>
                    <a:srgbClr val="000000"/>
                  </a:solidFill>
                  <a:effectLst/>
                  <a:latin typeface="Comic Sans MS" panose="030F0702030302020204" pitchFamily="66" charset="0"/>
                  <a:ea typeface="Comic Sans MS" panose="030F0702030302020204" pitchFamily="66" charset="0"/>
                  <a:cs typeface="Comic Sans MS" panose="030F0702030302020204" pitchFamily="66" charset="0"/>
                </a:rPr>
                <a:t> </a:t>
              </a:r>
              <a:endParaRPr lang="en-US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5033770" y="521907"/>
              <a:ext cx="73695" cy="27151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450">
                  <a:solidFill>
                    <a:srgbClr val="000000"/>
                  </a:solidFill>
                  <a:effectLst/>
                  <a:latin typeface="Comic Sans MS" panose="030F0702030302020204" pitchFamily="66" charset="0"/>
                  <a:ea typeface="Comic Sans MS" panose="030F0702030302020204" pitchFamily="66" charset="0"/>
                  <a:cs typeface="Comic Sans MS" panose="030F0702030302020204" pitchFamily="66" charset="0"/>
                </a:rPr>
                <a:t> </a:t>
              </a:r>
              <a:endParaRPr lang="en-US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5033770" y="782511"/>
              <a:ext cx="73695" cy="27151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450">
                  <a:solidFill>
                    <a:srgbClr val="000000"/>
                  </a:solidFill>
                  <a:effectLst/>
                  <a:latin typeface="Comic Sans MS" panose="030F0702030302020204" pitchFamily="66" charset="0"/>
                  <a:ea typeface="Comic Sans MS" panose="030F0702030302020204" pitchFamily="66" charset="0"/>
                  <a:cs typeface="Comic Sans MS" panose="030F0702030302020204" pitchFamily="66" charset="0"/>
                </a:rPr>
                <a:t> </a:t>
              </a:r>
              <a:endParaRPr lang="en-US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5033770" y="1040067"/>
              <a:ext cx="73695" cy="27151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450">
                  <a:solidFill>
                    <a:srgbClr val="000000"/>
                  </a:solidFill>
                  <a:effectLst/>
                  <a:latin typeface="Comic Sans MS" panose="030F0702030302020204" pitchFamily="66" charset="0"/>
                  <a:ea typeface="Comic Sans MS" panose="030F0702030302020204" pitchFamily="66" charset="0"/>
                  <a:cs typeface="Comic Sans MS" panose="030F0702030302020204" pitchFamily="66" charset="0"/>
                </a:rPr>
                <a:t> </a:t>
              </a:r>
              <a:endParaRPr lang="en-US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5033770" y="1299147"/>
              <a:ext cx="73695" cy="271510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450">
                  <a:solidFill>
                    <a:srgbClr val="000000"/>
                  </a:solidFill>
                  <a:effectLst/>
                  <a:latin typeface="Comic Sans MS" panose="030F0702030302020204" pitchFamily="66" charset="0"/>
                  <a:ea typeface="Comic Sans MS" panose="030F0702030302020204" pitchFamily="66" charset="0"/>
                  <a:cs typeface="Comic Sans MS" panose="030F0702030302020204" pitchFamily="66" charset="0"/>
                </a:rPr>
                <a:t> </a:t>
              </a:r>
              <a:endParaRPr lang="en-US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5033770" y="1556702"/>
              <a:ext cx="73695" cy="27151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450">
                  <a:solidFill>
                    <a:srgbClr val="000000"/>
                  </a:solidFill>
                  <a:effectLst/>
                  <a:latin typeface="Comic Sans MS" panose="030F0702030302020204" pitchFamily="66" charset="0"/>
                  <a:ea typeface="Comic Sans MS" panose="030F0702030302020204" pitchFamily="66" charset="0"/>
                  <a:cs typeface="Comic Sans MS" panose="030F0702030302020204" pitchFamily="66" charset="0"/>
                </a:rPr>
                <a:t> </a:t>
              </a:r>
              <a:endParaRPr lang="en-US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9" name="Picture 28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1380744" y="0"/>
              <a:ext cx="3543300" cy="1705356"/>
            </a:xfrm>
            <a:prstGeom prst="rect">
              <a:avLst/>
            </a:prstGeom>
          </p:spPr>
        </p:pic>
        <p:sp>
          <p:nvSpPr>
            <p:cNvPr id="30" name="Shape 12590"/>
            <p:cNvSpPr/>
            <p:nvPr/>
          </p:nvSpPr>
          <p:spPr>
            <a:xfrm>
              <a:off x="1057656" y="955548"/>
              <a:ext cx="932688" cy="342900"/>
            </a:xfrm>
            <a:custGeom>
              <a:avLst/>
              <a:gdLst/>
              <a:ahLst/>
              <a:cxnLst/>
              <a:rect l="0" t="0" r="0" b="0"/>
              <a:pathLst>
                <a:path w="932688" h="342900">
                  <a:moveTo>
                    <a:pt x="850392" y="0"/>
                  </a:moveTo>
                  <a:lnTo>
                    <a:pt x="932688" y="10668"/>
                  </a:lnTo>
                  <a:lnTo>
                    <a:pt x="874776" y="70104"/>
                  </a:lnTo>
                  <a:lnTo>
                    <a:pt x="864087" y="39373"/>
                  </a:lnTo>
                  <a:lnTo>
                    <a:pt x="6096" y="342900"/>
                  </a:lnTo>
                  <a:lnTo>
                    <a:pt x="3048" y="342900"/>
                  </a:lnTo>
                  <a:lnTo>
                    <a:pt x="0" y="339852"/>
                  </a:lnTo>
                  <a:lnTo>
                    <a:pt x="0" y="336804"/>
                  </a:lnTo>
                  <a:lnTo>
                    <a:pt x="3048" y="333756"/>
                  </a:lnTo>
                  <a:lnTo>
                    <a:pt x="861386" y="31609"/>
                  </a:lnTo>
                  <a:lnTo>
                    <a:pt x="850392" y="0"/>
                  </a:lnTo>
                  <a:close/>
                </a:path>
              </a:pathLst>
            </a:custGeom>
            <a:solidFill>
              <a:srgbClr val="000000"/>
            </a:solidFill>
            <a:ln w="0" cap="rnd">
              <a:noFill/>
              <a:rou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513587" y="971487"/>
              <a:ext cx="73695" cy="27151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450">
                  <a:solidFill>
                    <a:srgbClr val="000000"/>
                  </a:solidFill>
                  <a:effectLst/>
                  <a:latin typeface="Comic Sans MS" panose="030F0702030302020204" pitchFamily="66" charset="0"/>
                  <a:ea typeface="Comic Sans MS" panose="030F0702030302020204" pitchFamily="66" charset="0"/>
                  <a:cs typeface="Comic Sans MS" panose="030F0702030302020204" pitchFamily="66" charset="0"/>
                </a:rPr>
                <a:t> </a:t>
              </a:r>
              <a:endParaRPr lang="en-US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976883" y="1259524"/>
              <a:ext cx="73695" cy="27151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450">
                  <a:solidFill>
                    <a:srgbClr val="000000"/>
                  </a:solidFill>
                  <a:effectLst/>
                  <a:latin typeface="Comic Sans MS" panose="030F0702030302020204" pitchFamily="66" charset="0"/>
                  <a:ea typeface="Comic Sans MS" panose="030F0702030302020204" pitchFamily="66" charset="0"/>
                  <a:cs typeface="Comic Sans MS" panose="030F0702030302020204" pitchFamily="66" charset="0"/>
                </a:rPr>
                <a:t> </a:t>
              </a:r>
              <a:endParaRPr lang="en-US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1275008" y="4739425"/>
            <a:ext cx="12621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smtClean="0"/>
              <a:t>Active Site</a:t>
            </a:r>
            <a:endParaRPr lang="en-US" sz="2400" b="1" u="sng" dirty="0"/>
          </a:p>
        </p:txBody>
      </p:sp>
      <p:sp>
        <p:nvSpPr>
          <p:cNvPr id="37" name="Slide Number Placeholder 3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692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709" y="452718"/>
            <a:ext cx="7422919" cy="1400530"/>
          </a:xfrm>
        </p:spPr>
        <p:txBody>
          <a:bodyPr/>
          <a:lstStyle/>
          <a:p>
            <a:r>
              <a:rPr lang="en-US" sz="3200" dirty="0" smtClean="0"/>
              <a:t>Example of the </a:t>
            </a:r>
            <a:r>
              <a:rPr lang="en-US" sz="3200" b="1" u="sng" dirty="0" smtClean="0"/>
              <a:t>hydrolysis</a:t>
            </a:r>
            <a:r>
              <a:rPr lang="en-US" sz="3200" dirty="0" smtClean="0"/>
              <a:t> of sucrose using the enzyme (</a:t>
            </a:r>
            <a:r>
              <a:rPr lang="en-US" sz="3200" b="1" u="sng" dirty="0" smtClean="0"/>
              <a:t>sucrase</a:t>
            </a:r>
            <a:r>
              <a:rPr lang="en-US" sz="3200" dirty="0" smtClean="0"/>
              <a:t>)</a:t>
            </a:r>
            <a:endParaRPr lang="en-US" sz="3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9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4752" r="31977" b="4487"/>
          <a:stretch/>
        </p:blipFill>
        <p:spPr>
          <a:xfrm>
            <a:off x="824249" y="1683738"/>
            <a:ext cx="7570996" cy="5262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958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Enzyme Inhibitors 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-19809" y="1455312"/>
            <a:ext cx="9144000" cy="5492840"/>
          </a:xfrm>
          <a:solidFill>
            <a:schemeClr val="tx2">
              <a:lumMod val="90000"/>
            </a:schemeClr>
          </a:solidFill>
        </p:spPr>
        <p:txBody>
          <a:bodyPr/>
          <a:lstStyle/>
          <a:p>
            <a:r>
              <a:rPr lang="en-US" b="1" u="sng" dirty="0" smtClean="0">
                <a:solidFill>
                  <a:schemeClr val="bg1"/>
                </a:solidFill>
              </a:rPr>
              <a:t>Competitive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b="1" u="sng" dirty="0" smtClean="0">
                <a:solidFill>
                  <a:schemeClr val="bg1"/>
                </a:solidFill>
              </a:rPr>
              <a:t>Inhibitors</a:t>
            </a:r>
            <a:r>
              <a:rPr lang="en-US" dirty="0" smtClean="0">
                <a:solidFill>
                  <a:schemeClr val="bg1"/>
                </a:solidFill>
              </a:rPr>
              <a:t> = a substances that </a:t>
            </a:r>
            <a:r>
              <a:rPr lang="en-US" b="1" u="sng" dirty="0" smtClean="0">
                <a:solidFill>
                  <a:schemeClr val="bg1"/>
                </a:solidFill>
              </a:rPr>
              <a:t>reduces</a:t>
            </a:r>
            <a:r>
              <a:rPr lang="en-US" dirty="0" smtClean="0">
                <a:solidFill>
                  <a:schemeClr val="bg1"/>
                </a:solidFill>
              </a:rPr>
              <a:t> the activity of an enzyme by entering the </a:t>
            </a:r>
            <a:r>
              <a:rPr lang="en-US" b="1" u="sng" dirty="0" smtClean="0">
                <a:solidFill>
                  <a:schemeClr val="bg1"/>
                </a:solidFill>
              </a:rPr>
              <a:t>active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b="1" u="sng" dirty="0" smtClean="0">
                <a:solidFill>
                  <a:schemeClr val="bg1"/>
                </a:solidFill>
              </a:rPr>
              <a:t>site</a:t>
            </a:r>
            <a:r>
              <a:rPr lang="en-US" dirty="0" smtClean="0">
                <a:solidFill>
                  <a:schemeClr val="bg1"/>
                </a:solidFill>
              </a:rPr>
              <a:t> in place of the </a:t>
            </a:r>
            <a:r>
              <a:rPr lang="en-US" b="1" u="sng" dirty="0" smtClean="0">
                <a:solidFill>
                  <a:schemeClr val="bg1"/>
                </a:solidFill>
              </a:rPr>
              <a:t>substrate </a:t>
            </a:r>
            <a:r>
              <a:rPr lang="en-US" dirty="0" smtClean="0">
                <a:solidFill>
                  <a:schemeClr val="bg1"/>
                </a:solidFill>
              </a:rPr>
              <a:t>whose structure is </a:t>
            </a:r>
            <a:r>
              <a:rPr lang="en-US" b="1" u="sng" dirty="0" smtClean="0">
                <a:solidFill>
                  <a:schemeClr val="bg1"/>
                </a:solidFill>
              </a:rPr>
              <a:t>very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b="1" u="sng" dirty="0" smtClean="0">
                <a:solidFill>
                  <a:schemeClr val="bg1"/>
                </a:solidFill>
              </a:rPr>
              <a:t>similar</a:t>
            </a:r>
            <a:r>
              <a:rPr lang="en-US" dirty="0" smtClean="0">
                <a:solidFill>
                  <a:schemeClr val="bg1"/>
                </a:solidFill>
              </a:rPr>
              <a:t>.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10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142" y="2524259"/>
            <a:ext cx="7665215" cy="4173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996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 Black" panose="020B0A040201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bg1"/>
                </a:solidFill>
                <a:latin typeface="Arial Black" panose="020B0A040201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bg1"/>
                </a:solidFill>
                <a:latin typeface="Arial Black" panose="020B0A040201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bg1"/>
                </a:solidFill>
                <a:latin typeface="Arial Black" panose="020B0A040201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bg1"/>
                </a:solidFill>
                <a:latin typeface="Arial Black" panose="020B0A04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bg1"/>
                </a:solidFill>
                <a:latin typeface="Arial Black" panose="020B0A04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bg1"/>
                </a:solidFill>
                <a:latin typeface="Arial Black" panose="020B0A04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bg1"/>
                </a:solidFill>
                <a:latin typeface="Arial Black" panose="020B0A04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bg1"/>
                </a:solidFill>
                <a:latin typeface="Arial Black" panose="020B0A040201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FA5C69-C505-4C55-83E8-4FECC7C64996}" type="slidenum">
              <a:rPr lang="en-US" altLang="en-US" sz="1400">
                <a:latin typeface="Franklin Gothic Heavy" panose="020B0903020102020204" pitchFamily="34" charset="0"/>
              </a:rPr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>
              <a:latin typeface="Franklin Gothic Heavy" panose="020B0903020102020204" pitchFamily="34" charset="0"/>
            </a:endParaRPr>
          </a:p>
        </p:txBody>
      </p:sp>
      <p:sp>
        <p:nvSpPr>
          <p:cNvPr id="34838" name="Rectangle 2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sz="4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Enzyme Inhibitors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31820" y="1152983"/>
            <a:ext cx="8811587" cy="4114800"/>
          </a:xfrm>
        </p:spPr>
        <p:txBody>
          <a:bodyPr lIns="90488" tIns="44450" rIns="90488" bIns="44450"/>
          <a:lstStyle/>
          <a:p>
            <a:pPr eaLnBrk="1" hangingPunct="1">
              <a:buFontTx/>
              <a:buNone/>
              <a:tabLst>
                <a:tab pos="457200" algn="l"/>
              </a:tabLst>
              <a:defRPr/>
            </a:pPr>
            <a:r>
              <a:rPr lang="en-US" sz="3600" b="1" u="sng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entury Gothic" panose="020B0502020202020204" pitchFamily="34" charset="0"/>
              </a:rPr>
              <a:t>Noncompetitive</a:t>
            </a:r>
            <a:r>
              <a:rPr lang="en-US" sz="36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entury Gothic" panose="020B0502020202020204" pitchFamily="34" charset="0"/>
              </a:rPr>
              <a:t> inhibitors:</a:t>
            </a:r>
            <a:endParaRPr lang="en-US" sz="3600" dirty="0" smtClean="0">
              <a:latin typeface="Century Gothic" panose="020B0502020202020204" pitchFamily="34" charset="0"/>
            </a:endParaRPr>
          </a:p>
          <a:p>
            <a:pPr eaLnBrk="1" hangingPunct="1">
              <a:buFontTx/>
              <a:buNone/>
              <a:tabLst>
                <a:tab pos="457200" algn="l"/>
              </a:tabLst>
              <a:defRPr/>
            </a:pPr>
            <a:r>
              <a:rPr lang="en-US" sz="3600" dirty="0" smtClean="0">
                <a:latin typeface="Century Gothic" panose="020B0502020202020204" pitchFamily="34" charset="0"/>
              </a:rPr>
              <a:t>		Inhibitors that </a:t>
            </a:r>
            <a:r>
              <a:rPr lang="en-US" sz="36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entury Gothic" panose="020B0502020202020204" pitchFamily="34" charset="0"/>
              </a:rPr>
              <a:t>do not enter the </a:t>
            </a:r>
            <a:r>
              <a:rPr lang="en-US" sz="3600" b="1" u="sng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entury Gothic" panose="020B0502020202020204" pitchFamily="34" charset="0"/>
              </a:rPr>
              <a:t>active</a:t>
            </a:r>
            <a:r>
              <a:rPr lang="en-US" sz="36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entury Gothic" panose="020B0502020202020204" pitchFamily="34" charset="0"/>
              </a:rPr>
              <a:t> </a:t>
            </a:r>
            <a:r>
              <a:rPr lang="en-US" sz="3600" b="1" u="sng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entury Gothic" panose="020B0502020202020204" pitchFamily="34" charset="0"/>
              </a:rPr>
              <a:t>site</a:t>
            </a:r>
            <a:r>
              <a:rPr lang="en-US" sz="3600" dirty="0" smtClean="0">
                <a:latin typeface="Century Gothic" panose="020B0502020202020204" pitchFamily="34" charset="0"/>
              </a:rPr>
              <a:t>, but </a:t>
            </a:r>
            <a:r>
              <a:rPr lang="en-US" sz="36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entury Gothic" panose="020B0502020202020204" pitchFamily="34" charset="0"/>
              </a:rPr>
              <a:t>bind to another part </a:t>
            </a:r>
            <a:r>
              <a:rPr lang="en-US" sz="3600" dirty="0" smtClean="0">
                <a:latin typeface="Century Gothic" panose="020B0502020202020204" pitchFamily="34" charset="0"/>
              </a:rPr>
              <a:t>of the </a:t>
            </a:r>
            <a:r>
              <a:rPr lang="en-US" sz="36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entury Gothic" panose="020B0502020202020204" pitchFamily="34" charset="0"/>
              </a:rPr>
              <a:t>enzyme</a:t>
            </a:r>
            <a:r>
              <a:rPr lang="en-US" sz="3600" dirty="0" smtClean="0">
                <a:latin typeface="Century Gothic" panose="020B0502020202020204" pitchFamily="34" charset="0"/>
              </a:rPr>
              <a:t> causing the </a:t>
            </a:r>
            <a:r>
              <a:rPr lang="en-US" sz="36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entury Gothic" panose="020B0502020202020204" pitchFamily="34" charset="0"/>
              </a:rPr>
              <a:t>enzyme</a:t>
            </a:r>
            <a:r>
              <a:rPr lang="en-US" sz="3600" dirty="0" smtClean="0">
                <a:latin typeface="Century Gothic" panose="020B0502020202020204" pitchFamily="34" charset="0"/>
              </a:rPr>
              <a:t> to </a:t>
            </a:r>
            <a:r>
              <a:rPr lang="en-US" sz="36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entury Gothic" panose="020B0502020202020204" pitchFamily="34" charset="0"/>
              </a:rPr>
              <a:t>change its </a:t>
            </a:r>
            <a:r>
              <a:rPr lang="en-US" sz="3600" b="1" u="sng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entury Gothic" panose="020B0502020202020204" pitchFamily="34" charset="0"/>
              </a:rPr>
              <a:t>shape</a:t>
            </a:r>
            <a:r>
              <a:rPr lang="en-US" sz="3600" dirty="0" smtClean="0">
                <a:latin typeface="Century Gothic" panose="020B0502020202020204" pitchFamily="34" charset="0"/>
              </a:rPr>
              <a:t>, which in turn 		</a:t>
            </a:r>
            <a:r>
              <a:rPr lang="en-US" sz="36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entury Gothic" panose="020B0502020202020204" pitchFamily="34" charset="0"/>
              </a:rPr>
              <a:t>alters the </a:t>
            </a:r>
            <a:r>
              <a:rPr lang="en-US" sz="3600" b="1" u="sng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entury Gothic" panose="020B0502020202020204" pitchFamily="34" charset="0"/>
              </a:rPr>
              <a:t>active</a:t>
            </a:r>
            <a:r>
              <a:rPr lang="en-US" sz="36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entury Gothic" panose="020B0502020202020204" pitchFamily="34" charset="0"/>
              </a:rPr>
              <a:t> </a:t>
            </a:r>
            <a:r>
              <a:rPr lang="en-US" sz="3600" b="1" u="sng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entury Gothic" panose="020B0502020202020204" pitchFamily="34" charset="0"/>
              </a:rPr>
              <a:t>site</a:t>
            </a:r>
            <a:r>
              <a:rPr lang="en-US" sz="3600" dirty="0" smtClean="0">
                <a:latin typeface="Century Gothic" panose="020B0502020202020204" pitchFamily="34" charset="0"/>
              </a:rPr>
              <a:t>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5332" y="4067175"/>
            <a:ext cx="3648075" cy="279082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580399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Enzymes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700" y="1493949"/>
            <a:ext cx="7195838" cy="4754457"/>
          </a:xfrm>
        </p:spPr>
        <p:txBody>
          <a:bodyPr>
            <a:normAutofit/>
          </a:bodyPr>
          <a:lstStyle/>
          <a:p>
            <a:r>
              <a:rPr lang="en-US" sz="3200" dirty="0" smtClean="0"/>
              <a:t>Could not </a:t>
            </a:r>
            <a:r>
              <a:rPr lang="en-US" sz="3200" b="1" u="sng" dirty="0" smtClean="0"/>
              <a:t>survive</a:t>
            </a:r>
            <a:r>
              <a:rPr lang="en-US" sz="3200" dirty="0" smtClean="0"/>
              <a:t> without enzymes! (almost all chemical reactions in cells require an enzyme)</a:t>
            </a:r>
          </a:p>
          <a:p>
            <a:pPr lvl="1"/>
            <a:r>
              <a:rPr lang="en-US" sz="2800" b="1" u="sng" dirty="0" smtClean="0"/>
              <a:t>Speeds up reactions in:</a:t>
            </a:r>
          </a:p>
          <a:p>
            <a:pPr marL="1257316" lvl="2" indent="-342900">
              <a:buFont typeface="+mj-lt"/>
              <a:buAutoNum type="arabicPeriod"/>
            </a:pPr>
            <a:r>
              <a:rPr lang="en-US" sz="2400" b="1" u="sng" dirty="0" smtClean="0"/>
              <a:t>Digestion</a:t>
            </a:r>
            <a:r>
              <a:rPr lang="en-US" sz="2400" dirty="0" smtClean="0"/>
              <a:t> of food</a:t>
            </a:r>
          </a:p>
          <a:p>
            <a:pPr marL="1257316" lvl="2" indent="-342900">
              <a:buFont typeface="+mj-lt"/>
              <a:buAutoNum type="arabicPeriod"/>
            </a:pPr>
            <a:r>
              <a:rPr lang="en-US" sz="2400" b="1" u="sng" dirty="0" smtClean="0"/>
              <a:t>Synthesis</a:t>
            </a:r>
            <a:r>
              <a:rPr lang="en-US" sz="2400" dirty="0" smtClean="0"/>
              <a:t> of molecules</a:t>
            </a:r>
          </a:p>
          <a:p>
            <a:pPr marL="1257316" lvl="2" indent="-342900">
              <a:buFont typeface="+mj-lt"/>
              <a:buAutoNum type="arabicPeriod"/>
            </a:pPr>
            <a:r>
              <a:rPr lang="en-US" sz="2400" b="1" u="sng" dirty="0" smtClean="0"/>
              <a:t>Storage</a:t>
            </a:r>
            <a:r>
              <a:rPr lang="en-US" sz="2400" dirty="0" smtClean="0"/>
              <a:t> </a:t>
            </a:r>
            <a:r>
              <a:rPr lang="en-US" sz="2400" b="1" u="sng" dirty="0" smtClean="0"/>
              <a:t>and</a:t>
            </a:r>
            <a:r>
              <a:rPr lang="en-US" sz="2400" dirty="0" smtClean="0"/>
              <a:t> </a:t>
            </a:r>
            <a:r>
              <a:rPr lang="en-US" sz="2400" b="1" u="sng" dirty="0" smtClean="0"/>
              <a:t>release</a:t>
            </a:r>
            <a:r>
              <a:rPr lang="en-US" sz="2400" dirty="0" smtClean="0"/>
              <a:t> of energy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9017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Enzymes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b="1" u="sng" dirty="0" smtClean="0"/>
              <a:t>Enzymes</a:t>
            </a:r>
            <a:r>
              <a:rPr lang="en-US" sz="3600" dirty="0" smtClean="0"/>
              <a:t> </a:t>
            </a:r>
            <a:r>
              <a:rPr lang="en-US" sz="3600" smtClean="0"/>
              <a:t>are named </a:t>
            </a:r>
            <a:r>
              <a:rPr lang="en-US" sz="3600" dirty="0" smtClean="0"/>
              <a:t>for the compounds they work on.</a:t>
            </a:r>
          </a:p>
          <a:p>
            <a:pPr lvl="1"/>
            <a:r>
              <a:rPr lang="en-US" sz="3200" dirty="0" smtClean="0"/>
              <a:t>You drop the current compound ending and replace it with –</a:t>
            </a:r>
            <a:r>
              <a:rPr lang="en-US" sz="3200" b="1" u="sng" dirty="0" err="1" smtClean="0"/>
              <a:t>ase</a:t>
            </a:r>
            <a:r>
              <a:rPr lang="en-US" sz="3200" dirty="0" smtClean="0"/>
              <a:t>.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420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Enzymes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700" y="2555201"/>
            <a:ext cx="6711654" cy="4195481"/>
          </a:xfrm>
        </p:spPr>
        <p:txBody>
          <a:bodyPr/>
          <a:lstStyle/>
          <a:p>
            <a:r>
              <a:rPr lang="en-US" sz="3200" dirty="0" smtClean="0"/>
              <a:t>For example:</a:t>
            </a:r>
          </a:p>
          <a:p>
            <a:pPr lvl="1"/>
            <a:r>
              <a:rPr lang="en-US" sz="2800" dirty="0" smtClean="0"/>
              <a:t>Lactose’s enzyme is </a:t>
            </a:r>
            <a:r>
              <a:rPr lang="en-US" sz="2800" b="1" u="sng" dirty="0" smtClean="0"/>
              <a:t>lactase</a:t>
            </a:r>
          </a:p>
          <a:p>
            <a:pPr lvl="1"/>
            <a:r>
              <a:rPr lang="en-US" sz="2800" dirty="0" smtClean="0"/>
              <a:t>Maltose’s enzyme is </a:t>
            </a:r>
            <a:r>
              <a:rPr lang="en-US" sz="2800" b="1" u="sng" dirty="0" smtClean="0"/>
              <a:t>maltase</a:t>
            </a:r>
          </a:p>
          <a:p>
            <a:pPr lvl="1"/>
            <a:r>
              <a:rPr lang="en-US" sz="2800" dirty="0" smtClean="0"/>
              <a:t>Sucrose’s enzyme is </a:t>
            </a:r>
            <a:r>
              <a:rPr lang="en-US" sz="2800" b="1" u="sng" dirty="0" smtClean="0"/>
              <a:t>sucrase</a:t>
            </a:r>
          </a:p>
          <a:p>
            <a:pPr lvl="1"/>
            <a:r>
              <a:rPr lang="en-US" sz="2800" b="1" u="sng" dirty="0" smtClean="0"/>
              <a:t>Amylase</a:t>
            </a:r>
            <a:r>
              <a:rPr lang="en-US" sz="2800" dirty="0" smtClean="0"/>
              <a:t> (in your saliva) is the enzyme for starch (amylose)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14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29604" t="54319" r="24658" b="19977"/>
          <a:stretch/>
        </p:blipFill>
        <p:spPr>
          <a:xfrm>
            <a:off x="4391441" y="218940"/>
            <a:ext cx="3147913" cy="2498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962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Enzymes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700" y="1063423"/>
            <a:ext cx="6711654" cy="5184983"/>
          </a:xfrm>
        </p:spPr>
        <p:txBody>
          <a:bodyPr>
            <a:normAutofit/>
          </a:bodyPr>
          <a:lstStyle/>
          <a:p>
            <a:r>
              <a:rPr lang="en-US" sz="2800" b="1" u="sng" dirty="0" smtClean="0"/>
              <a:t>2 Factors that Affect Enzymes:</a:t>
            </a:r>
          </a:p>
          <a:p>
            <a:pPr marL="800107" lvl="1" indent="-342900">
              <a:buFont typeface="+mj-lt"/>
              <a:buAutoNum type="arabicPeriod"/>
            </a:pPr>
            <a:r>
              <a:rPr lang="en-US" sz="2400" b="1" u="sng" dirty="0" smtClean="0"/>
              <a:t>Temperature</a:t>
            </a:r>
            <a:r>
              <a:rPr lang="en-US" sz="2400" dirty="0" smtClean="0"/>
              <a:t> – Too high temperatures will denature (change the shape of) the active site of the enzyme, causing the enzyme to not work properly.</a:t>
            </a:r>
          </a:p>
          <a:p>
            <a:pPr marL="800107" lvl="1" indent="-342900">
              <a:buFont typeface="+mj-lt"/>
              <a:buAutoNum type="arabicPeriod"/>
            </a:pPr>
            <a:r>
              <a:rPr lang="en-US" sz="2400" b="1" u="sng" dirty="0" smtClean="0"/>
              <a:t>pH</a:t>
            </a:r>
            <a:r>
              <a:rPr lang="en-US" sz="2400" dirty="0" smtClean="0"/>
              <a:t> – every enzyme has an optimum pH in which they will work.  Altering the pH will cause the enzyme to not work properly.  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15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8637" y="2807594"/>
            <a:ext cx="746607" cy="287842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8872" y="4477366"/>
            <a:ext cx="4467055" cy="165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272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4710" y="2052925"/>
            <a:ext cx="8517621" cy="4195481"/>
          </a:xfrm>
        </p:spPr>
        <p:txBody>
          <a:bodyPr/>
          <a:lstStyle/>
          <a:p>
            <a:pPr marL="400051" indent="-342900">
              <a:buFont typeface="+mj-lt"/>
              <a:buAutoNum type="arabicPeriod"/>
              <a:tabLst>
                <a:tab pos="857250" algn="l"/>
                <a:tab pos="1257300" algn="l"/>
              </a:tabLst>
              <a:defRPr/>
            </a:pPr>
            <a:r>
              <a:rPr lang="en-US" sz="3200" dirty="0" smtClean="0">
                <a:latin typeface="Comic Sans MS" panose="030F0702030302020204" pitchFamily="66" charset="0"/>
              </a:rPr>
              <a:t>Cat </a:t>
            </a:r>
            <a:r>
              <a:rPr lang="en-US" sz="3200" dirty="0">
                <a:latin typeface="Comic Sans MS" panose="030F0702030302020204" pitchFamily="66" charset="0"/>
              </a:rPr>
              <a:t>box example</a:t>
            </a:r>
          </a:p>
          <a:p>
            <a:pPr lvl="2">
              <a:tabLst>
                <a:tab pos="857250" algn="l"/>
                <a:tab pos="1257300" algn="l"/>
              </a:tabLst>
              <a:defRPr/>
            </a:pPr>
            <a:r>
              <a:rPr lang="en-US" sz="2400" dirty="0">
                <a:latin typeface="Comic Sans MS" panose="030F0702030302020204" pitchFamily="66" charset="0"/>
              </a:rPr>
              <a:t>Urea + urease </a:t>
            </a:r>
            <a:r>
              <a:rPr lang="en-US" sz="2400" dirty="0">
                <a:latin typeface="Comic Sans MS" panose="030F0702030302020204" pitchFamily="66" charset="0"/>
                <a:sym typeface="Wingdings" panose="05000000000000000000" pitchFamily="2" charset="2"/>
              </a:rPr>
              <a:t> </a:t>
            </a:r>
            <a:r>
              <a:rPr lang="en-US" sz="2400" b="1" u="sng" dirty="0">
                <a:latin typeface="Comic Sans MS" panose="030F0702030302020204" pitchFamily="66" charset="0"/>
                <a:sym typeface="Wingdings" panose="05000000000000000000" pitchFamily="2" charset="2"/>
              </a:rPr>
              <a:t>ammonia</a:t>
            </a:r>
            <a:r>
              <a:rPr lang="en-US" sz="2400" dirty="0">
                <a:latin typeface="Comic Sans MS" panose="030F0702030302020204" pitchFamily="66" charset="0"/>
                <a:sym typeface="Wingdings" panose="05000000000000000000" pitchFamily="2" charset="2"/>
              </a:rPr>
              <a:t> + carbon dioxide</a:t>
            </a:r>
          </a:p>
          <a:p>
            <a:pPr lvl="2">
              <a:tabLst>
                <a:tab pos="857250" algn="l"/>
                <a:tab pos="1257300" algn="l"/>
              </a:tabLst>
              <a:defRPr/>
            </a:pPr>
            <a:r>
              <a:rPr lang="en-US" sz="2400" dirty="0">
                <a:latin typeface="Comic Sans MS" panose="030F0702030302020204" pitchFamily="66" charset="0"/>
                <a:sym typeface="Wingdings" panose="05000000000000000000" pitchFamily="2" charset="2"/>
              </a:rPr>
              <a:t>Clean litter in cooler temps = less smell due to </a:t>
            </a:r>
            <a:r>
              <a:rPr lang="en-US" sz="2400" dirty="0" smtClean="0">
                <a:latin typeface="Comic Sans MS" panose="030F0702030302020204" pitchFamily="66" charset="0"/>
                <a:sym typeface="Wingdings" panose="05000000000000000000" pitchFamily="2" charset="2"/>
              </a:rPr>
              <a:t>slower </a:t>
            </a:r>
            <a:r>
              <a:rPr lang="en-US" sz="2400" dirty="0">
                <a:latin typeface="Comic Sans MS" panose="030F0702030302020204" pitchFamily="66" charset="0"/>
                <a:sym typeface="Wingdings" panose="05000000000000000000" pitchFamily="2" charset="2"/>
              </a:rPr>
              <a:t>rate of reaction</a:t>
            </a:r>
            <a:endParaRPr lang="en-US" sz="2400" dirty="0">
              <a:latin typeface="Comic Sans MS" panose="030F0702030302020204" pitchFamily="66" charset="0"/>
            </a:endParaRPr>
          </a:p>
          <a:p>
            <a:pPr marL="457200" indent="-457200">
              <a:buFont typeface="+mj-lt"/>
              <a:buAutoNum type="arabicPeriod"/>
              <a:tabLst>
                <a:tab pos="857250" algn="l"/>
                <a:tab pos="1257300" algn="l"/>
              </a:tabLst>
              <a:defRPr/>
            </a:pPr>
            <a:r>
              <a:rPr lang="en-US" sz="3200" dirty="0">
                <a:latin typeface="Comic Sans MS" panose="030F0702030302020204" pitchFamily="66" charset="0"/>
              </a:rPr>
              <a:t>	</a:t>
            </a:r>
            <a:r>
              <a:rPr lang="en-US" sz="3200" dirty="0" smtClean="0">
                <a:latin typeface="Comic Sans MS" panose="030F0702030302020204" pitchFamily="66" charset="0"/>
              </a:rPr>
              <a:t>pH </a:t>
            </a:r>
            <a:r>
              <a:rPr lang="en-US" sz="3200" dirty="0">
                <a:latin typeface="Comic Sans MS" panose="030F0702030302020204" pitchFamily="66" charset="0"/>
              </a:rPr>
              <a:t>(most like 6 - 8 pH near neutral) </a:t>
            </a:r>
            <a:endParaRPr lang="en-US" sz="3200" dirty="0" smtClean="0">
              <a:latin typeface="Comic Sans MS" panose="030F0702030302020204" pitchFamily="66" charset="0"/>
            </a:endParaRPr>
          </a:p>
          <a:p>
            <a:pPr marL="1085864" lvl="2" indent="-285750">
              <a:tabLst>
                <a:tab pos="857250" algn="l"/>
                <a:tab pos="1257300" algn="l"/>
              </a:tabLst>
              <a:defRPr/>
            </a:pPr>
            <a:r>
              <a:rPr lang="en-US" sz="2400" b="1" u="sng" dirty="0" smtClean="0">
                <a:latin typeface="Comic Sans MS" panose="030F0702030302020204" pitchFamily="66" charset="0"/>
              </a:rPr>
              <a:t>Lemon</a:t>
            </a:r>
            <a:r>
              <a:rPr lang="en-US" sz="2400" dirty="0" smtClean="0">
                <a:latin typeface="Comic Sans MS" panose="030F0702030302020204" pitchFamily="66" charset="0"/>
              </a:rPr>
              <a:t> </a:t>
            </a:r>
            <a:r>
              <a:rPr lang="en-US" sz="2400" dirty="0">
                <a:latin typeface="Comic Sans MS" panose="030F0702030302020204" pitchFamily="66" charset="0"/>
              </a:rPr>
              <a:t>Juice on </a:t>
            </a:r>
            <a:r>
              <a:rPr lang="en-US" sz="2400" dirty="0" smtClean="0">
                <a:latin typeface="Comic Sans MS" panose="030F0702030302020204" pitchFamily="66" charset="0"/>
              </a:rPr>
              <a:t>apple</a:t>
            </a:r>
          </a:p>
          <a:p>
            <a:pPr marL="1085864" lvl="2" indent="-285750">
              <a:tabLst>
                <a:tab pos="857250" algn="l"/>
                <a:tab pos="1257300" algn="l"/>
              </a:tabLst>
              <a:defRPr/>
            </a:pPr>
            <a:r>
              <a:rPr lang="en-US" sz="2400" b="1" u="sng" dirty="0">
                <a:latin typeface="Comic Sans MS" panose="030F0702030302020204" pitchFamily="66" charset="0"/>
              </a:rPr>
              <a:t>P</a:t>
            </a:r>
            <a:r>
              <a:rPr lang="en-US" sz="2400" b="1" u="sng" dirty="0" smtClean="0">
                <a:latin typeface="Comic Sans MS" panose="030F0702030302020204" pitchFamily="66" charset="0"/>
              </a:rPr>
              <a:t>olyphenol</a:t>
            </a:r>
            <a:r>
              <a:rPr lang="en-US" sz="2400" dirty="0" smtClean="0">
                <a:latin typeface="Comic Sans MS" panose="030F0702030302020204" pitchFamily="66" charset="0"/>
              </a:rPr>
              <a:t> </a:t>
            </a:r>
            <a:r>
              <a:rPr lang="en-US" sz="2400" b="1" u="sng" dirty="0">
                <a:latin typeface="Comic Sans MS" panose="030F0702030302020204" pitchFamily="66" charset="0"/>
              </a:rPr>
              <a:t>oxidase</a:t>
            </a:r>
            <a:r>
              <a:rPr lang="en-US" sz="2400" dirty="0">
                <a:latin typeface="Comic Sans MS" panose="030F0702030302020204" pitchFamily="66" charset="0"/>
              </a:rPr>
              <a:t> (PPO) is the enzyme that reacts with oxygen to turn the apple brown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960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How Does our Body get Energy from the Breaking Down of Molecules?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999" y="2662519"/>
            <a:ext cx="6711654" cy="4195481"/>
          </a:xfrm>
        </p:spPr>
        <p:txBody>
          <a:bodyPr>
            <a:normAutofit/>
          </a:bodyPr>
          <a:lstStyle/>
          <a:p>
            <a:r>
              <a:rPr lang="en-US" sz="3600" b="1" u="sng" dirty="0" smtClean="0"/>
              <a:t>Energy is released when a chemical bond is broken.</a:t>
            </a:r>
            <a:endParaRPr lang="en-US" sz="3600" b="1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17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8681" y="3110990"/>
            <a:ext cx="2465319" cy="2800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989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Enzymes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Analysis of Enzyme </a:t>
            </a:r>
            <a:r>
              <a:rPr lang="en-US" sz="3600" dirty="0" smtClean="0"/>
              <a:t>actions</a:t>
            </a:r>
          </a:p>
          <a:p>
            <a:endParaRPr lang="en-US" sz="3600" dirty="0"/>
          </a:p>
          <a:p>
            <a:r>
              <a:rPr lang="en-US" sz="3600" dirty="0" smtClean="0"/>
              <a:t>Draw a conclusion based on each graph below!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803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19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746" y="1262129"/>
            <a:ext cx="8659534" cy="5331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273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20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946" y="1063424"/>
            <a:ext cx="7736713" cy="523886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8996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21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103" y="295736"/>
            <a:ext cx="6940961" cy="60476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642661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22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326" y="1629857"/>
            <a:ext cx="7306229" cy="4719429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56859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23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93" y="1063423"/>
            <a:ext cx="7406338" cy="5537767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30229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24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778" y="1355810"/>
            <a:ext cx="5023192" cy="311547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80332" y="771035"/>
            <a:ext cx="71860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Dehydration synthesis or hydrolysis?</a:t>
            </a:r>
            <a:endParaRPr lang="en-US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5769" y="4250085"/>
            <a:ext cx="4021911" cy="2607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393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23F7099E7F0604086C6FF54E3837E5C" ma:contentTypeVersion="0" ma:contentTypeDescription="Create a new document." ma:contentTypeScope="" ma:versionID="a5f6c1a9320cf5964a7de7e1e5649c69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073a933e43dfc40ec37962c19190021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8066B04-A340-4375-AC6E-105D38F5662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86138570-A499-4E53-ACB0-7CEA1287304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DC588B6-88C0-4941-B54B-D1F2D86826AA}">
  <ds:schemaRefs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purl.org/dc/terms/"/>
    <ds:schemaRef ds:uri="http://schemas.microsoft.com/office/infopath/2007/PartnerControl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1979</TotalTime>
  <Words>474</Words>
  <Application>Microsoft Office PowerPoint</Application>
  <PresentationFormat>On-screen Show (4:3)</PresentationFormat>
  <Paragraphs>105</Paragraphs>
  <Slides>24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3" baseType="lpstr">
      <vt:lpstr>Arial</vt:lpstr>
      <vt:lpstr>Calibri</vt:lpstr>
      <vt:lpstr>Century Gothic</vt:lpstr>
      <vt:lpstr>Comic Sans MS</vt:lpstr>
      <vt:lpstr>Franklin Gothic Heavy</vt:lpstr>
      <vt:lpstr>Tahoma</vt:lpstr>
      <vt:lpstr>Wingdings</vt:lpstr>
      <vt:lpstr>Wingdings 3</vt:lpstr>
      <vt:lpstr>Ion</vt:lpstr>
      <vt:lpstr>Biochemistry: </vt:lpstr>
      <vt:lpstr>Is anyone Lactose intolerant? </vt:lpstr>
      <vt:lpstr>Enzymes</vt:lpstr>
      <vt:lpstr>Enzymes</vt:lpstr>
      <vt:lpstr>Enzymes</vt:lpstr>
      <vt:lpstr>Enzymes</vt:lpstr>
      <vt:lpstr>Enzymes </vt:lpstr>
      <vt:lpstr>Enzymes</vt:lpstr>
      <vt:lpstr>Example of the hydrolysis of sucrose using the enzyme (sucrase)</vt:lpstr>
      <vt:lpstr>Enzyme Inhibitors  </vt:lpstr>
      <vt:lpstr>Enzyme Inhibitors</vt:lpstr>
      <vt:lpstr>Enzymes </vt:lpstr>
      <vt:lpstr>Enzymes </vt:lpstr>
      <vt:lpstr>Enzymes </vt:lpstr>
      <vt:lpstr>Enzymes </vt:lpstr>
      <vt:lpstr>Examples</vt:lpstr>
      <vt:lpstr>How Does our Body get Energy from the Breaking Down of Molecules?</vt:lpstr>
      <vt:lpstr>Enzymes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DASD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Biochemistry:</dc:title>
  <dc:creator>Fishel, Shelley</dc:creator>
  <cp:lastModifiedBy>Fishel, Shelley</cp:lastModifiedBy>
  <cp:revision>24</cp:revision>
  <dcterms:created xsi:type="dcterms:W3CDTF">2014-09-28T18:48:27Z</dcterms:created>
  <dcterms:modified xsi:type="dcterms:W3CDTF">2015-11-23T19:01:22Z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0x010100B23F7099E7F0604086C6FF54E3837E5C</vt:lpwstr>
  </property>
</Properties>
</file>