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activeX/activeX1.xml" ContentType="application/vnd.ms-office.activeX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activeX/activeX2.xml" ContentType="application/vnd.ms-office.activeX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429" r:id="rId6"/>
    <p:sldMasterId id="2147484435" r:id="rId7"/>
    <p:sldMasterId id="2147484440" r:id="rId8"/>
  </p:sldMasterIdLst>
  <p:notesMasterIdLst>
    <p:notesMasterId r:id="rId33"/>
  </p:notesMasterIdLst>
  <p:sldIdLst>
    <p:sldId id="328" r:id="rId9"/>
    <p:sldId id="354" r:id="rId10"/>
    <p:sldId id="330" r:id="rId11"/>
    <p:sldId id="398" r:id="rId12"/>
    <p:sldId id="399" r:id="rId13"/>
    <p:sldId id="403" r:id="rId14"/>
    <p:sldId id="406" r:id="rId15"/>
    <p:sldId id="331" r:id="rId16"/>
    <p:sldId id="367" r:id="rId17"/>
    <p:sldId id="368" r:id="rId18"/>
    <p:sldId id="404" r:id="rId19"/>
    <p:sldId id="373" r:id="rId20"/>
    <p:sldId id="385" r:id="rId21"/>
    <p:sldId id="387" r:id="rId22"/>
    <p:sldId id="388" r:id="rId23"/>
    <p:sldId id="405" r:id="rId24"/>
    <p:sldId id="397" r:id="rId25"/>
    <p:sldId id="390" r:id="rId26"/>
    <p:sldId id="391" r:id="rId27"/>
    <p:sldId id="392" r:id="rId28"/>
    <p:sldId id="393" r:id="rId29"/>
    <p:sldId id="394" r:id="rId30"/>
    <p:sldId id="395" r:id="rId31"/>
    <p:sldId id="396" r:id="rId32"/>
  </p:sldIdLst>
  <p:sldSz cx="9144000" cy="6858000" type="screen4x3"/>
  <p:notesSz cx="6858000" cy="9144000"/>
  <p:custShowLst>
    <p:custShow name="Participant Leaders" id="0">
      <p:sldLst>
        <p:sld r:id="rId28"/>
      </p:sldLst>
    </p:custShow>
    <p:custShow name="Team Scores" id="1">
      <p:sldLst>
        <p:sld r:id="rId29"/>
      </p:sldLst>
    </p:custShow>
    <p:custShow name="Team MVP" id="2">
      <p:sldLst>
        <p:sld r:id="rId30"/>
      </p:sldLst>
    </p:custShow>
    <p:custShow name="Fastest" id="3">
      <p:sldLst>
        <p:sld r:id="rId31"/>
      </p:sldLst>
    </p:custShow>
    <p:custShow name="Whiteboard" id="4">
      <p:sldLst>
        <p:sld r:id="rId32"/>
      </p:sldLst>
    </p:custShow>
  </p:custShowLst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20" autoAdjust="0"/>
    <p:restoredTop sz="94361" autoAdjust="0"/>
  </p:normalViewPr>
  <p:slideViewPr>
    <p:cSldViewPr>
      <p:cViewPr varScale="1">
        <p:scale>
          <a:sx n="59" d="100"/>
          <a:sy n="59" d="100"/>
        </p:scale>
        <p:origin x="78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ags" Target="tags/tag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729D71D-E31E-406E-AA55-C80F2E1FBA52}" type="datetimeFigureOut">
              <a:rPr lang="en-US"/>
              <a:pPr>
                <a:defRPr/>
              </a:pPr>
              <a:t>8/14/2018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078F86F-A419-4B3E-A1AA-E696C2BE7B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34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D33F64-0800-4A69-98CE-F320AA754AE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329494-8182-4627-88FB-789F188B2FB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82D233-91A3-4E93-A861-71A27A04798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E54E0F-5B43-4E14-A513-71AE6857CD5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7B0CB6-8626-4065-A32C-D379ECA5B77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FDCA10-B9D6-4AA6-A4F8-AB37A54B01F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Not sure if we should bold and underline the rest of the text…..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BBBBC2-B2FE-4B85-BD2B-B9467989C0A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D762C4-D79B-4911-9638-18C69410481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CD6977-093E-4C11-8A43-E255F6D629A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23E11F-E04B-4CEC-AB74-385C16BBB51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9C39EB-FB00-4542-B079-F7DA02CF4A0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32003-69CF-4D19-96F6-DF7EC2D5080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ACB198-5476-4643-A778-42B2215CCB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8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8EA143C-6DE2-48DA-9FAC-DDE56ED24E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2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863985-C2B7-47E3-AAA0-6BF811EC43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84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C8D16B-492C-45AA-AD83-958CD67849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0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06A883B-0DDA-4C78-9530-E5139BC65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1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DC4505-5BF3-4F4E-B4EC-D98B65113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32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39F317-A74E-462C-BEAF-A1946BFB33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693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9AA42F-E224-46B0-8A45-C5FBF0C37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5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24041E6-B122-481F-AEFC-2EF87D1B98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3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3A28E40-623C-427F-9CEA-D522F7AD7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2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D98D28-EFAC-4C5E-956C-5E386480B9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75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689C1A-9F43-4105-AF20-DF513A8036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57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ADD9C7-1410-4048-A45B-3361ACDEAF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95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DBD745-A7EC-4022-8C07-6B99B6D27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402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AB15D3-CB15-4D26-A641-38660A67B4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57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147E954-6C2A-4861-BFEE-3E85D00728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870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5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71305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2929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9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6111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DDDDDD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03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086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DDDDDD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00048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78733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22472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5504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87171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90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  <p:sldLayoutId id="2147484424" r:id="rId12"/>
    <p:sldLayoutId id="2147484425" r:id="rId13"/>
    <p:sldLayoutId id="2147484426" r:id="rId14"/>
    <p:sldLayoutId id="2147484427" r:id="rId15"/>
    <p:sldLayoutId id="2147484428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96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34" r:id="rId2"/>
    <p:sldLayoutId id="2147484431" r:id="rId3"/>
    <p:sldLayoutId id="2147484432" r:id="rId4"/>
    <p:sldLayoutId id="2147484433" r:id="rId5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056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6577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wmf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Introduction to MCJROTC Leadership Education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LE1-C5S1T1pg231-238 Introduction to MCJROTC Leadership Education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7772400" cy="23622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3600"/>
              <a:t>   This lesson identifies the requirements for successful completion of the MCJROTC leadership education course. 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F1E1848C-51BE-4379-A650-A655D568A5C5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idx="1"/>
          </p:nvPr>
        </p:nvSpPr>
        <p:spPr>
          <a:xfrm>
            <a:off x="228600" y="1774825"/>
            <a:ext cx="8686800" cy="4778375"/>
          </a:xfrm>
        </p:spPr>
        <p:txBody>
          <a:bodyPr anchor="ctr"/>
          <a:lstStyle/>
          <a:p>
            <a:pPr marL="633412" indent="-514350" fontAlgn="auto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Identify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seven objectives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of MCJROTC Leadership Education. </a:t>
            </a:r>
          </a:p>
          <a:p>
            <a:pPr marL="633412" indent="-514350" fontAlgn="auto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Identify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five subject areas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presented in MCJROTC Leadership Education.</a:t>
            </a:r>
          </a:p>
          <a:p>
            <a:pPr marL="633412" indent="-514350" fontAlgn="auto"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  <a:buSzPct val="75000"/>
              <a:buFont typeface="+mj-lt"/>
              <a:buAutoNum type="arabicPeriod" startAt="3"/>
              <a:defRPr/>
            </a:pPr>
            <a:r>
              <a:rPr lang="en-US" kern="0" dirty="0">
                <a:solidFill>
                  <a:srgbClr val="FFFFFF"/>
                </a:solidFill>
                <a:ea typeface="Verdana" pitchFamily="34" charset="0"/>
                <a:cs typeface="Verdana" pitchFamily="34" charset="0"/>
              </a:rPr>
              <a:t>Explain what is expected of an individual during each of the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Leadership Education courses</a:t>
            </a:r>
            <a:r>
              <a:rPr lang="en-US" kern="0" dirty="0">
                <a:solidFill>
                  <a:srgbClr val="FFFFFF"/>
                </a:solidFill>
                <a:ea typeface="Verdana" pitchFamily="34" charset="0"/>
                <a:cs typeface="Verdana" pitchFamily="34" charset="0"/>
              </a:rPr>
              <a:t>. </a:t>
            </a:r>
          </a:p>
          <a:p>
            <a:pPr marL="633412" indent="-514350" fontAlgn="auto"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  <a:buSzPct val="75000"/>
              <a:buFont typeface="+mj-lt"/>
              <a:buAutoNum type="arabicPeriod" startAt="3"/>
              <a:defRPr/>
            </a:pPr>
            <a:r>
              <a:rPr lang="en-US" kern="0" dirty="0">
                <a:solidFill>
                  <a:srgbClr val="FFFFFF"/>
                </a:solidFill>
                <a:ea typeface="Verdana" pitchFamily="34" charset="0"/>
                <a:cs typeface="Verdana" pitchFamily="34" charset="0"/>
              </a:rPr>
              <a:t>Explain the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benefits</a:t>
            </a:r>
            <a:r>
              <a:rPr lang="en-US" kern="0" dirty="0">
                <a:solidFill>
                  <a:srgbClr val="FFFFFF"/>
                </a:solidFill>
                <a:ea typeface="Verdana" pitchFamily="34" charset="0"/>
                <a:cs typeface="Verdana" pitchFamily="34" charset="0"/>
              </a:rPr>
              <a:t> from each of the five courses. </a:t>
            </a:r>
          </a:p>
        </p:txBody>
      </p:sp>
      <p:pic>
        <p:nvPicPr>
          <p:cNvPr id="5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0AD759A4-D86A-4424-96D7-3A3F40F6F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73E4D25-FA89-4537-9232-E1F460F10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How ready are you to learn today?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A0A6B717-6229-4F50-A458-84499E2FEE58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10000"/>
          </a:bodyPr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Not very ready.... my mind is distracted by other things.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 little slow to get going... but starting to wake up.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to go.... bring on the lesson.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I am focused, alert, and ready to learn!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EBA8F9-1445-4A0E-8DD2-F74C4404A7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(LE1-C5S1T1:LQ1)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C771853-CB56-466B-88BE-BF257BE67C2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AE2037E9-B089-499F-A784-D07DE57D3FA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7" y="3371944"/>
            <a:ext cx="655777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87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29857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7618272" cy="2606040"/>
          </a:xfrm>
        </p:spPr>
        <p:txBody>
          <a:bodyPr/>
          <a:lstStyle/>
          <a:p>
            <a:r>
              <a:rPr lang="en-US" dirty="0"/>
              <a:t>True or False:</a:t>
            </a:r>
            <a:br>
              <a:rPr lang="en-US" dirty="0"/>
            </a:br>
            <a:r>
              <a:rPr lang="en-US" dirty="0"/>
              <a:t>The United States formed its first "reserve" forces under the Militia Act of 1792.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(LE1-C5S1T1:LQ2)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212408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23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things you know about the history of MCJROTC.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1033" r:id="rId3" imgW="1138320" imgH="1365120"/>
        </mc:Choice>
        <mc:Fallback>
          <p:control r:id="rId3" imgW="1138320" imgH="1365120">
            <p:pic>
              <p:nvPicPr>
                <p:cNvPr id="11" name="ShockwaveFlash2">
                  <a:extLst>
                    <a:ext uri="{FF2B5EF4-FFF2-40B4-BE49-F238E27FC236}">
                      <a16:creationId xmlns:a16="http://schemas.microsoft.com/office/drawing/2014/main" id="{6058A2E7-4F71-4DC1-9B5E-4E7A513AF6A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0068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MCROTC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8305800" cy="4267200"/>
          </a:xfrm>
        </p:spPr>
        <p:txBody>
          <a:bodyPr/>
          <a:lstStyle/>
          <a:p>
            <a:pPr marL="117475" indent="0" eaLnBrk="1" hangingPunct="1">
              <a:lnSpc>
                <a:spcPct val="90000"/>
              </a:lnSpc>
              <a:buSzPct val="75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514600"/>
            <a:ext cx="8001000" cy="3360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buSzPct val="75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In 1783, the honorable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George Clinton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introduced an idea that called for the inclusion of military instruction in a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civilian college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457200" indent="-457200">
              <a:lnSpc>
                <a:spcPct val="90000"/>
              </a:lnSpc>
              <a:buSzPct val="75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457200" indent="-457200">
              <a:lnSpc>
                <a:spcPct val="90000"/>
              </a:lnSpc>
              <a:buSzPct val="75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Those who completed this instruction would serve a short stint of active military service. When returning to civilian life, these students would form a trained officer corps and be held on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reserve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05000"/>
            <a:ext cx="8458200" cy="47244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/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438400"/>
            <a:ext cx="7947025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31520" indent="-4572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In 1916, Congress passed the National Defense Act authorizing the War Department to establish _______________________________.</a:t>
            </a:r>
          </a:p>
          <a:p>
            <a:pPr marL="731520" indent="-457200"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731520" indent="-4572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JROTC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also came into being with the signing of the National Defense Act.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MCJROTC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3276600"/>
            <a:ext cx="6019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Reserve Officers Training Corps (ROTC)</a:t>
            </a:r>
            <a:endParaRPr lang="en-US" altLang="en-US" sz="18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5257800"/>
            <a:ext cx="5257800" cy="1143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5410200"/>
            <a:ext cx="81121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5448300"/>
            <a:ext cx="728662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10200"/>
            <a:ext cx="6445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410200"/>
            <a:ext cx="852488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MCJROTC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 sz="180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1981200"/>
            <a:ext cx="7620000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In 1961, the Secretary of Defense, attempted to convert JROTC units into NDCC units, due to what he thought was excessive spending.</a:t>
            </a:r>
          </a:p>
          <a:p>
            <a:pPr defTabSz="380375">
              <a:buClr>
                <a:schemeClr val="bg1"/>
              </a:buClr>
              <a:buSzPct val="90000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285750" indent="-28575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He failed to realize the number of supporters of the JROTC and was flooded with letters that insisted the JROTC was a national asset.</a:t>
            </a:r>
          </a:p>
          <a:p>
            <a:pPr defTabSz="380375">
              <a:buClr>
                <a:schemeClr val="bg1"/>
              </a:buClr>
              <a:buSzPct val="90000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285750" indent="-28575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On October 13, 1963,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President Kennedy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signed the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ROTC Vitalization Act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, increasing the number of JROTC units.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23C407D5-3EA8-44D4-846A-C56F17DED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What Act in 1916 authorized the War Department to establish ROTC units in schools?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8099BD6E-C1D2-4D7B-8377-8C49D49418B9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Morrill Act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ROTC Vitalization Act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National Defense Act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None of the above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97FE06-F83E-49A5-B785-1F59DD78C0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(LE1-C5S1T1:LQ3)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5C285F35-7873-47AB-8A5C-1013A2FDDAA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48CEDAD-1AAD-49D9-A8D5-C1113A3BBC7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90166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9731B6FB-4602-42ED-A826-0102B74A19E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8966" y="4724400"/>
            <a:ext cx="427182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435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Purpose of MCJROTC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half" idx="1"/>
          </p:nvPr>
        </p:nvSpPr>
        <p:spPr>
          <a:xfrm>
            <a:off x="4876800" y="2057400"/>
            <a:ext cx="3962400" cy="4343400"/>
          </a:xfrm>
          <a:solidFill>
            <a:schemeClr val="bg1"/>
          </a:solidFill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225"/>
          </a:xfrm>
        </p:spPr>
        <p:txBody>
          <a:bodyPr anchor="ctr"/>
          <a:lstStyle/>
          <a:p>
            <a:pPr eaLnBrk="1" hangingPunct="1">
              <a:spcAft>
                <a:spcPts val="600"/>
              </a:spcAft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600" dirty="0"/>
              <a:t>To instill values of citizenship, service to the United States, personal responsibility, and a sense of accomplishment.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600" dirty="0"/>
              <a:t>MCJROTC is funded and sponsored through the </a:t>
            </a:r>
            <a:r>
              <a:rPr lang="en-US" sz="2600" dirty="0">
                <a:solidFill>
                  <a:srgbClr val="FFFF00"/>
                </a:solidFill>
              </a:rPr>
              <a:t>Office of the Secretary of the Navy</a:t>
            </a:r>
            <a:r>
              <a:rPr lang="en-US" sz="2600" dirty="0"/>
              <a:t>.</a:t>
            </a:r>
          </a:p>
        </p:txBody>
      </p:sp>
      <p:pic>
        <p:nvPicPr>
          <p:cNvPr id="3072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2162175"/>
            <a:ext cx="20574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8" descr="http://t2.gstatic.com/images?q=tbn:uqLeKIJUXt25AM:http://en.wikivisual.com/images/c/cf/NavySeal.png&amp;t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4311650"/>
            <a:ext cx="20097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The Seven Objectives of MCJROTC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33400" y="2057400"/>
            <a:ext cx="8001000" cy="426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/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Aims at developing informed and responsible </a:t>
            </a:r>
            <a:r>
              <a:rPr lang="en-US" sz="3000" dirty="0">
                <a:solidFill>
                  <a:srgbClr val="FFFF00"/>
                </a:solidFill>
                <a:latin typeface="+mn-lt"/>
                <a:cs typeface="+mn-cs"/>
              </a:rPr>
              <a:t>citizens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/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Helps develop </a:t>
            </a:r>
            <a:r>
              <a:rPr lang="en-US" sz="3000" dirty="0">
                <a:solidFill>
                  <a:srgbClr val="FFFF00"/>
                </a:solidFill>
                <a:latin typeface="+mn-lt"/>
                <a:cs typeface="+mn-cs"/>
              </a:rPr>
              <a:t>leadership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/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Helps build </a:t>
            </a:r>
            <a:r>
              <a:rPr lang="en-US" sz="3000" dirty="0">
                <a:solidFill>
                  <a:srgbClr val="FFFF00"/>
                </a:solidFill>
                <a:latin typeface="+mn-lt"/>
                <a:cs typeface="+mn-cs"/>
              </a:rPr>
              <a:t>character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 through leadership development.</a:t>
            </a:r>
          </a:p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/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The program is designed to teach you about the elements and requirements for </a:t>
            </a:r>
            <a:r>
              <a:rPr lang="en-US" sz="3000" dirty="0">
                <a:solidFill>
                  <a:srgbClr val="FFFF00"/>
                </a:solidFill>
                <a:latin typeface="+mn-lt"/>
                <a:cs typeface="+mn-cs"/>
              </a:rPr>
              <a:t>national security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The Seven Objectives of MCJROTC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533400" y="2209800"/>
            <a:ext cx="4876800" cy="4038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 startAt="5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Discipline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 is stressed. </a:t>
            </a:r>
          </a:p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 startAt="5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Learning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respect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 for authority, your peers, superiors, and subordinates. </a:t>
            </a:r>
          </a:p>
          <a:p>
            <a:pPr marL="633412" indent="-514350">
              <a:spcAft>
                <a:spcPts val="600"/>
              </a:spcAft>
              <a:buClr>
                <a:schemeClr val="accent1"/>
              </a:buClr>
              <a:buSzPct val="80000"/>
              <a:buFont typeface="+mj-lt"/>
              <a:buAutoNum type="arabicPeriod" startAt="5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Enlighten you to possible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career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 and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educational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 choices.</a:t>
            </a: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168525"/>
            <a:ext cx="2470150" cy="404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The MCJROTC Curriculum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27025" y="2209800"/>
            <a:ext cx="5235575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spcAft>
                <a:spcPts val="1200"/>
              </a:spcAft>
              <a:buClr>
                <a:schemeClr val="accent1"/>
              </a:buClr>
              <a:buSzPct val="80000"/>
              <a:defRPr/>
            </a:pPr>
            <a:r>
              <a:rPr lang="en-US" sz="2800" b="1" dirty="0">
                <a:solidFill>
                  <a:schemeClr val="bg1"/>
                </a:solidFill>
                <a:latin typeface="+mn-lt"/>
                <a:cs typeface="+mn-cs"/>
              </a:rPr>
              <a:t>The five courses in MCJROTC are:</a:t>
            </a: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576262" indent="-457200"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  <a:cs typeface="+mn-cs"/>
              </a:rPr>
              <a:t>Leadership</a:t>
            </a:r>
          </a:p>
          <a:p>
            <a:pPr marL="576262" indent="-457200"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  <a:cs typeface="+mn-cs"/>
              </a:rPr>
              <a:t>Citizenship</a:t>
            </a:r>
          </a:p>
          <a:p>
            <a:pPr marL="576262" indent="-457200"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  <a:cs typeface="+mn-cs"/>
              </a:rPr>
              <a:t>Personal Growth and Responsibility</a:t>
            </a:r>
          </a:p>
          <a:p>
            <a:pPr marL="576262" indent="-457200"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  <a:cs typeface="+mn-cs"/>
              </a:rPr>
              <a:t>Career Exploration and Public Service</a:t>
            </a:r>
          </a:p>
          <a:p>
            <a:pPr marL="576262" indent="-457200"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/>
            </a:pPr>
            <a:r>
              <a:rPr lang="en-US" sz="2600" dirty="0">
                <a:solidFill>
                  <a:schemeClr val="bg1"/>
                </a:solidFill>
                <a:latin typeface="+mn-lt"/>
                <a:cs typeface="+mn-cs"/>
              </a:rPr>
              <a:t>General Military Subjects</a:t>
            </a:r>
          </a:p>
          <a:p>
            <a:pPr marL="633412" indent="-514350">
              <a:buClr>
                <a:schemeClr val="accent1"/>
              </a:buClr>
              <a:buSzPct val="80000"/>
              <a:buFont typeface="+mj-lt"/>
              <a:buAutoNum type="arabicPeriod" startAt="5"/>
              <a:defRPr/>
            </a:pPr>
            <a:endParaRPr lang="en-US" sz="28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5175250"/>
            <a:ext cx="190182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 descr="C:\Users\Steve Huff2\AppData\Local\Microsoft\Windows\Temporary Internet Files\Content.IE5\IYKR2UCD\MP90028949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088" y="3838575"/>
            <a:ext cx="18288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 descr="C:\Users\Steve Huff2\AppData\Local\Microsoft\Windows\Temporary Internet Files\Content.IE5\4R0ZZ1CU\MP900422243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51075"/>
            <a:ext cx="1103313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8" descr="C:\Users\Steve Huff2\AppData\Local\Microsoft\Windows\Temporary Internet Files\Content.IE5\IYKR2UCD\MP900384726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597150"/>
            <a:ext cx="9906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9" descr="C:\Users\Steve Huff2\AppData\Local\Microsoft\Windows\Temporary Internet Files\Content.IE5\3SYVL3VN\MP900400390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14763"/>
            <a:ext cx="10445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0" descr="C:\Users\Steve Huff2\AppData\Local\Microsoft\Windows\Temporary Internet Files\Content.IE5\4R0ZZ1CU\MP900400437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4984750"/>
            <a:ext cx="11890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8ABAE118-3560-47BA-8EE5-A88D9AEB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Which of the following are courses of the MCJROTC Curriculum?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96A101DA-6415-4F89-BCC8-E6EC2AE901A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Leadership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Gun safety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Citizenship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Both A and C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BEE4EE-8D1D-4810-B5C0-545BF7A3D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(LE1-C5S1T1:LQ4)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2CE04DA-E0CF-48B2-9284-99B9E879CFF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F2E86F4-A12F-4DF1-857B-D36DCC29CE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038F5F5B-D3F5-4137-B43F-4D094C0161C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2847" y="5316201"/>
            <a:ext cx="388347" cy="388347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397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things you learned about MCJROTC that you learned in this lesson that you did not already know.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2057" r:id="rId3" imgW="1138320" imgH="1365120"/>
        </mc:Choice>
        <mc:Fallback>
          <p:control r:id="rId3" imgW="1138320" imgH="1365120">
            <p:pic>
              <p:nvPicPr>
                <p:cNvPr id="10" name="ShockwaveFlash2">
                  <a:extLst>
                    <a:ext uri="{FF2B5EF4-FFF2-40B4-BE49-F238E27FC236}">
                      <a16:creationId xmlns:a16="http://schemas.microsoft.com/office/drawing/2014/main" id="{00FEDE64-5C6B-4A1C-A568-455009AEB15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3796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379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61099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CB51CD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CB51C8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11798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54704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Alpha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Alpha(1)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Charlie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Charlie(1)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Delta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Delta(1)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Bravo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Bravo(1)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16702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124603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Alpha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CB51CD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Alpha(1)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CB51CD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Charlie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Charlie(1)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Bravo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Bravo(1)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Delta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Delta(1)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77517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0049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4.407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CB51C8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9.575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CB51CD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12.701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15.361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>
                          <a:solidFill>
                            <a:srgbClr val="000000"/>
                          </a:solidFill>
                        </a:rPr>
                        <a:t>CB5395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60279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40711934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293ea847-23ff-453c-bb7f-612aa441386c"/>
  <p:tag name="WASPOLLED" val="5D7E28661BC8431695C569269B3FEF2E"/>
  <p:tag name="TPVERSION" val="8"/>
  <p:tag name="TPFULLVERSION" val="8.5.2.3"/>
  <p:tag name="PPTVERSION" val="16"/>
  <p:tag name="TPOS" val="2"/>
  <p:tag name="TPLASTSAVEVERSION" val="6.3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LIVECHARTING" val="Fals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AUTOOPENPOLL" val="True"/>
  <p:tag name="AUTOFORMATCHART" val="True"/>
  <p:tag name="RESULTS" val="Team Assignment[;crlf;]5[;]5[;]5[;]False[;]0[;][;crlf;]2.2[;]2[;]1.16619037896906[;]1.36[;crlf;]2[;]0[;]Alpha1[;]Alpha[;][;crlf;]1[;]0[;]Bravo2[;]Bravo[;][;crlf;]1[;]0[;]Charlie3[;]Charlie[;][;crlf;]1[;]0[;]Delta4[;]Delta[;]"/>
  <p:tag name="HASRESULTS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LIVECHARTING" val="False"/>
  <p:tag name="TPQUESTIONXML" val="﻿&lt;?xml version=&quot;1.0&quot; encoding=&quot;utf-8&quot;?&gt;&#10;&lt;questionlist&gt;&#10;    &lt;properties&gt;&#10;        &lt;guid&gt;90EA1F5499A34D3F9AA5811EF26A142D&lt;/guid&gt;&#10;        &lt;description /&gt;&#10;        &lt;date&gt;1/31/2018 3:08:3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9492922C5974D5B8513640A160AB46F&lt;/guid&gt;&#10;            &lt;repollguid&gt;B90AB98332D94A598CB4C16D52098214&lt;/repollguid&gt;&#10;            &lt;sourceid&gt;38796F8BD5294871A041D40480A50B06&lt;/sourceid&gt;&#10;            &lt;questiontext&gt;How ready are you to learn today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CE86879484114B588AC06D6BB4509516&lt;/guid&gt;&#10;                    &lt;answertext&gt;Not very ready.... my mind is distracted by other things.&lt;/answertext&gt;&#10;                    &lt;valuetype&gt;0&lt;/valuetype&gt;&#10;                &lt;/answer&gt;&#10;                &lt;answer&gt;&#10;                    &lt;guid&gt;6DDB525D2B67455FA17B2386AF500129&lt;/guid&gt;&#10;                    &lt;answertext&gt;A little slow to get going... but starting to wake up.&lt;/answertext&gt;&#10;                    &lt;valuetype&gt;0&lt;/valuetype&gt;&#10;                &lt;/answer&gt;&#10;                &lt;answer&gt;&#10;                    &lt;guid&gt;7A905EA0676A4525916C737154724EF7&lt;/guid&gt;&#10;                    &lt;answertext&gt;Good to go.... bring on the lesson.&lt;/answertext&gt;&#10;                    &lt;valuetype&gt;0&lt;/valuetype&gt;&#10;                &lt;/answer&gt;&#10;                &lt;answer&gt;&#10;                    &lt;guid&gt;B7744609C43E4A5697BC5FDB736F65B0&lt;/guid&gt;&#10;                    &lt;answertext&gt;I am focused, alert, and ready to learn!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AUTOOPENPOLL" val="True"/>
  <p:tag name="AUTOFORMATCHART" val="True"/>
  <p:tag name="RESULTS" val="How ready are you to learn today?[;crlf;]5[;]5[;]5[;]False[;]0[;][;crlf;]2[;]1[;]1.26491106406735[;]1.6[;crlf;]3[;]0[;]Not very ready.... my mind is distracted by other things.1[;]Not very ready.... my mind is distracted by other things.[;][;crlf;]0[;]0[;]A little slow to get going... but starting to wake up.2[;]A little slow to get going... but starting to wake up.[;][;crlf;]1[;]0[;]Good to go.... bring on the lesson.3[;]Good to go.... bring on the lesson.[;][;crlf;]1[;]0[;]I am focused, alert, and ready to learn!4[;]I am focused, alert, and ready to learn![;]"/>
  <p:tag name="HASRESULTS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HASRESULTS" val="False"/>
  <p:tag name="LIVECHARTING" val="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The United States formed its first &quot;reserve&quot; forces under the Militia Act of 1792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AUTOOPENPOLL" val="True"/>
  <p:tag name="AUTOFORMATCHART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NUMBERFORMAT" val="3"/>
  <p:tag name="LABELFORMAT" val="1"/>
  <p:tag name="COLORTYPE" val="DEFINED"/>
  <p:tag name="DEFINEDCOLORS" val="3,6,10,45,32,50,13,4,9,55,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RESULTS" val="Opening Question[;crlf;]5[;]5[;]5[;]False[;]0[;][;crlf;]0[;]0[;]0[;]0[;crlf;]2[;]0[;]EVERYTHING[;]EVERYTHING[;][;crlf;]1[;]0[;]NI[;]NI[;][;crlf;]1[;]0[;]NOT HERE TO RECRUIT[;]NOT HERE TO RECRUIT[;][;crlf;]1[;]0[;]YES[;]YES[;]"/>
  <p:tag name="HASRESULTS" val="True"/>
  <p:tag name="TPRESULTSINDEX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LIVECHARTING" val="False"/>
  <p:tag name="TPQUESTIONXML" val="﻿&lt;?xml version=&quot;1.0&quot; encoding=&quot;utf-8&quot;?&gt;&#10;&lt;questionlist&gt;&#10;    &lt;properties&gt;&#10;        &lt;guid&gt;FAA31AC4681147DCAE4287E70F5257F3&lt;/guid&gt;&#10;        &lt;description /&gt;&#10;        &lt;date&gt;1/31/2018 3:08:3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9F3D4AB748745FD9604926F1C261E69&lt;/guid&gt;&#10;            &lt;repollguid&gt;1EA06766EE07437EA724A87F58A71F36&lt;/repollguid&gt;&#10;            &lt;sourceid&gt;377D0CB099224A9F8AA94279D343D62D&lt;/sourceid&gt;&#10;            &lt;questiontext&gt;What Act in 1916 authorized the War Department to establish ROTC units in school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C7630C7CE5DD41F1B4E837E45345D4FC&lt;/guid&gt;&#10;                    &lt;answertext&gt;Morrill Act&lt;/answertext&gt;&#10;                    &lt;valuetype&gt;-1&lt;/valuetype&gt;&#10;                &lt;/answer&gt;&#10;                &lt;answer&gt;&#10;                    &lt;guid&gt;2867E569C8EC414CB52A8F5C96428044&lt;/guid&gt;&#10;                    &lt;answertext&gt;ROTC Vitalization Act&lt;/answertext&gt;&#10;                    &lt;valuetype&gt;-1&lt;/valuetype&gt;&#10;                &lt;/answer&gt;&#10;                &lt;answer&gt;&#10;                    &lt;guid&gt;EB0E91C84E484927B62884EBD831BCEA&lt;/guid&gt;&#10;                    &lt;answertext&gt;National Defense Act&lt;/answertext&gt;&#10;                    &lt;valuetype&gt;1&lt;/valuetype&gt;&#10;                &lt;/answer&gt;&#10;                &lt;answer&gt;&#10;                    &lt;guid&gt;5E91C667C0F3420DA121529A4B3AEA35&lt;/guid&gt;&#10;                    &lt;answertext&gt;None of the abov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AUTOOPENPOLL" val="True"/>
  <p:tag name="AUTOFORMATCHART" val="True"/>
  <p:tag name="RESULTS" val="What Act in 1916 authorized the War Department to establish ROTC units in schools?[;crlf;]5[;]5[;]5[;]False[;]2[;][;crlf;]2.8[;]3[;]0.748331477354788[;]0.56[;crlf;]0[;]-1[;]Morrill Act1[;]Morrill Act[;][;crlf;]2[;]-1[;]ROTC Vitalization Act2[;]ROTC Vitalization Act[;][;crlf;]2[;]1[;]National Defense Act3[;]National Defense Act[;][;crlf;]1[;]-1[;]None of the above4[;]None of the above[;]"/>
  <p:tag name="HASRESULTS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HASRESULTS" val="False"/>
  <p:tag name="LIVECHARTING" val="False"/>
  <p:tag name="TPQUESTIONXML" val="﻿&lt;?xml version=&quot;1.0&quot; encoding=&quot;utf-8&quot;?&gt;&#10;&lt;questionlist&gt;&#10;    &lt;properties&gt;&#10;        &lt;guid&gt;1ABE63BE6F044D998FCC38993130AD28&lt;/guid&gt;&#10;        &lt;description /&gt;&#10;        &lt;date&gt;1/31/2018 3:08:31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8A5BD1E917940159AC9E1BD3A1D1D34&lt;/guid&gt;&#10;            &lt;repollguid&gt;E7C64A305F8A4B39A19143904D8AB962&lt;/repollguid&gt;&#10;            &lt;sourceid&gt;65BB169798114389B9D49E5732716653&lt;/sourceid&gt;&#10;            &lt;questiontext&gt;Which of the following are courses of the MCJROTC Curriculum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E51420A4A40B4423ABBE585A3E25829B&lt;/guid&gt;&#10;                    &lt;answertext&gt;Leadership&lt;/answertext&gt;&#10;                    &lt;valuetype&gt;-1&lt;/valuetype&gt;&#10;                &lt;/answer&gt;&#10;                &lt;answer&gt;&#10;                    &lt;guid&gt;88BE9C501EA94355B76671F156B7D1DB&lt;/guid&gt;&#10;                    &lt;answertext&gt;Gun safety&lt;/answertext&gt;&#10;                    &lt;valuetype&gt;-1&lt;/valuetype&gt;&#10;                &lt;/answer&gt;&#10;                &lt;answer&gt;&#10;                    &lt;guid&gt;7774EF163340444A9565C714D22CD6B6&lt;/guid&gt;&#10;                    &lt;answertext&gt;Citizenship&lt;/answertext&gt;&#10;                    &lt;valuetype&gt;-1&lt;/valuetype&gt;&#10;                &lt;/answer&gt;&#10;                &lt;answer&gt;&#10;                    &lt;guid&gt;9ED58005782D479F807665FD52D665D0&lt;/guid&gt;&#10;                    &lt;answertext&gt;Both A and C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AUTOOPENPOLL" val="True"/>
  <p:tag name="AUTOFORMATCHART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RESULTS" val="Closing Question[;crlf;]5[;]5[;]5[;]False[;]0[;][;crlf;]0[;]0[;]0[;]0[;crlf;]1[;]0[;]2+2=4[;]2+2=4[;][;crlf;]1[;]0[;]HOW FAST TO TYPE ON THIS[;]HOW FAST TO TYPE ON THIS[;][;crlf;]1[;]0[;]HOW TO USE THIS[;]HOW TO USE THIS[;][;crlf;]1[;]0[;]LEADERSHIP[;]LEADERSHIP[;][;crlf;]1[;]0[;]NATIONAL DEFENSE ACT THING[;]NATIONAL DEFENSE ACT THING[;]"/>
  <p:tag name="HASRESULTS" val="True"/>
  <p:tag name="TPRESULTSINDEX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MCJROTC UPDATE-FINAL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400647-4DC1-49CC-B85F-39C366EF48E7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customXml/itemProps4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15593</TotalTime>
  <Words>733</Words>
  <Application>Microsoft Office PowerPoint</Application>
  <PresentationFormat>On-screen Show (4:3)</PresentationFormat>
  <Paragraphs>180</Paragraphs>
  <Slides>24</Slides>
  <Notes>12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  <vt:variant>
        <vt:lpstr>Custom Shows</vt:lpstr>
      </vt:variant>
      <vt:variant>
        <vt:i4>5</vt:i4>
      </vt:variant>
    </vt:vector>
  </HeadingPairs>
  <TitlesOfParts>
    <vt:vector size="41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</vt:lpstr>
      <vt:lpstr>1_MCJROTC UPDATE-FINAL</vt:lpstr>
      <vt:lpstr>Introduction to MCJROTC Leadership Education</vt:lpstr>
      <vt:lpstr>PowerPoint Presentation</vt:lpstr>
      <vt:lpstr>Lesson Objectives</vt:lpstr>
      <vt:lpstr>Team Assignment</vt:lpstr>
      <vt:lpstr>How ready are you to learn today?</vt:lpstr>
      <vt:lpstr>True or False: The United States formed its first "reserve" forces under the Militia Act of 1792.</vt:lpstr>
      <vt:lpstr>Opening Question</vt:lpstr>
      <vt:lpstr>History of the MCROTC</vt:lpstr>
      <vt:lpstr>History of the MCJROTC</vt:lpstr>
      <vt:lpstr>History of the MCJROTC</vt:lpstr>
      <vt:lpstr>What Act in 1916 authorized the War Department to establish ROTC units in schools?</vt:lpstr>
      <vt:lpstr>Purpose of MCJROTC</vt:lpstr>
      <vt:lpstr>The Seven Objectives of MCJROTC </vt:lpstr>
      <vt:lpstr>The Seven Objectives of MCJROTC </vt:lpstr>
      <vt:lpstr>The MCJROTC Curriculum</vt:lpstr>
      <vt:lpstr>Which of the following are courses of the MCJROTC Curriculum?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Corwin, Matthew</cp:lastModifiedBy>
  <cp:revision>761</cp:revision>
  <dcterms:created xsi:type="dcterms:W3CDTF">2009-11-04T16:56:31Z</dcterms:created>
  <dcterms:modified xsi:type="dcterms:W3CDTF">2018-08-14T13:45:27Z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