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5"/>
  </p:sldMasterIdLst>
  <p:notesMasterIdLst>
    <p:notesMasterId r:id="rId20"/>
  </p:notesMasterIdLst>
  <p:sldIdLst>
    <p:sldId id="328" r:id="rId6"/>
    <p:sldId id="400" r:id="rId7"/>
    <p:sldId id="330" r:id="rId8"/>
    <p:sldId id="420" r:id="rId9"/>
    <p:sldId id="421" r:id="rId10"/>
    <p:sldId id="364" r:id="rId11"/>
    <p:sldId id="414" r:id="rId12"/>
    <p:sldId id="389" r:id="rId13"/>
    <p:sldId id="424" r:id="rId14"/>
    <p:sldId id="428" r:id="rId15"/>
    <p:sldId id="427" r:id="rId16"/>
    <p:sldId id="411" r:id="rId17"/>
    <p:sldId id="425" r:id="rId18"/>
    <p:sldId id="42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33A"/>
    <a:srgbClr val="100C20"/>
    <a:srgbClr val="FF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54" autoAdjust="0"/>
    <p:restoredTop sz="92571" autoAdjust="0"/>
  </p:normalViewPr>
  <p:slideViewPr>
    <p:cSldViewPr>
      <p:cViewPr varScale="1">
        <p:scale>
          <a:sx n="108" d="100"/>
          <a:sy n="108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BD6FC5-0703-4092-A0DE-594AAD2E9DD3}" type="datetimeFigureOut">
              <a:rPr lang="en-US"/>
              <a:pPr>
                <a:defRPr/>
              </a:pPr>
              <a:t>5/6/2014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A629F1-9B94-4853-9783-2839BC8F3F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310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79478C-58E2-4CBC-95A1-DB2C2B2DEF3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59416E-AE96-4A41-BDDE-0CCE1C2A6C4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906A5C-1DA6-4745-ADBB-67C7D6B99D9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876874-7803-435D-BF82-591174C0091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A60991-3200-4642-8A04-557F89A4B2C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95EA7B-9F1A-43F9-9702-1912EAA4813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8BBCAB-BBE7-4AC0-9DC7-B6B4CB3AA1B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8B6C54-09F1-481C-8115-C1ACB6027BE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C67443-03CC-4BD0-9CAF-E5A05A079B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Example: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B6C5EB-2F7D-4FEA-978D-D2AED8F6782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F24DBC-12E8-46C0-BDFB-6AFE9416784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566FB0-2491-4319-B18E-FC94C219680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758DCE-F97B-4E4D-A893-805B7B3392D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BDA7F3-97AF-401E-8226-59A57CDCC42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1" descr="MCJROTCLogo2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609600"/>
            <a:ext cx="22415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ctr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4138DE-CD57-43C0-8D63-181116404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4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 smtClean="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914400" y="2133600"/>
            <a:ext cx="73152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2B456-199D-4F46-ABF9-FFD9EE312E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399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 smtClean="0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94034E-C84A-4F0C-8B82-7CEDEEDDB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CD9C8-D08F-426A-9CA6-C2B916FCC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39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5448"/>
            <a:ext cx="6858000" cy="1252728"/>
          </a:xfrm>
          <a:solidFill>
            <a:srgbClr val="00133A"/>
          </a:solidFill>
          <a:ln w="25400">
            <a:noFill/>
          </a:ln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133A"/>
          </a:solidFill>
          <a:ln>
            <a:solidFill>
              <a:srgbClr val="C00000"/>
            </a:solidFill>
          </a:ln>
        </p:spPr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B0849A-0EEE-4E71-A7C9-3192716E5F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16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8F3F3-C083-455D-B831-07BE6C49D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56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57400"/>
            <a:ext cx="4038600" cy="4340352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057400"/>
            <a:ext cx="3810000" cy="43403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3B18C-35A1-4C22-9BE8-C0926D5E81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24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90800"/>
            <a:ext cx="4040188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590800"/>
            <a:ext cx="4041775" cy="3798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8D9B4-E0D5-4D5E-8F71-629BB2C89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61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19050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828800" y="0"/>
            <a:ext cx="46038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28600"/>
            <a:ext cx="6477000" cy="978408"/>
          </a:xfrm>
        </p:spPr>
        <p:txBody>
          <a:bodyPr lIns="73152" bIns="0" anchor="b">
            <a:sp3d prstMaterial="matte"/>
          </a:bodyPr>
          <a:lstStyle>
            <a:lvl1pPr algn="l">
              <a:defRPr sz="4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02DEC9-5C50-483E-9BF9-8D8B7122E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7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 lIns="73152" bIns="0" anchor="b">
            <a:sp3d prstMaterial="matte"/>
          </a:bodyPr>
          <a:lstStyle>
            <a:lvl1pPr algn="l">
              <a:defRPr sz="3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828800"/>
            <a:ext cx="6247397" cy="4419600"/>
          </a:xfrm>
          <a:solidFill>
            <a:srgbClr val="00133A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194300" cy="201613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305800" y="6477000"/>
            <a:ext cx="733425" cy="2016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34DA7-A5E6-4A15-8B95-4E657AF0A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5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BD1B5-2304-4DA9-91EB-D3BECE68B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02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381000"/>
            <a:ext cx="6781800" cy="993775"/>
          </a:xfrm>
        </p:spPr>
        <p:txBody>
          <a:bodyPr/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590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828800" y="6477000"/>
            <a:ext cx="5486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230FE-A775-42AE-841D-5693371EC4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31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2" descr="Logo Wednesday2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9240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657600"/>
            <a:ext cx="8839200" cy="1371600"/>
          </a:xfrm>
          <a:solidFill>
            <a:srgbClr val="00133A"/>
          </a:solidFill>
        </p:spPr>
        <p:txBody>
          <a:bodyPr tIns="0" bIns="0" anchor="t"/>
          <a:lstStyle>
            <a:lvl1pPr algn="l">
              <a:defRPr sz="4800" b="1">
                <a:solidFill>
                  <a:schemeClr val="bg1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E0B2-7D51-4A9F-AF3C-9416842E2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18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ltGray">
          <a:xfrm>
            <a:off x="0" y="1676400"/>
            <a:ext cx="9144000" cy="33528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marL="169863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2400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752600" y="381000"/>
            <a:ext cx="2095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000" smtClean="0">
                <a:solidFill>
                  <a:schemeClr val="bg1"/>
                </a:solidFill>
              </a:rPr>
              <a:t>Purpose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533400" y="2209800"/>
            <a:ext cx="807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smtClean="0">
                <a:solidFill>
                  <a:schemeClr val="bg1"/>
                </a:solidFill>
              </a:rPr>
              <a:t>Click to Add Purpose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89AD5C-D42E-4007-8BDA-4A1A2D119A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19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invGray">
          <a:xfrm>
            <a:off x="0" y="57912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Box 2"/>
          <p:cNvSpPr txBox="1">
            <a:spLocks noChangeArrowheads="1"/>
          </p:cNvSpPr>
          <p:nvPr userDrawn="1"/>
        </p:nvSpPr>
        <p:spPr bwMode="auto">
          <a:xfrm>
            <a:off x="1752600" y="304800"/>
            <a:ext cx="2994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4800" b="1" smtClean="0">
                <a:solidFill>
                  <a:schemeClr val="bg1"/>
                </a:solidFill>
                <a:latin typeface="Calibri" pitchFamily="34" charset="0"/>
              </a:rPr>
              <a:t>Objectives</a:t>
            </a:r>
          </a:p>
        </p:txBody>
      </p:sp>
      <p:sp>
        <p:nvSpPr>
          <p:cNvPr id="4" name="Rectangle 3"/>
          <p:cNvSpPr/>
          <p:nvPr userDrawn="1"/>
        </p:nvSpPr>
        <p:spPr bwMode="ltGray">
          <a:xfrm>
            <a:off x="0" y="5943600"/>
            <a:ext cx="9144000" cy="914400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228600" y="1905000"/>
            <a:ext cx="84582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  <a:p>
            <a:pPr eaLnBrk="1" hangingPunct="1">
              <a:buFont typeface="Calibri" pitchFamily="34" charset="0"/>
              <a:buAutoNum type="arabicPeriod"/>
              <a:defRPr/>
            </a:pPr>
            <a:r>
              <a:rPr lang="en-US" sz="2400" smtClean="0"/>
              <a:t> 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423DFF-E540-46BE-8708-127FF22DE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06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0" y="4953000"/>
            <a:ext cx="9144000" cy="141288"/>
          </a:xfrm>
          <a:prstGeom prst="rect">
            <a:avLst/>
          </a:prstGeom>
          <a:solidFill>
            <a:srgbClr val="C00000"/>
          </a:solidFill>
          <a:ln w="50800" cap="flat" cmpd="thickThin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181600"/>
            <a:ext cx="9144000" cy="1676400"/>
          </a:xfrm>
          <a:prstGeom prst="rect">
            <a:avLst/>
          </a:prstGeom>
          <a:solidFill>
            <a:srgbClr val="0013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>
                <a:solidFill>
                  <a:srgbClr val="00133A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39624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LE1-C1S3T2pg 31-39  The Leadership Traits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7BF6C-22B0-429B-8D47-44267289C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4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133A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6858000" cy="1250950"/>
          </a:xfrm>
          <a:prstGeom prst="rect">
            <a:avLst/>
          </a:prstGeom>
          <a:ln w="25400" cmpd="sng">
            <a:noFill/>
            <a:prstDash val="solid"/>
          </a:ln>
        </p:spPr>
        <p:txBody>
          <a:bodyPr vert="horz" lIns="91440" rIns="45720" rtlCol="0" anchor="ctr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solidFill>
            <a:srgbClr val="00133A"/>
          </a:solidFill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8800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02060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LE1-C1S3T2pg 31-39  The Leadership Traits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1524000"/>
            <a:ext cx="9144000" cy="46038"/>
          </a:xfrm>
          <a:prstGeom prst="rect">
            <a:avLst/>
          </a:prstGeom>
          <a:solidFill>
            <a:srgbClr val="C00000"/>
          </a:solidFill>
          <a:ln w="50800" cap="flat" cmpd="sng" algn="ctr">
            <a:solidFill>
              <a:srgbClr val="C00000"/>
            </a:solidFill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31" name="Picture 7" descr="MCJROTCLogo2.gif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1588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  <p:sldLayoutId id="2147484680" r:id="rId12"/>
    <p:sldLayoutId id="2147484681" r:id="rId13"/>
    <p:sldLayoutId id="2147484682" r:id="rId14"/>
    <p:sldLayoutId id="2147484683" r:id="rId15"/>
    <p:sldLayoutId id="2147484684" r:id="rId16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DDDDD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DDDDD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DDDDDD"/>
          </a:solidFill>
          <a:latin typeface="Corbel" pitchFamily="34" charset="0"/>
        </a:defRPr>
      </a:lvl9pPr>
      <a:extLst/>
    </p:titleStyle>
    <p:bodyStyle>
      <a:lvl1pPr marL="438150" indent="-319088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302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rgbClr val="969696"/>
        </a:buClr>
        <a:buFont typeface="Arial" charset="0"/>
        <a:buChar char="▪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216025" indent="-182563" algn="l" rtl="0" eaLnBrk="0" fontAlgn="base" hangingPunct="0">
        <a:spcBef>
          <a:spcPct val="20000"/>
        </a:spcBef>
        <a:spcAft>
          <a:spcPct val="0"/>
        </a:spcAft>
        <a:buClr>
          <a:srgbClr val="808080"/>
        </a:buClr>
        <a:buFont typeface="Arial" charset="0"/>
        <a:buChar char="▪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182563" algn="l" rtl="0" eaLnBrk="0" fontAlgn="base" hangingPunct="0">
        <a:spcBef>
          <a:spcPct val="20000"/>
        </a:spcBef>
        <a:spcAft>
          <a:spcPct val="0"/>
        </a:spcAft>
        <a:buClr>
          <a:srgbClr val="5F5F5F"/>
        </a:buClr>
        <a:buFont typeface="Wingdings 3" pitchFamily="18" charset="2"/>
        <a:buChar char=""/>
        <a:defRPr lang="en-US"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../../Student%20Resources/LE1/LE1-C1S1T3%20-%20Leadership%20Primary%20and%20Secondary%20Objectives%20-%20Case%20Studies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3276600"/>
            <a:ext cx="9144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/>
              <a:t>Leadership Primary and     Secondary Objectives</a:t>
            </a:r>
            <a:endParaRPr lang="en-US" b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9144000" cy="350838"/>
          </a:xfrm>
        </p:spPr>
        <p:txBody>
          <a:bodyPr/>
          <a:lstStyle/>
          <a:p>
            <a:pPr>
              <a:defRPr/>
            </a:pPr>
            <a:r>
              <a:rPr lang="en-US" sz="1800" dirty="0" smtClean="0"/>
              <a:t>LE1-C1S1T3pg Leadership Primary and Secondary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2438400"/>
            <a:ext cx="8534400" cy="1981200"/>
          </a:xfrm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C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75000"/>
              <a:buFont typeface="Wingdings 2" pitchFamily="18" charset="2"/>
              <a:buNone/>
            </a:pPr>
            <a:r>
              <a:rPr lang="en-US" altLang="en-US" sz="4000" smtClean="0"/>
              <a:t>   </a:t>
            </a:r>
            <a:r>
              <a:rPr lang="en-US" altLang="en-US" sz="3600" smtClean="0"/>
              <a:t>This lesson will explain to you the primary and secondary objectives of leadership as defined by the Marine Corps.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774825"/>
            <a:ext cx="8534400" cy="4778375"/>
          </a:xfrm>
        </p:spPr>
        <p:txBody>
          <a:bodyPr lIns="182880" anchor="ctr"/>
          <a:lstStyle/>
          <a:p>
            <a:pPr marL="633412" indent="-514350" eaLnBrk="1" hangingPunct="1">
              <a:spcBef>
                <a:spcPct val="20000"/>
              </a:spcBef>
              <a:spcAft>
                <a:spcPts val="24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dirty="0" smtClean="0"/>
              <a:t>Identify the </a:t>
            </a:r>
            <a:r>
              <a:rPr lang="en-US" sz="3600" dirty="0" smtClean="0">
                <a:solidFill>
                  <a:srgbClr val="FFFF00"/>
                </a:solidFill>
              </a:rPr>
              <a:t>primary </a:t>
            </a:r>
            <a:r>
              <a:rPr lang="en-US" sz="3600" dirty="0" smtClean="0"/>
              <a:t>and </a:t>
            </a:r>
            <a:r>
              <a:rPr lang="en-US" sz="3600" dirty="0" smtClean="0">
                <a:solidFill>
                  <a:srgbClr val="FFFF00"/>
                </a:solidFill>
              </a:rPr>
              <a:t>secondary objectives of leadership</a:t>
            </a:r>
            <a:r>
              <a:rPr lang="en-US" sz="3600" dirty="0" smtClean="0"/>
              <a:t>.</a:t>
            </a:r>
          </a:p>
          <a:p>
            <a:pPr marL="633412" indent="-514350" eaLnBrk="1" hangingPunct="1">
              <a:spcBef>
                <a:spcPct val="20000"/>
              </a:spcBef>
              <a:spcAft>
                <a:spcPts val="24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dirty="0" smtClean="0"/>
              <a:t>Describe the objective of </a:t>
            </a:r>
            <a:r>
              <a:rPr lang="en-US" sz="3600" dirty="0" smtClean="0">
                <a:solidFill>
                  <a:srgbClr val="FFFF00"/>
                </a:solidFill>
              </a:rPr>
              <a:t>mission accomplishment</a:t>
            </a:r>
            <a:r>
              <a:rPr lang="en-US" sz="3600" dirty="0" smtClean="0"/>
              <a:t>.</a:t>
            </a:r>
          </a:p>
          <a:p>
            <a:pPr marL="633412" indent="-514350" eaLnBrk="1" hangingPunct="1">
              <a:spcBef>
                <a:spcPct val="20000"/>
              </a:spcBef>
              <a:spcAft>
                <a:spcPts val="2400"/>
              </a:spcAft>
              <a:buClr>
                <a:schemeClr val="bg1"/>
              </a:buClr>
              <a:buSzPct val="75000"/>
              <a:buFont typeface="+mj-lt"/>
              <a:buAutoNum type="arabicPeriod"/>
              <a:defRPr/>
            </a:pPr>
            <a:r>
              <a:rPr lang="en-US" sz="3600" dirty="0" smtClean="0"/>
              <a:t>Explain the objective of </a:t>
            </a:r>
            <a:r>
              <a:rPr lang="en-US" sz="3600" dirty="0" smtClean="0">
                <a:solidFill>
                  <a:srgbClr val="FFFF00"/>
                </a:solidFill>
              </a:rPr>
              <a:t>troop welfare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Key Words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algn="ctr" eaLnBrk="1" hangingPunct="1">
              <a:buFont typeface="Wingdings 2" pitchFamily="18" charset="2"/>
              <a:buNone/>
            </a:pPr>
            <a:endParaRPr lang="en-US" altLang="en-US" sz="16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altLang="en-US" sz="4000" smtClean="0"/>
              <a:t>CPS Key Word Questions (1-4)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Key Words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953000"/>
          </a:xfrm>
        </p:spPr>
        <p:txBody>
          <a:bodyPr/>
          <a:lstStyle/>
          <a:p>
            <a:pPr eaLnBrk="1" hangingPunct="1">
              <a:defRPr/>
            </a:pPr>
            <a:endParaRPr lang="en-US" sz="2800" b="1" dirty="0" smtClean="0"/>
          </a:p>
          <a:p>
            <a:pPr eaLnBrk="1" hangingPunct="1"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Objective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2800" dirty="0" smtClean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1000" b="1" dirty="0" smtClean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Welfare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sz="2800" b="1" dirty="0" smtClean="0"/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800" b="1" dirty="0" smtClean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dirty="0" smtClean="0">
                <a:solidFill>
                  <a:srgbClr val="FFFF00"/>
                </a:solidFill>
              </a:rPr>
              <a:t>Primary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endParaRPr lang="en-US" sz="4400" b="1" dirty="0" smtClean="0"/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en-US" sz="2800" b="1" smtClean="0">
                <a:solidFill>
                  <a:srgbClr val="FFFF00"/>
                </a:solidFill>
              </a:rPr>
              <a:t>Secondary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1752600"/>
            <a:ext cx="8458200" cy="48006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lIns="54864" tIns="91440"/>
          <a:lstStyle/>
          <a:p>
            <a:pPr marL="119062">
              <a:buClr>
                <a:schemeClr val="accent1"/>
              </a:buClr>
              <a:buSzPct val="80000"/>
              <a:defRPr/>
            </a:pP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 -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goal you </a:t>
            </a: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are trying to achieve</a:t>
            </a:r>
          </a:p>
          <a:p>
            <a:pPr marL="401638">
              <a:buClr>
                <a:schemeClr val="accent1"/>
              </a:buClr>
              <a:buSzPct val="80000"/>
              <a:defRPr/>
            </a:pP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buFont typeface="Wingdings 2" pitchFamily="18" charset="2"/>
              <a:buChar char=""/>
              <a:defRPr/>
            </a:pPr>
            <a:endParaRPr lang="en-US" sz="1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 - a person’s health, comfort, and happiness</a:t>
            </a:r>
            <a:endParaRPr lang="en-US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defRPr/>
            </a:pPr>
            <a:endParaRPr lang="en-US" sz="3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 - something very important or that comes first</a:t>
            </a:r>
          </a:p>
          <a:p>
            <a:pPr marL="401638">
              <a:buClr>
                <a:schemeClr val="accent1"/>
              </a:buClr>
              <a:buSzPct val="80000"/>
              <a:defRPr/>
            </a:pPr>
            <a:endParaRPr lang="en-US" sz="16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01638">
              <a:buClr>
                <a:schemeClr val="accent1"/>
              </a:buClr>
              <a:buSzPct val="80000"/>
              <a:defRPr/>
            </a:pPr>
            <a:r>
              <a:rPr lang="en-US" sz="28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_________ - something less important than the primary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Warm Up Questions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algn="ctr" eaLnBrk="1" hangingPunct="1">
              <a:buFont typeface="Wingdings 2" pitchFamily="18" charset="2"/>
              <a:buNone/>
            </a:pPr>
            <a:endParaRPr lang="en-US" altLang="en-US" sz="16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altLang="en-US" sz="4000" smtClean="0"/>
              <a:t>CPS Lesson Questions (1-2)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-415925" y="417513"/>
            <a:ext cx="9837738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43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Opening Question</a:t>
            </a:r>
          </a:p>
        </p:txBody>
      </p:sp>
      <p:sp>
        <p:nvSpPr>
          <p:cNvPr id="24580" name="Content Placeholder 7"/>
          <p:cNvSpPr>
            <a:spLocks noGrp="1"/>
          </p:cNvSpPr>
          <p:nvPr>
            <p:ph sz="half" idx="1"/>
          </p:nvPr>
        </p:nvSpPr>
        <p:spPr>
          <a:xfrm>
            <a:off x="381000" y="2133600"/>
            <a:ext cx="3886200" cy="3429000"/>
          </a:xfrm>
        </p:spPr>
        <p:txBody>
          <a:bodyPr anchor="ctr"/>
          <a:lstStyle/>
          <a:p>
            <a:pPr marL="273050" indent="0" eaLnBrk="1" hangingPunct="1">
              <a:buFont typeface="Wingdings 2" pitchFamily="18" charset="2"/>
              <a:buNone/>
            </a:pPr>
            <a:r>
              <a:rPr lang="en-US" altLang="en-US" sz="2600" smtClean="0"/>
              <a:t>List 2-3 reasons why mission accomplishment is the primary objective of leadership (vs. troop welfare).</a:t>
            </a:r>
          </a:p>
        </p:txBody>
      </p:sp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2057400"/>
            <a:ext cx="40274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26431" y="6359376"/>
            <a:ext cx="51530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100C20"/>
                </a:solidFill>
                <a:latin typeface="+mn-lt"/>
              </a:rPr>
              <a:t>(Use CPS “Pick a Student” for this question.)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393192"/>
            <a:ext cx="904962" cy="36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Mission Accomplishment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sz="3200"/>
              <a:t> </a:t>
            </a:r>
            <a:r>
              <a:rPr lang="en-US" sz="3200" smtClean="0"/>
              <a:t>The </a:t>
            </a:r>
            <a:r>
              <a:rPr lang="en-US" sz="3200" dirty="0" smtClean="0"/>
              <a:t>primary objective of leadership is _______    </a:t>
            </a: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sz="3200"/>
              <a:t> </a:t>
            </a:r>
            <a:r>
              <a:rPr lang="en-US" sz="3200" smtClean="0"/>
              <a:t>______________.</a:t>
            </a:r>
            <a:endParaRPr lang="en-US" sz="3200" dirty="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3200" dirty="0" smtClean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762000" y="3505200"/>
            <a:ext cx="7315200" cy="27853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 indent="-457200"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Know your job and do it well.</a:t>
            </a:r>
          </a:p>
          <a:p>
            <a:pPr marL="731520" indent="-457200">
              <a:spcAft>
                <a:spcPts val="0"/>
              </a:spcAft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 smtClean="0">
                <a:solidFill>
                  <a:srgbClr val="FFFFFF"/>
                </a:solidFill>
                <a:latin typeface="Calibri"/>
                <a:cs typeface="+mn-cs"/>
              </a:rPr>
              <a:t>Employ your unit in accordance with its capabilities.</a:t>
            </a:r>
            <a:endParaRPr lang="en-US" sz="2800" dirty="0">
              <a:solidFill>
                <a:srgbClr val="FFFFFF"/>
              </a:solidFill>
              <a:latin typeface="Calibri"/>
              <a:cs typeface="+mn-cs"/>
            </a:endParaRPr>
          </a:p>
          <a:p>
            <a:pPr marL="731520" indent="-457200"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For example:</a:t>
            </a:r>
          </a:p>
          <a:p>
            <a:pPr marL="1188720" lvl="1" indent="-457200"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Execute drill movements properly</a:t>
            </a:r>
          </a:p>
          <a:p>
            <a:pPr marL="1188720" lvl="1" indent="-457200">
              <a:spcAft>
                <a:spcPts val="600"/>
              </a:spcAft>
              <a:buClr>
                <a:srgbClr val="DDDDDD"/>
              </a:buClr>
              <a:buSzPct val="80000"/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FFFFFF"/>
                </a:solidFill>
                <a:latin typeface="Calibri"/>
                <a:cs typeface="+mn-cs"/>
              </a:rPr>
              <a:t>Complete your assignments on time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99275" y="2227263"/>
            <a:ext cx="1455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mission</a:t>
            </a:r>
            <a:endParaRPr lang="en-US" altLang="en-US" sz="20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0075" y="2801938"/>
            <a:ext cx="293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accomplishment</a:t>
            </a:r>
            <a:endParaRPr lang="en-US" altLang="en-US" sz="200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  <p:bldP spid="3" grpId="0" build="p"/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Troop Welfare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52600"/>
            <a:ext cx="8686800" cy="4876800"/>
          </a:xfrm>
        </p:spPr>
        <p:txBody>
          <a:bodyPr/>
          <a:lstStyle/>
          <a:p>
            <a:pPr>
              <a:buClr>
                <a:srgbClr val="DDDDDD"/>
              </a:buClr>
              <a:defRPr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3200" dirty="0" smtClean="0"/>
              <a:t>The secondary objective of leadership is _____    </a:t>
            </a:r>
          </a:p>
          <a:p>
            <a:pPr marL="222250" indent="0">
              <a:spcBef>
                <a:spcPts val="600"/>
              </a:spcBef>
              <a:buFont typeface="Wingdings 2" pitchFamily="18" charset="2"/>
              <a:buNone/>
              <a:defRPr/>
            </a:pPr>
            <a:r>
              <a:rPr lang="en-US" sz="3200" dirty="0"/>
              <a:t> </a:t>
            </a:r>
            <a:r>
              <a:rPr lang="en-US" sz="3200" dirty="0" smtClean="0"/>
              <a:t> ______.</a:t>
            </a:r>
            <a:endParaRPr lang="en-US" sz="3200" dirty="0"/>
          </a:p>
          <a:p>
            <a:pPr marL="693738" indent="-471488">
              <a:spcBef>
                <a:spcPts val="600"/>
              </a:spcBef>
              <a:buFont typeface="Wingdings" pitchFamily="2" charset="2"/>
              <a:buChar char="§"/>
              <a:defRPr/>
            </a:pPr>
            <a:endParaRPr lang="en-US" sz="3200" dirty="0" smtClean="0"/>
          </a:p>
          <a:p>
            <a:pPr eaLnBrk="1" hangingPunct="1">
              <a:buClr>
                <a:schemeClr val="bg1"/>
              </a:buClr>
              <a:buSzPct val="90000"/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762000" y="3505200"/>
            <a:ext cx="7315200" cy="2678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731520" indent="-457200"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Know your Marines and take care of them.</a:t>
            </a:r>
          </a:p>
          <a:p>
            <a:pPr marL="731520" indent="-457200"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Learn all you can about each Marine in your </a:t>
            </a:r>
            <a:r>
              <a:rPr lang="en-US" sz="2800">
                <a:solidFill>
                  <a:srgbClr val="FFFFFF"/>
                </a:solidFill>
                <a:latin typeface="Calibri"/>
                <a:cs typeface="+mn-cs"/>
              </a:rPr>
              <a:t>	unit (their background</a:t>
            </a: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, problems, strong 	and weak points, etc.)</a:t>
            </a:r>
          </a:p>
          <a:p>
            <a:pPr marL="731520" indent="-457200">
              <a:buClr>
                <a:srgbClr val="DDDDDD"/>
              </a:buClr>
              <a:buSzPct val="80000"/>
              <a:buFont typeface="Wingdings" pitchFamily="2" charset="2"/>
              <a:buChar char="ü"/>
              <a:defRPr/>
            </a:pPr>
            <a:r>
              <a:rPr lang="en-US" sz="2800" dirty="0">
                <a:solidFill>
                  <a:srgbClr val="FFFFFF"/>
                </a:solidFill>
                <a:latin typeface="Calibri"/>
                <a:cs typeface="+mn-cs"/>
              </a:rPr>
              <a:t>Put the needs of your troops above your own needs.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350125" y="2268538"/>
            <a:ext cx="1108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troop</a:t>
            </a:r>
            <a:endParaRPr lang="en-US" altLang="en-US" sz="200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2801938"/>
            <a:ext cx="1427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buClr>
                <a:schemeClr val="accent1"/>
              </a:buClr>
              <a:buSzPct val="80000"/>
              <a:buFont typeface="Wingdings 2" pitchFamily="18" charset="2"/>
              <a:buChar char=""/>
              <a:defRPr sz="3200">
                <a:solidFill>
                  <a:schemeClr val="bg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90000"/>
              <a:buFont typeface="Wingdings" pitchFamily="2" charset="2"/>
              <a:buChar char=""/>
              <a:defRPr sz="2800">
                <a:solidFill>
                  <a:schemeClr val="bg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969696"/>
              </a:buClr>
              <a:buFont typeface="Arial" charset="0"/>
              <a:buChar char="▪"/>
              <a:defRPr sz="2400">
                <a:solidFill>
                  <a:schemeClr val="bg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08080"/>
              </a:buClr>
              <a:buFont typeface="Arial" charset="0"/>
              <a:buChar char="▪"/>
              <a:defRPr sz="2000">
                <a:solidFill>
                  <a:schemeClr val="bg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F5F5F"/>
              </a:buClr>
              <a:buFont typeface="Wingdings 3" pitchFamily="18" charset="2"/>
              <a:buChar char=""/>
              <a:defRPr sz="2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welfare</a:t>
            </a:r>
            <a:endParaRPr lang="en-US" altLang="en-US" sz="2000">
              <a:solidFill>
                <a:srgbClr val="FFFF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  <p:bldP spid="3" grpId="0" build="p"/>
      <p:bldP spid="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Lesson Question</a:t>
            </a:r>
            <a:endParaRPr lang="en-US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52400" y="1774825"/>
            <a:ext cx="8763000" cy="4930775"/>
          </a:xfrm>
        </p:spPr>
        <p:txBody>
          <a:bodyPr anchor="ctr"/>
          <a:lstStyle/>
          <a:p>
            <a:pPr algn="ctr" eaLnBrk="1" hangingPunct="1">
              <a:spcAft>
                <a:spcPts val="1200"/>
              </a:spcAft>
              <a:buFont typeface="Wingdings 2" pitchFamily="18" charset="2"/>
              <a:buNone/>
              <a:defRPr/>
            </a:pPr>
            <a:r>
              <a:rPr lang="en-US" sz="4000" dirty="0" smtClean="0"/>
              <a:t>Read the </a:t>
            </a:r>
            <a:r>
              <a:rPr lang="en-US" sz="4000" dirty="0" smtClean="0">
                <a:solidFill>
                  <a:schemeClr val="tx2">
                    <a:lumMod val="50000"/>
                    <a:lumOff val="50000"/>
                  </a:schemeClr>
                </a:solidFill>
                <a:hlinkClick r:id="rId3" action="ppaction://hlinkfile"/>
              </a:rPr>
              <a:t>Case Study</a:t>
            </a:r>
            <a:r>
              <a:rPr lang="en-US" sz="4000" dirty="0" smtClean="0"/>
              <a:t>, then answer </a:t>
            </a:r>
          </a:p>
          <a:p>
            <a:pPr algn="ctr" eaLnBrk="1" hangingPunct="1">
              <a:spcAft>
                <a:spcPts val="1200"/>
              </a:spcAft>
              <a:buFont typeface="Wingdings 2" pitchFamily="18" charset="2"/>
              <a:buNone/>
              <a:defRPr/>
            </a:pPr>
            <a:r>
              <a:rPr lang="en-US" sz="4000" dirty="0" smtClean="0"/>
              <a:t>CPS Lesson Question (3)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Warm Up Questions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eaLnBrk="1" hangingPunct="1">
              <a:buFont typeface="Wingdings 2" pitchFamily="18" charset="2"/>
              <a:buNone/>
            </a:pPr>
            <a:endParaRPr lang="en-US" altLang="en-US" b="1" u="sng" smtClean="0"/>
          </a:p>
          <a:p>
            <a:pPr algn="ctr" eaLnBrk="1" hangingPunct="1">
              <a:buFont typeface="Wingdings 2" pitchFamily="18" charset="2"/>
              <a:buNone/>
            </a:pPr>
            <a:endParaRPr lang="en-US" altLang="en-US" sz="1600" smtClean="0"/>
          </a:p>
          <a:p>
            <a:pPr algn="ctr" eaLnBrk="1" hangingPunct="1">
              <a:buFont typeface="Wingdings 2" pitchFamily="18" charset="2"/>
              <a:buNone/>
            </a:pPr>
            <a:r>
              <a:rPr lang="en-US" altLang="en-US" sz="3600" smtClean="0"/>
              <a:t>CPS Lesson Questions (3)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-415925" y="417513"/>
            <a:ext cx="9837738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43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147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Closing Question</a:t>
            </a:r>
          </a:p>
        </p:txBody>
      </p:sp>
      <p:sp>
        <p:nvSpPr>
          <p:cNvPr id="29700" name="Content Placeholder 7"/>
          <p:cNvSpPr>
            <a:spLocks noGrp="1"/>
          </p:cNvSpPr>
          <p:nvPr>
            <p:ph sz="half" idx="1"/>
          </p:nvPr>
        </p:nvSpPr>
        <p:spPr>
          <a:xfrm>
            <a:off x="381000" y="2286000"/>
            <a:ext cx="3581400" cy="3025775"/>
          </a:xfrm>
        </p:spPr>
        <p:txBody>
          <a:bodyPr anchor="ctr"/>
          <a:lstStyle/>
          <a:p>
            <a:pPr marL="273050" indent="0" eaLnBrk="1" hangingPunct="1">
              <a:buFont typeface="Wingdings 2" pitchFamily="18" charset="2"/>
              <a:buNone/>
            </a:pPr>
            <a:r>
              <a:rPr lang="en-US" altLang="en-US" smtClean="0"/>
              <a:t>List 2-3 things you learned about leadership from this lesson that you did not already know.</a:t>
            </a: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2057400"/>
            <a:ext cx="402748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09" y="228600"/>
            <a:ext cx="1062281" cy="1018362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26431" y="6359376"/>
            <a:ext cx="51530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100C20"/>
                </a:solidFill>
                <a:latin typeface="+mn-lt"/>
              </a:rPr>
              <a:t>(Use CPS “Pick a Student” for this question.)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393192"/>
            <a:ext cx="904962" cy="3662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+mn-lt"/>
              </a:rPr>
              <a:t>Questions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-415925" y="3160713"/>
            <a:ext cx="10252075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algn="ctr" defTabSz="380375">
              <a:buClr>
                <a:srgbClr val="000000"/>
              </a:buClr>
              <a:buSzPct val="90000"/>
              <a:defRPr/>
            </a:pPr>
            <a:endParaRPr lang="en-US" sz="54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30724" name="Content Placeholder 5"/>
          <p:cNvSpPr>
            <a:spLocks noGrp="1"/>
          </p:cNvSpPr>
          <p:nvPr>
            <p:ph idx="1"/>
          </p:nvPr>
        </p:nvSpPr>
        <p:spPr>
          <a:xfrm>
            <a:off x="152400" y="1774825"/>
            <a:ext cx="8839200" cy="49307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en-US" altLang="en-US" smtClean="0"/>
          </a:p>
          <a:p>
            <a:pPr>
              <a:buFont typeface="Wingdings 2" pitchFamily="18" charset="2"/>
              <a:buNone/>
            </a:pPr>
            <a:endParaRPr lang="en-US" altLang="en-US" smtClean="0"/>
          </a:p>
        </p:txBody>
      </p:sp>
      <p:pic>
        <p:nvPicPr>
          <p:cNvPr id="3072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229600" cy="443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kern="0" dirty="0" smtClean="0">
                <a:solidFill>
                  <a:schemeClr val="bg1"/>
                </a:solidFill>
                <a:latin typeface="+mn-lt"/>
              </a:rPr>
              <a:t>Copyright Information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 smtClean="0"/>
          </a:p>
          <a:p>
            <a:pPr marL="119062" indent="0" eaLnBrk="1" hangingPunct="1">
              <a:buFont typeface="Wingdings 2" pitchFamily="18" charset="2"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Images in this lesson were taken from: </a:t>
            </a:r>
          </a:p>
          <a:p>
            <a:pPr marL="119062" indent="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 smtClean="0"/>
              <a:t>Microsoft</a:t>
            </a:r>
            <a:r>
              <a:rPr lang="en-US" sz="3200" baseline="30000" dirty="0" smtClean="0"/>
              <a:t>©</a:t>
            </a:r>
            <a:r>
              <a:rPr lang="en-US" sz="3200" dirty="0" smtClean="0"/>
              <a:t> Clip Art Gallery</a:t>
            </a:r>
          </a:p>
          <a:p>
            <a:pPr lvl="2" eaLnBrk="1" hangingPunct="1">
              <a:buFont typeface="Wingdings" pitchFamily="2" charset="2"/>
              <a:buChar char="§"/>
              <a:defRPr/>
            </a:pPr>
            <a:r>
              <a:rPr lang="en-US" sz="3200" dirty="0" smtClean="0"/>
              <a:t>Marine Corps Combat Camera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MCJROTC Template">
  <a:themeElements>
    <a:clrScheme name="Custom 11">
      <a:dk1>
        <a:srgbClr val="002060"/>
      </a:dk1>
      <a:lt1>
        <a:srgbClr val="FFFFFF"/>
      </a:lt1>
      <a:dk2>
        <a:srgbClr val="002060"/>
      </a:dk2>
      <a:lt2>
        <a:srgbClr val="FFFFFF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2F75F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A9B7334651024585F5470222F653BC" ma:contentTypeVersion="3" ma:contentTypeDescription="Create a new document." ma:contentTypeScope="" ma:versionID="211ed72d6f8688ce03155945470a18bb">
  <xsd:schema xmlns:xsd="http://www.w3.org/2001/XMLSchema" xmlns:p="http://schemas.microsoft.com/office/2006/metadata/properties" xmlns:ns2="9c2bfba9-47f6-47e1-8856-589adc02ca19" targetNamespace="http://schemas.microsoft.com/office/2006/metadata/properties" ma:root="true" ma:fieldsID="d57e24b0d86b6a7544594fd75093cbcd" ns2:_="">
    <xsd:import namespace="9c2bfba9-47f6-47e1-8856-589adc02ca19"/>
    <xsd:element name="properties">
      <xsd:complexType>
        <xsd:sequence>
          <xsd:element name="documentManagement">
            <xsd:complexType>
              <xsd:all>
                <xsd:element ref="ns2:Team_x0020_Member" minOccurs="0"/>
                <xsd:element ref="ns2:Status" minOccurs="0"/>
                <xsd:element ref="ns2:RD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c2bfba9-47f6-47e1-8856-589adc02ca19" elementFormDefault="qualified">
    <xsd:import namespace="http://schemas.microsoft.com/office/2006/documentManagement/types"/>
    <xsd:element name="Team_x0020_Member" ma:index="8" nillable="true" ma:displayName="Team Member" ma:default="" ma:format="Dropdown" ma:internalName="Team_x0020_Member">
      <xsd:simpleType>
        <xsd:restriction base="dms:Choice">
          <xsd:enumeration value="All"/>
          <xsd:enumeration value="Carrie Wolak"/>
          <xsd:enumeration value="Col Richardson"/>
          <xsd:enumeration value="Liz Pimpinella"/>
          <xsd:enumeration value="Lynn Nesbit"/>
          <xsd:enumeration value="Mike Romero"/>
          <xsd:enumeration value="Scott Bakken"/>
          <xsd:enumeration value="Steve Huff"/>
          <xsd:enumeration value="Derrick Small"/>
          <xsd:enumeration value="Larry Resendez"/>
          <xsd:enumeration value="Steve Sessis"/>
          <xsd:enumeration value="Brian Josten"/>
          <xsd:enumeration value="Acension Fierro"/>
          <xsd:enumeration value="Bruce Barnes"/>
          <xsd:enumeration value="Ken Hicks"/>
        </xsd:restriction>
      </xsd:simpleType>
    </xsd:element>
    <xsd:element name="Status" ma:index="9" nillable="true" ma:displayName="Status" ma:default="" ma:format="Dropdown" ma:internalName="Status">
      <xsd:simpleType>
        <xsd:restriction base="dms:Choice">
          <xsd:enumeration value="Unvetted"/>
          <xsd:enumeration value="Template"/>
          <xsd:enumeration value="Rough Draft"/>
          <xsd:enumeration value="Final"/>
        </xsd:restriction>
      </xsd:simpleType>
    </xsd:element>
    <xsd:element name="RD" ma:index="10" nillable="true" ma:displayName="RD" ma:default="0" ma:internalName="R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_x0020_Member xmlns="9c2bfba9-47f6-47e1-8856-589adc02ca19">Liz Pimpinella</Team_x0020_Member>
    <RD xmlns="9c2bfba9-47f6-47e1-8856-589adc02ca19">false</RD>
    <Status xmlns="9c2bfba9-47f6-47e1-8856-589adc02ca19">Template</Status>
  </documentManagement>
</p:properties>
</file>

<file path=customXml/itemProps1.xml><?xml version="1.0" encoding="utf-8"?>
<ds:datastoreItem xmlns:ds="http://schemas.openxmlformats.org/officeDocument/2006/customXml" ds:itemID="{D5C20604-6E9D-48C8-B24B-2075DD8D48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6FE889-46A8-4826-A27A-206857CBC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2bfba9-47f6-47e1-8856-589adc02ca19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D19DC94-1EFC-48AB-891D-511A725E567C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273509C1-4DD5-45E2-A09B-C2837820E5D3}">
  <ds:schemaRefs>
    <ds:schemaRef ds:uri="http://schemas.microsoft.com/office/2006/metadata/properties"/>
    <ds:schemaRef ds:uri="http://schemas.microsoft.com/office/infopath/2007/PartnerControls"/>
    <ds:schemaRef ds:uri="9c2bfba9-47f6-47e1-8856-589adc02ca1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13446</TotalTime>
  <Words>316</Words>
  <Application>Microsoft Office PowerPoint</Application>
  <PresentationFormat>On-screen Show (4:3)</PresentationFormat>
  <Paragraphs>96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1_MCJROTC Template</vt:lpstr>
      <vt:lpstr>Leadership Primary and     Secondary Objectives</vt:lpstr>
      <vt:lpstr>PowerPoint Presentation</vt:lpstr>
      <vt:lpstr>Lesson Objectives</vt:lpstr>
      <vt:lpstr>Key Words</vt:lpstr>
      <vt:lpstr>Key Words</vt:lpstr>
      <vt:lpstr>Warm Up Questions</vt:lpstr>
      <vt:lpstr>Opening Question</vt:lpstr>
      <vt:lpstr>Mission Accomplishment</vt:lpstr>
      <vt:lpstr>Troop Welfare</vt:lpstr>
      <vt:lpstr>Lesson Question</vt:lpstr>
      <vt:lpstr>Warm Up Questions</vt:lpstr>
      <vt:lpstr>Closing Question</vt:lpstr>
      <vt:lpstr>Questions</vt:lpstr>
      <vt:lpstr>Copyright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steve huff</dc:creator>
  <cp:lastModifiedBy>Andy Bennetts</cp:lastModifiedBy>
  <cp:revision>798</cp:revision>
  <dcterms:created xsi:type="dcterms:W3CDTF">2009-11-04T16:56:31Z</dcterms:created>
  <dcterms:modified xsi:type="dcterms:W3CDTF">2014-05-06T21:33:21Z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</Properties>
</file>