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4" r:id="rId49"/>
    <p:sldId id="301" r:id="rId50"/>
    <p:sldId id="305" r:id="rId51"/>
    <p:sldId id="302" r:id="rId52"/>
    <p:sldId id="303" r:id="rId53"/>
    <p:sldId id="287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40" d="100"/>
          <a:sy n="40" d="100"/>
        </p:scale>
        <p:origin x="54" y="8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E61C7-AC7D-4F3C-89D7-319064094ACB}" type="datetimeFigureOut">
              <a:rPr lang="en-US" smtClean="0"/>
              <a:t>6/3/2015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376A1-A161-42BE-B4D1-DE2367CE4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884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376A1-A161-42BE-B4D1-DE2367CE49C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45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122E-E97D-416C-8B79-A66863901F6F}" type="datetime1">
              <a:rPr lang="en-US" smtClean="0"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117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B1CD8-6B2E-4D6C-96E6-B739082CAE96}" type="datetime1">
              <a:rPr lang="en-US" smtClean="0"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013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35DD1-2EAE-4AE2-B929-9D7F8567CD8C}" type="datetime1">
              <a:rPr lang="en-US" smtClean="0"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391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E4541-0DEB-41B2-B07A-375193AE87ED}" type="datetime1">
              <a:rPr lang="en-US" smtClean="0"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213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63AB7-7138-451E-A527-877261556A2A}" type="datetime1">
              <a:rPr lang="en-US" smtClean="0"/>
              <a:t>6/3/2015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240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466C7-3337-49F0-BBC1-3DA659C0876E}" type="datetime1">
              <a:rPr lang="en-US" smtClean="0"/>
              <a:t>6/3/2015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456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FEF8-DE4F-4D06-AF50-7A9947D88B60}" type="datetime1">
              <a:rPr lang="en-US" smtClean="0"/>
              <a:t>6/3/2015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123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32B09-4590-48D4-B630-43503B1D0A3C}" type="datetime1">
              <a:rPr lang="en-US" smtClean="0"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311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8629-C1FD-4E9E-AC5D-BA34AE98C4F1}" type="datetime1">
              <a:rPr lang="en-US" smtClean="0"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892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C132E-A0D4-4FB8-AE69-1F062A68C68F}" type="datetime1">
              <a:rPr lang="en-US" smtClean="0"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801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0FA73-DBB7-4C7C-A747-D2FA929230A7}" type="datetime1">
              <a:rPr lang="en-US" smtClean="0"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119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E4DDD-CB89-46D7-BD82-4F275680EE9A}" type="datetime1">
              <a:rPr lang="en-US" smtClean="0"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73F12-6658-4EDF-AF67-83BFB8CD1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142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KGN_Zhz8AY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www.youtube.com/watch?v=QD0pOVbVUQQ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dPKvHrD1eS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Plasma Membrane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59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I.  Maintaining Balance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0070" y="1423089"/>
            <a:ext cx="9632730" cy="528990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65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I.  Maintaining Balance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How </a:t>
            </a:r>
            <a:r>
              <a:rPr lang="en-US" sz="4800" dirty="0"/>
              <a:t>d</a:t>
            </a:r>
            <a:r>
              <a:rPr lang="en-US" sz="4800" dirty="0" smtClean="0"/>
              <a:t>o cells maintain balance?</a:t>
            </a:r>
          </a:p>
          <a:p>
            <a:pPr lvl="1"/>
            <a:r>
              <a:rPr lang="en-US" sz="4400" dirty="0" smtClean="0"/>
              <a:t>Cells need to maintain a balance by controlling material that move in and out of the cell </a:t>
            </a:r>
            <a:r>
              <a:rPr lang="en-US" sz="4400" dirty="0" smtClean="0">
                <a:sym typeface="Wingdings" panose="05000000000000000000" pitchFamily="2" charset="2"/>
              </a:rPr>
              <a:t> </a:t>
            </a:r>
            <a:r>
              <a:rPr lang="en-US" sz="4400" b="1" u="sng" dirty="0" smtClean="0">
                <a:sym typeface="Wingdings" panose="05000000000000000000" pitchFamily="2" charset="2"/>
              </a:rPr>
              <a:t>HOMEOSTASIS</a:t>
            </a:r>
            <a:endParaRPr lang="en-US" sz="4400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I.  Maintaining Balance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b="1" u="sng" dirty="0" smtClean="0"/>
              <a:t>Small</a:t>
            </a:r>
            <a:r>
              <a:rPr lang="en-US" sz="4400" dirty="0" smtClean="0"/>
              <a:t> molecules, like water, oxygen, and carbon dioxide can move in and out of the cell </a:t>
            </a:r>
            <a:r>
              <a:rPr lang="en-US" sz="4400" b="1" u="sng" dirty="0" smtClean="0"/>
              <a:t>freely</a:t>
            </a:r>
            <a:r>
              <a:rPr lang="en-US" sz="4400" dirty="0" smtClean="0"/>
              <a:t>.</a:t>
            </a:r>
          </a:p>
          <a:p>
            <a:r>
              <a:rPr lang="en-US" sz="4400" b="1" u="sng" dirty="0" smtClean="0"/>
              <a:t>Large</a:t>
            </a:r>
            <a:r>
              <a:rPr lang="en-US" sz="4400" dirty="0" smtClean="0"/>
              <a:t> molecules like proteins and carbohydrates </a:t>
            </a:r>
            <a:r>
              <a:rPr lang="en-US" sz="4400" b="1" u="sng" dirty="0" smtClean="0"/>
              <a:t>cannot</a:t>
            </a:r>
            <a:r>
              <a:rPr lang="en-US" sz="4400" dirty="0" smtClean="0"/>
              <a:t>.</a:t>
            </a:r>
          </a:p>
          <a:p>
            <a:r>
              <a:rPr lang="en-US" sz="4400" b="1" u="sng" dirty="0" smtClean="0"/>
              <a:t>Eliminating</a:t>
            </a:r>
            <a:r>
              <a:rPr lang="en-US" sz="4400" dirty="0" smtClean="0"/>
              <a:t> </a:t>
            </a:r>
            <a:r>
              <a:rPr lang="en-US" sz="4400" b="1" u="sng" dirty="0" smtClean="0"/>
              <a:t>wastes</a:t>
            </a:r>
            <a:endParaRPr lang="en-US" sz="4400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50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I.  Maintaining balance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53048" y="507644"/>
            <a:ext cx="4700752" cy="587594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4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the plasma (cell) membrane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All cells are surrounded by a </a:t>
            </a:r>
            <a:r>
              <a:rPr lang="en-US" sz="4000" b="1" u="sng" dirty="0" smtClean="0"/>
              <a:t>plasma</a:t>
            </a:r>
            <a:r>
              <a:rPr lang="en-US" sz="4000" dirty="0" smtClean="0"/>
              <a:t> </a:t>
            </a:r>
            <a:r>
              <a:rPr lang="en-US" sz="4000" b="1" u="sng" dirty="0" smtClean="0"/>
              <a:t>membrane</a:t>
            </a:r>
            <a:r>
              <a:rPr lang="en-US" sz="4000" dirty="0" smtClean="0"/>
              <a:t>.</a:t>
            </a:r>
          </a:p>
          <a:p>
            <a:r>
              <a:rPr lang="en-US" sz="4000" dirty="0" smtClean="0"/>
              <a:t>Functions like a GATE, controlling what </a:t>
            </a:r>
            <a:r>
              <a:rPr lang="en-US" sz="4000" b="1" u="sng" dirty="0" smtClean="0"/>
              <a:t>ENTERS</a:t>
            </a:r>
            <a:r>
              <a:rPr lang="en-US" sz="4000" dirty="0" smtClean="0"/>
              <a:t> and </a:t>
            </a:r>
            <a:r>
              <a:rPr lang="en-US" sz="4000" b="1" u="sng" dirty="0" smtClean="0"/>
              <a:t>LEAVES</a:t>
            </a:r>
            <a:r>
              <a:rPr lang="en-US" sz="4000" dirty="0" smtClean="0"/>
              <a:t> the cell.</a:t>
            </a:r>
          </a:p>
          <a:p>
            <a:r>
              <a:rPr lang="en-US" sz="4000" dirty="0" smtClean="0"/>
              <a:t>The cell membrane is </a:t>
            </a:r>
            <a:r>
              <a:rPr lang="en-US" sz="4000" b="1" u="sng" dirty="0" smtClean="0"/>
              <a:t>semipermeable</a:t>
            </a:r>
            <a:r>
              <a:rPr lang="en-US" sz="4000" dirty="0" smtClean="0"/>
              <a:t> or </a:t>
            </a:r>
            <a:r>
              <a:rPr lang="en-US" sz="4000" b="1" dirty="0" smtClean="0"/>
              <a:t>selectively</a:t>
            </a:r>
            <a:r>
              <a:rPr lang="en-US" sz="4000" dirty="0" smtClean="0"/>
              <a:t> </a:t>
            </a:r>
            <a:r>
              <a:rPr lang="en-US" sz="4000" b="1" dirty="0" smtClean="0"/>
              <a:t>permeable</a:t>
            </a:r>
            <a:r>
              <a:rPr lang="en-US" sz="4000" dirty="0" smtClean="0"/>
              <a:t>.</a:t>
            </a:r>
            <a:endParaRPr lang="en-US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7390" y="3202150"/>
            <a:ext cx="2334610" cy="350191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73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the plasma (cell) membrane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112172" cy="435133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 </a:t>
            </a:r>
            <a:r>
              <a:rPr lang="en-US" sz="3200" b="1" u="sng" dirty="0" smtClean="0"/>
              <a:t>semipermeable</a:t>
            </a:r>
            <a:r>
              <a:rPr lang="en-US" sz="3200" dirty="0" smtClean="0"/>
              <a:t> </a:t>
            </a:r>
            <a:r>
              <a:rPr lang="en-US" sz="3200" b="1" u="sng" dirty="0" smtClean="0"/>
              <a:t>membrane</a:t>
            </a:r>
            <a:r>
              <a:rPr lang="en-US" sz="3200" dirty="0" smtClean="0"/>
              <a:t> only allows </a:t>
            </a:r>
            <a:r>
              <a:rPr lang="en-US" sz="3200" i="1" dirty="0" smtClean="0"/>
              <a:t>certain</a:t>
            </a:r>
            <a:r>
              <a:rPr lang="en-US" sz="3200" dirty="0" smtClean="0"/>
              <a:t> molecules to pass through</a:t>
            </a:r>
          </a:p>
          <a:p>
            <a:pPr lvl="1"/>
            <a:r>
              <a:rPr lang="en-US" sz="2800" dirty="0" smtClean="0"/>
              <a:t>Some substances </a:t>
            </a:r>
            <a:r>
              <a:rPr lang="en-US" sz="2800" i="1" dirty="0" smtClean="0"/>
              <a:t>easily</a:t>
            </a:r>
            <a:r>
              <a:rPr lang="en-US" sz="2800" dirty="0" smtClean="0"/>
              <a:t> cross the membrane, while others </a:t>
            </a:r>
            <a:r>
              <a:rPr lang="en-US" sz="2800" i="1" dirty="0" smtClean="0"/>
              <a:t>cannot</a:t>
            </a:r>
            <a:r>
              <a:rPr lang="en-US" sz="2800" dirty="0" smtClean="0"/>
              <a:t>  cross at all.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145205"/>
            <a:ext cx="5524500" cy="295275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04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the plasma (cell) membrane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4"/>
            <a:ext cx="4821621" cy="4906251"/>
          </a:xfrm>
        </p:spPr>
        <p:txBody>
          <a:bodyPr>
            <a:normAutofit fontScale="92500"/>
          </a:bodyPr>
          <a:lstStyle/>
          <a:p>
            <a:r>
              <a:rPr lang="en-US" sz="3600" dirty="0" smtClean="0"/>
              <a:t>Made of a thin layer of </a:t>
            </a:r>
            <a:r>
              <a:rPr lang="en-US" sz="3600" b="1" u="sng" dirty="0" smtClean="0"/>
              <a:t>lipids</a:t>
            </a:r>
            <a:r>
              <a:rPr lang="en-US" sz="3600" dirty="0" smtClean="0"/>
              <a:t> and </a:t>
            </a:r>
            <a:r>
              <a:rPr lang="en-US" sz="3600" b="1" u="sng" dirty="0" smtClean="0"/>
              <a:t>proteins</a:t>
            </a:r>
          </a:p>
          <a:p>
            <a:pPr lvl="1"/>
            <a:r>
              <a:rPr lang="en-US" sz="3200" dirty="0" smtClean="0"/>
              <a:t>Made mostly of </a:t>
            </a:r>
            <a:r>
              <a:rPr lang="en-US" sz="3200" b="1" u="sng" dirty="0" smtClean="0"/>
              <a:t>phospholipid</a:t>
            </a:r>
            <a:r>
              <a:rPr lang="en-US" sz="3200" dirty="0" smtClean="0"/>
              <a:t> molecules (phosphate and lipid)</a:t>
            </a:r>
          </a:p>
          <a:p>
            <a:pPr lvl="1"/>
            <a:r>
              <a:rPr lang="en-US" sz="3200" dirty="0" smtClean="0"/>
              <a:t>Phospholipids are a kind of lipid that consists of 2 FATTY ACIDS (</a:t>
            </a:r>
            <a:r>
              <a:rPr lang="en-US" sz="3200" b="1" u="sng" dirty="0" smtClean="0"/>
              <a:t>tails</a:t>
            </a:r>
            <a:r>
              <a:rPr lang="en-US" sz="3200" dirty="0" smtClean="0"/>
              <a:t>) and a PHOSPHATE GROUP (</a:t>
            </a:r>
            <a:r>
              <a:rPr lang="en-US" sz="3200" b="1" u="sng" dirty="0" smtClean="0"/>
              <a:t>heads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4111" y="2418231"/>
            <a:ext cx="2263502" cy="31661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32792" y="2626928"/>
            <a:ext cx="323193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Hydrophilic head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sz="3200" b="1" dirty="0" smtClean="0"/>
              <a:t>Hydrophobic tail</a:t>
            </a:r>
            <a:endParaRPr lang="en-US" sz="32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44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the plasma (cell) membrane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Cell membranes consist of TWO phospholipid layers called a </a:t>
            </a:r>
            <a:r>
              <a:rPr lang="en-US" b="1" u="sng" dirty="0" smtClean="0"/>
              <a:t>PHOSPHOLIPID BILAYER</a:t>
            </a:r>
            <a:endParaRPr lang="en-US" b="1" u="sn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8465" y="2422056"/>
            <a:ext cx="5254157" cy="39625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65526" y="3446029"/>
            <a:ext cx="18445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Phosphate head</a:t>
            </a:r>
          </a:p>
          <a:p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6858000" y="3815255"/>
            <a:ext cx="409903" cy="3209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765526" y="5734450"/>
            <a:ext cx="2427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Phosphate head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6637283" y="5407572"/>
            <a:ext cx="256487" cy="4000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044205" y="2870409"/>
            <a:ext cx="1702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Cytoplasm inside cell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702556" y="5503964"/>
            <a:ext cx="1490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Outside cell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36942"/>
          <a:stretch/>
        </p:blipFill>
        <p:spPr>
          <a:xfrm>
            <a:off x="1118079" y="2962028"/>
            <a:ext cx="4424092" cy="3575915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00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the plasma (cell) membrane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Water molecules surround </a:t>
            </a:r>
            <a:r>
              <a:rPr lang="en-US" sz="4400" b="1" u="sng" dirty="0" smtClean="0"/>
              <a:t>both</a:t>
            </a:r>
            <a:r>
              <a:rPr lang="en-US" sz="4400" dirty="0" smtClean="0"/>
              <a:t> sides of the cell membrane.</a:t>
            </a:r>
          </a:p>
          <a:p>
            <a:pPr lvl="1"/>
            <a:r>
              <a:rPr lang="en-US" sz="4000" dirty="0" smtClean="0"/>
              <a:t>Polar </a:t>
            </a:r>
            <a:r>
              <a:rPr lang="en-US" sz="4000" b="1" u="sng" dirty="0" smtClean="0"/>
              <a:t>phosphate</a:t>
            </a:r>
            <a:r>
              <a:rPr lang="en-US" sz="4000" dirty="0" smtClean="0"/>
              <a:t> </a:t>
            </a:r>
            <a:r>
              <a:rPr lang="en-US" sz="4000" b="1" u="sng" dirty="0" smtClean="0"/>
              <a:t>heads</a:t>
            </a:r>
            <a:r>
              <a:rPr lang="en-US" sz="4000" dirty="0" smtClean="0"/>
              <a:t> sticking TOWARD the water (</a:t>
            </a:r>
            <a:r>
              <a:rPr lang="en-US" sz="4000" b="1" u="sng" dirty="0" smtClean="0"/>
              <a:t>hydrophilic</a:t>
            </a:r>
            <a:r>
              <a:rPr lang="en-US" sz="4000" dirty="0" smtClean="0"/>
              <a:t>)</a:t>
            </a:r>
          </a:p>
          <a:p>
            <a:pPr lvl="1"/>
            <a:r>
              <a:rPr lang="en-US" sz="4000" dirty="0" smtClean="0"/>
              <a:t>Nonpolar </a:t>
            </a:r>
            <a:r>
              <a:rPr lang="en-US" sz="4000" b="1" u="sng" dirty="0" smtClean="0"/>
              <a:t>lipid</a:t>
            </a:r>
            <a:r>
              <a:rPr lang="en-US" sz="4000" dirty="0" smtClean="0"/>
              <a:t> </a:t>
            </a:r>
            <a:r>
              <a:rPr lang="en-US" sz="4000" b="1" u="sng" dirty="0" smtClean="0"/>
              <a:t>tails</a:t>
            </a:r>
            <a:r>
              <a:rPr lang="en-US" sz="4000" dirty="0" smtClean="0"/>
              <a:t> pointing AWAY from the water (</a:t>
            </a:r>
            <a:r>
              <a:rPr lang="en-US" sz="4000" b="1" u="sng" dirty="0" smtClean="0"/>
              <a:t>hydrophobic</a:t>
            </a:r>
            <a:r>
              <a:rPr lang="en-US" sz="4000" dirty="0" smtClean="0"/>
              <a:t>)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25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the plasma (cell) membrane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cell membrane is constantly being </a:t>
            </a:r>
            <a:r>
              <a:rPr lang="en-US" b="1" u="sng" dirty="0" smtClean="0"/>
              <a:t>formed</a:t>
            </a:r>
            <a:r>
              <a:rPr lang="en-US" dirty="0" smtClean="0"/>
              <a:t> and </a:t>
            </a:r>
            <a:r>
              <a:rPr lang="en-US" b="1" u="sng" dirty="0" smtClean="0"/>
              <a:t>broken</a:t>
            </a:r>
            <a:r>
              <a:rPr lang="en-US" dirty="0" smtClean="0"/>
              <a:t> </a:t>
            </a:r>
            <a:r>
              <a:rPr lang="en-US" b="1" u="sng" dirty="0" smtClean="0"/>
              <a:t>down</a:t>
            </a:r>
            <a:r>
              <a:rPr lang="en-US" dirty="0" smtClean="0"/>
              <a:t> in living </a:t>
            </a:r>
            <a:r>
              <a:rPr lang="en-US" dirty="0"/>
              <a:t>c</a:t>
            </a:r>
            <a:r>
              <a:rPr lang="en-US" dirty="0" smtClean="0"/>
              <a:t>ells.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84508" y="4001294"/>
            <a:ext cx="2081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cytoplasm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9101"/>
          <a:stretch/>
        </p:blipFill>
        <p:spPr>
          <a:xfrm>
            <a:off x="1086266" y="2770234"/>
            <a:ext cx="10530001" cy="393878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262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III. Lipid Bilayer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/>
              <a:t>Moving with and among </a:t>
            </a:r>
            <a:r>
              <a:rPr lang="en-US" sz="4000" dirty="0" smtClean="0"/>
              <a:t>the phospholipids are cholesterol, proteins, and carbohydrates.</a:t>
            </a:r>
          </a:p>
          <a:p>
            <a:pPr lvl="1"/>
            <a:r>
              <a:rPr lang="en-US" sz="3600" b="1" u="sng" dirty="0" smtClean="0"/>
              <a:t>Cholesterol</a:t>
            </a:r>
            <a:r>
              <a:rPr lang="en-US" sz="3600" dirty="0" smtClean="0"/>
              <a:t>:</a:t>
            </a:r>
          </a:p>
          <a:p>
            <a:pPr lvl="1"/>
            <a:r>
              <a:rPr lang="en-US" sz="3200" dirty="0" smtClean="0"/>
              <a:t>Nonpolar, found among the phospholipids to help prevent the fatty acid tails from </a:t>
            </a:r>
            <a:r>
              <a:rPr lang="en-US" sz="3200" b="1" u="sng" dirty="0" smtClean="0"/>
              <a:t>sticking</a:t>
            </a:r>
            <a:r>
              <a:rPr lang="en-US" sz="3200" dirty="0" smtClean="0"/>
              <a:t> together</a:t>
            </a:r>
            <a:endParaRPr lang="en-US" sz="3200" dirty="0"/>
          </a:p>
          <a:p>
            <a:pPr lvl="1"/>
            <a:r>
              <a:rPr lang="en-US" sz="3200" dirty="0" smtClean="0"/>
              <a:t>Helps with structure and homeostasis</a:t>
            </a:r>
          </a:p>
          <a:p>
            <a:pPr lvl="1"/>
            <a:r>
              <a:rPr lang="en-US" sz="3200" dirty="0" smtClean="0"/>
              <a:t>Gives cell its </a:t>
            </a:r>
            <a:r>
              <a:rPr lang="en-US" sz="3200" b="1" u="sng" dirty="0" smtClean="0"/>
              <a:t>fluidity</a:t>
            </a:r>
          </a:p>
          <a:p>
            <a:pPr lvl="1"/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 rot="1677752">
            <a:off x="8229600" y="4544667"/>
            <a:ext cx="38310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Fact:  The model of the cell membrane is affectionately called the </a:t>
            </a:r>
            <a:r>
              <a:rPr lang="en-US" sz="3200" b="1" dirty="0" smtClean="0"/>
              <a:t>Fluid</a:t>
            </a:r>
            <a:r>
              <a:rPr lang="en-US" sz="3200" dirty="0" smtClean="0"/>
              <a:t> </a:t>
            </a:r>
            <a:r>
              <a:rPr lang="en-US" sz="3200" b="1" dirty="0" smtClean="0"/>
              <a:t>Mosaic</a:t>
            </a:r>
            <a:r>
              <a:rPr lang="en-US" sz="3200" dirty="0" smtClean="0"/>
              <a:t> model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00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III.  Lipid Bilayer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1589370"/>
            <a:ext cx="10981267" cy="503746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36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III.  Lipid bilayer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b="1" u="sng" dirty="0" smtClean="0"/>
              <a:t>Proteins</a:t>
            </a:r>
            <a:r>
              <a:rPr lang="en-US" sz="4400" dirty="0" smtClean="0"/>
              <a:t>:</a:t>
            </a:r>
          </a:p>
          <a:p>
            <a:pPr lvl="1"/>
            <a:r>
              <a:rPr lang="en-US" sz="4000" dirty="0" smtClean="0"/>
              <a:t>Found on the surface of the plasma membrane = </a:t>
            </a:r>
            <a:r>
              <a:rPr lang="en-US" sz="4000" b="1" u="sng" dirty="0" smtClean="0"/>
              <a:t>transmits</a:t>
            </a:r>
            <a:r>
              <a:rPr lang="en-US" sz="4000" dirty="0" smtClean="0"/>
              <a:t> signals to the inside of the cell</a:t>
            </a:r>
          </a:p>
          <a:p>
            <a:pPr lvl="1"/>
            <a:r>
              <a:rPr lang="en-US" sz="4000" dirty="0" smtClean="0"/>
              <a:t>Embedded in the plasma membrane = structure and support of cell’s shape, and </a:t>
            </a:r>
            <a:r>
              <a:rPr lang="en-US" sz="4000" b="1" u="sng" dirty="0" smtClean="0"/>
              <a:t>move</a:t>
            </a:r>
            <a:r>
              <a:rPr lang="en-US" sz="4000" dirty="0" smtClean="0"/>
              <a:t> large substances in and out of cell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0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III. Lipid Bilayer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8179" y="1589117"/>
            <a:ext cx="9961981" cy="490627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80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III. Lipid bilayer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49" y="1027906"/>
            <a:ext cx="10515600" cy="4351338"/>
          </a:xfrm>
        </p:spPr>
        <p:txBody>
          <a:bodyPr/>
          <a:lstStyle/>
          <a:p>
            <a:endParaRPr lang="en-US" dirty="0" smtClean="0"/>
          </a:p>
          <a:p>
            <a:r>
              <a:rPr lang="en-US" b="1" u="sng" dirty="0" smtClean="0"/>
              <a:t>Carbohydrates</a:t>
            </a:r>
          </a:p>
          <a:p>
            <a:pPr lvl="1"/>
            <a:r>
              <a:rPr lang="en-US" dirty="0" smtClean="0"/>
              <a:t>Attached to proteins; helps cells identify </a:t>
            </a:r>
            <a:r>
              <a:rPr lang="en-US" b="1" u="sng" dirty="0" smtClean="0"/>
              <a:t>chemical</a:t>
            </a:r>
            <a:r>
              <a:rPr lang="en-US" dirty="0" smtClean="0"/>
              <a:t> </a:t>
            </a:r>
            <a:r>
              <a:rPr lang="en-US" b="1" u="sng" dirty="0" smtClean="0"/>
              <a:t>signals</a:t>
            </a:r>
          </a:p>
          <a:p>
            <a:pPr lvl="1"/>
            <a:r>
              <a:rPr lang="en-US" dirty="0" smtClean="0"/>
              <a:t>Ex: help disease fighting cells recognize and attack a potentially harmful cell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5642" y="2955704"/>
            <a:ext cx="7923442" cy="390229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85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Cellular Transport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Types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17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657599" y="4429919"/>
            <a:ext cx="57859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Active vs Passive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66804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Cellular Transport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All particles move and have </a:t>
            </a:r>
            <a:r>
              <a:rPr lang="en-US" sz="4000" b="1" u="sng" dirty="0" smtClean="0"/>
              <a:t>kinetic</a:t>
            </a:r>
            <a:r>
              <a:rPr lang="en-US" sz="4000" dirty="0" smtClean="0"/>
              <a:t> energy (energy of motion).</a:t>
            </a:r>
          </a:p>
          <a:p>
            <a:r>
              <a:rPr lang="en-US" sz="4000" dirty="0" smtClean="0"/>
              <a:t>Movement is </a:t>
            </a:r>
            <a:r>
              <a:rPr lang="en-US" sz="4000" b="1" u="sng" dirty="0" smtClean="0"/>
              <a:t>random</a:t>
            </a:r>
            <a:r>
              <a:rPr lang="en-US" sz="4000" dirty="0" smtClean="0"/>
              <a:t> and usually in a </a:t>
            </a:r>
            <a:r>
              <a:rPr lang="en-US" sz="4000" b="1" u="sng" dirty="0" smtClean="0"/>
              <a:t>water</a:t>
            </a:r>
            <a:r>
              <a:rPr lang="en-US" sz="4000" dirty="0" smtClean="0"/>
              <a:t> </a:t>
            </a:r>
            <a:r>
              <a:rPr lang="en-US" sz="4000" b="1" u="sng" dirty="0" smtClean="0"/>
              <a:t>solution</a:t>
            </a:r>
          </a:p>
          <a:p>
            <a:pPr lvl="1"/>
            <a:r>
              <a:rPr lang="en-US" sz="3600" dirty="0" smtClean="0"/>
              <a:t>Cells are mostly made of water and there is a constant flow of ions and particles.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78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IV.  2 types of cellular transport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000" b="1" u="sng" dirty="0" smtClean="0"/>
              <a:t>Passive</a:t>
            </a:r>
            <a:r>
              <a:rPr lang="en-US" sz="4000" dirty="0" smtClean="0"/>
              <a:t> </a:t>
            </a:r>
            <a:r>
              <a:rPr lang="en-US" sz="4000" b="1" u="sng" dirty="0" smtClean="0"/>
              <a:t>transport</a:t>
            </a:r>
            <a:r>
              <a:rPr lang="en-US" sz="4000" dirty="0" smtClean="0"/>
              <a:t> = movement of molecules across the membrane by using the molecules </a:t>
            </a:r>
            <a:r>
              <a:rPr lang="en-US" sz="4000" b="1" u="sng" dirty="0" smtClean="0"/>
              <a:t>kinetic</a:t>
            </a:r>
            <a:r>
              <a:rPr lang="en-US" sz="4000" dirty="0" smtClean="0"/>
              <a:t> energy.  The cell exerts </a:t>
            </a:r>
            <a:r>
              <a:rPr lang="en-US" sz="4000" b="1" u="sng" dirty="0" smtClean="0"/>
              <a:t>NO</a:t>
            </a:r>
            <a:r>
              <a:rPr lang="en-US" sz="4000" dirty="0" smtClean="0"/>
              <a:t>  energy!</a:t>
            </a:r>
          </a:p>
          <a:p>
            <a:pPr marL="514350" indent="-514350">
              <a:buFont typeface="+mj-lt"/>
              <a:buAutoNum type="arabicPeriod"/>
            </a:pPr>
            <a:endParaRPr lang="en-US" sz="4000" dirty="0"/>
          </a:p>
          <a:p>
            <a:pPr marL="514350" indent="-514350">
              <a:buFont typeface="+mj-lt"/>
              <a:buAutoNum type="arabicPeriod"/>
            </a:pPr>
            <a:r>
              <a:rPr lang="en-US" sz="4000" b="1" u="sng" dirty="0" smtClean="0"/>
              <a:t>Active</a:t>
            </a:r>
            <a:r>
              <a:rPr lang="en-US" sz="4000" dirty="0" smtClean="0"/>
              <a:t> </a:t>
            </a:r>
            <a:r>
              <a:rPr lang="en-US" sz="4000" b="1" u="sng" dirty="0" smtClean="0"/>
              <a:t>transport</a:t>
            </a:r>
            <a:r>
              <a:rPr lang="en-US" sz="4000" dirty="0" smtClean="0"/>
              <a:t> = transport of materials against the concentration gradient and requires </a:t>
            </a:r>
            <a:r>
              <a:rPr lang="en-US" sz="4000" b="1" u="sng" dirty="0" smtClean="0"/>
              <a:t>cellular</a:t>
            </a:r>
            <a:r>
              <a:rPr lang="en-US" sz="4000" dirty="0" smtClean="0"/>
              <a:t> </a:t>
            </a:r>
            <a:r>
              <a:rPr lang="en-US" sz="4000" b="1" u="sng" dirty="0" smtClean="0"/>
              <a:t>energy</a:t>
            </a:r>
            <a:r>
              <a:rPr lang="en-US" sz="4000" dirty="0" smtClean="0"/>
              <a:t>.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2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V.  Passive Transport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729248" cy="4351338"/>
          </a:xfrm>
        </p:spPr>
        <p:txBody>
          <a:bodyPr>
            <a:normAutofit/>
          </a:bodyPr>
          <a:lstStyle/>
          <a:p>
            <a:r>
              <a:rPr lang="en-US" sz="3600" dirty="0" smtClean="0"/>
              <a:t>3 types of passive transport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3200" b="1" u="sng" dirty="0" smtClean="0"/>
              <a:t>Diffusion</a:t>
            </a:r>
            <a:r>
              <a:rPr lang="en-US" sz="3200" dirty="0" smtClean="0"/>
              <a:t> = the net movement of </a:t>
            </a:r>
            <a:r>
              <a:rPr lang="en-US" sz="3200" b="1" u="sng" dirty="0" smtClean="0"/>
              <a:t>particles</a:t>
            </a:r>
            <a:r>
              <a:rPr lang="en-US" sz="3200" dirty="0" smtClean="0"/>
              <a:t> from an area of </a:t>
            </a:r>
            <a:r>
              <a:rPr lang="en-US" sz="3200" b="1" u="sng" dirty="0" smtClean="0"/>
              <a:t>higher</a:t>
            </a:r>
            <a:r>
              <a:rPr lang="en-US" sz="3200" dirty="0" smtClean="0"/>
              <a:t> concentration of particles to an area of </a:t>
            </a:r>
            <a:r>
              <a:rPr lang="en-US" sz="3200" b="1" u="sng" dirty="0" smtClean="0"/>
              <a:t>LOWER</a:t>
            </a:r>
            <a:r>
              <a:rPr lang="en-US" sz="3200" dirty="0" smtClean="0"/>
              <a:t> concentration of particles.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3441" r="75469"/>
          <a:stretch/>
        </p:blipFill>
        <p:spPr>
          <a:xfrm>
            <a:off x="7852667" y="1027905"/>
            <a:ext cx="4113291" cy="488416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312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Diffusion…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Molecules move </a:t>
            </a:r>
            <a:r>
              <a:rPr lang="en-US" sz="4800" b="1" u="sng" dirty="0" smtClean="0"/>
              <a:t>randomly</a:t>
            </a:r>
            <a:r>
              <a:rPr lang="en-US" sz="4800" dirty="0" smtClean="0"/>
              <a:t> until they are </a:t>
            </a:r>
            <a:r>
              <a:rPr lang="en-US" sz="4800" b="1" u="sng" dirty="0" smtClean="0"/>
              <a:t>equally</a:t>
            </a:r>
            <a:r>
              <a:rPr lang="en-US" sz="4800" dirty="0" smtClean="0"/>
              <a:t> distributed (equilibrium).</a:t>
            </a:r>
          </a:p>
          <a:p>
            <a:r>
              <a:rPr lang="en-US" sz="4800" dirty="0" smtClean="0"/>
              <a:t>Diffusion continues until the concentration of substances is uniform throughout.</a:t>
            </a:r>
            <a:endParaRPr lang="en-US" sz="4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Diffusion…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7483" y="1336894"/>
            <a:ext cx="6004034" cy="4351338"/>
          </a:xfrm>
        </p:spPr>
        <p:txBody>
          <a:bodyPr>
            <a:normAutofit/>
          </a:bodyPr>
          <a:lstStyle/>
          <a:p>
            <a:r>
              <a:rPr lang="en-US" sz="3600" b="1" u="sng" dirty="0" smtClean="0"/>
              <a:t>Dynamic</a:t>
            </a:r>
            <a:r>
              <a:rPr lang="en-US" sz="3600" dirty="0" smtClean="0"/>
              <a:t> </a:t>
            </a:r>
            <a:r>
              <a:rPr lang="en-US" sz="3600" b="1" u="sng" dirty="0" smtClean="0"/>
              <a:t>equilibrium</a:t>
            </a:r>
            <a:r>
              <a:rPr lang="en-US" sz="3600" dirty="0" smtClean="0"/>
              <a:t> = continual movement but no overall change in concentration.</a:t>
            </a:r>
          </a:p>
          <a:p>
            <a:pPr lvl="1"/>
            <a:r>
              <a:rPr lang="en-US" sz="3200" dirty="0" smtClean="0"/>
              <a:t>Movement of materials into and out of the cell at equal rates maintains its dynamic equilibrium with its environment. 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234" y="1060068"/>
            <a:ext cx="5005217" cy="501915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16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Diffusion…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Diffusion depends on the </a:t>
            </a:r>
            <a:r>
              <a:rPr lang="en-US" sz="3600" b="1" u="sng" dirty="0" smtClean="0"/>
              <a:t>concentration</a:t>
            </a:r>
            <a:r>
              <a:rPr lang="en-US" sz="3600" dirty="0" smtClean="0"/>
              <a:t>  </a:t>
            </a:r>
            <a:r>
              <a:rPr lang="en-US" sz="3600" b="1" u="sng" dirty="0" smtClean="0"/>
              <a:t>gradient</a:t>
            </a:r>
            <a:r>
              <a:rPr lang="en-US" sz="3600" dirty="0" smtClean="0"/>
              <a:t>.</a:t>
            </a:r>
          </a:p>
          <a:p>
            <a:pPr lvl="1"/>
            <a:r>
              <a:rPr lang="en-US" sz="3200" b="1" u="sng" dirty="0" smtClean="0"/>
              <a:t>Concentration</a:t>
            </a:r>
            <a:r>
              <a:rPr lang="en-US" sz="3200" dirty="0" smtClean="0"/>
              <a:t> </a:t>
            </a:r>
            <a:r>
              <a:rPr lang="en-US" sz="3200" b="1" u="sng" dirty="0" smtClean="0"/>
              <a:t>gradient</a:t>
            </a:r>
            <a:r>
              <a:rPr lang="en-US" sz="3200" dirty="0" smtClean="0"/>
              <a:t> is the difference between the concentration of a particular molecule in one area and the concentration in an adjacent area.</a:t>
            </a:r>
          </a:p>
          <a:p>
            <a:r>
              <a:rPr lang="en-US" sz="3600" dirty="0" smtClean="0"/>
              <a:t>Ex:  gas exchange in the lungs (oxygen from air to blood and carbon dioxide from blood to air)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529" y="4170755"/>
            <a:ext cx="1825782" cy="214114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20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leavingbio.net/OSMOSIS%20AND%20DIFFUSION_files/image005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108" y="1825625"/>
            <a:ext cx="580178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76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V.  Passive Transport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n-US" sz="4000" b="1" u="sng" dirty="0" smtClean="0"/>
              <a:t>Facilitated</a:t>
            </a:r>
            <a:r>
              <a:rPr lang="en-US" sz="4000" dirty="0" smtClean="0"/>
              <a:t> </a:t>
            </a:r>
            <a:r>
              <a:rPr lang="en-US" sz="4000" b="1" u="sng" dirty="0" smtClean="0"/>
              <a:t>Diffusion</a:t>
            </a:r>
            <a:r>
              <a:rPr lang="en-US" sz="4000" dirty="0" smtClean="0"/>
              <a:t> = type of passive transport that increase the rate of diffusion with the use of a </a:t>
            </a:r>
            <a:r>
              <a:rPr lang="en-US" sz="4000" b="1" u="sng" dirty="0" smtClean="0"/>
              <a:t>carrier</a:t>
            </a:r>
            <a:r>
              <a:rPr lang="en-US" sz="4000" dirty="0" smtClean="0"/>
              <a:t> </a:t>
            </a:r>
            <a:r>
              <a:rPr lang="en-US" sz="4000" b="1" u="sng" dirty="0" smtClean="0"/>
              <a:t>protein (transport)</a:t>
            </a:r>
          </a:p>
          <a:p>
            <a:pPr lvl="1"/>
            <a:r>
              <a:rPr lang="en-US" sz="3600" dirty="0" smtClean="0"/>
              <a:t>Usually because molecules are too </a:t>
            </a:r>
            <a:r>
              <a:rPr lang="en-US" sz="3600" b="1" u="sng" dirty="0" smtClean="0"/>
              <a:t>large</a:t>
            </a:r>
            <a:r>
              <a:rPr lang="en-US" sz="3600" dirty="0" smtClean="0"/>
              <a:t> to pass through the membrane.</a:t>
            </a:r>
          </a:p>
          <a:p>
            <a:pPr lvl="1"/>
            <a:r>
              <a:rPr lang="en-US" sz="3600" dirty="0" smtClean="0"/>
              <a:t>Would pass too </a:t>
            </a:r>
            <a:r>
              <a:rPr lang="en-US" sz="3600" b="1" u="sng" dirty="0" smtClean="0"/>
              <a:t>slowly</a:t>
            </a:r>
            <a:r>
              <a:rPr lang="en-US" sz="3600" dirty="0" smtClean="0"/>
              <a:t> without the use of a carrier protein</a:t>
            </a:r>
          </a:p>
          <a:p>
            <a:pPr lvl="2"/>
            <a:r>
              <a:rPr lang="en-US" sz="3200" dirty="0" smtClean="0"/>
              <a:t>Ex:  Facilitated </a:t>
            </a:r>
            <a:r>
              <a:rPr lang="en-US" sz="3200" dirty="0"/>
              <a:t>d</a:t>
            </a:r>
            <a:r>
              <a:rPr lang="en-US" sz="3200" dirty="0" smtClean="0"/>
              <a:t>iffusion of </a:t>
            </a:r>
            <a:r>
              <a:rPr lang="en-US" sz="3200" b="1" u="sng" dirty="0" smtClean="0"/>
              <a:t>glucose</a:t>
            </a:r>
            <a:endParaRPr lang="en-US" sz="3200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3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058" y="911217"/>
            <a:ext cx="10515600" cy="1325563"/>
          </a:xfrm>
        </p:spPr>
        <p:txBody>
          <a:bodyPr/>
          <a:lstStyle/>
          <a:p>
            <a:r>
              <a:rPr lang="en-US" dirty="0" smtClean="0"/>
              <a:t>Facilitated Diffusion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2021" y="2073960"/>
            <a:ext cx="6317556" cy="4248012"/>
          </a:xfrm>
          <a:prstGeom prst="rect">
            <a:avLst/>
          </a:prstGeom>
        </p:spPr>
      </p:pic>
      <p:pic>
        <p:nvPicPr>
          <p:cNvPr id="10" name="Picture 9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089" y="110359"/>
            <a:ext cx="4962525" cy="50292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23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V.   Passive Transport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3.  </a:t>
            </a:r>
            <a:r>
              <a:rPr lang="en-US" b="1" u="sng" dirty="0" smtClean="0"/>
              <a:t>Osmosis</a:t>
            </a:r>
            <a:r>
              <a:rPr lang="en-US" dirty="0" smtClean="0"/>
              <a:t> </a:t>
            </a:r>
            <a:r>
              <a:rPr lang="en-US" dirty="0" smtClean="0"/>
              <a:t>= the diffusion of </a:t>
            </a:r>
            <a:r>
              <a:rPr lang="en-US" b="1" u="sng" dirty="0" smtClean="0"/>
              <a:t>water</a:t>
            </a:r>
            <a:r>
              <a:rPr lang="en-US" dirty="0" smtClean="0"/>
              <a:t> molecules from an area of HIGH water concentration to an area of LOW water concentration across a semi-permeable membrane</a:t>
            </a:r>
            <a:endParaRPr lang="en-US" dirty="0"/>
          </a:p>
        </p:txBody>
      </p:sp>
      <p:pic>
        <p:nvPicPr>
          <p:cNvPr id="2050" name="Picture 2" descr="http://tedu556.wikispaces.com/file/view/osmosis.gif/32102067/osmosi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128" y="2760820"/>
            <a:ext cx="7711418" cy="409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188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V. Passive Transport: Osmosis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Occurs in response to the concentration of solutes dissolved in water!</a:t>
            </a:r>
          </a:p>
          <a:p>
            <a:pPr lvl="1"/>
            <a:r>
              <a:rPr lang="en-US" sz="3600" b="1" u="sng" dirty="0" smtClean="0"/>
              <a:t>Solutes</a:t>
            </a:r>
            <a:r>
              <a:rPr lang="en-US" sz="3600" dirty="0" smtClean="0"/>
              <a:t> are dissolved substances in a solution.</a:t>
            </a:r>
          </a:p>
          <a:p>
            <a:pPr lvl="1"/>
            <a:r>
              <a:rPr lang="en-US" sz="3600" b="1" u="sng" dirty="0" smtClean="0"/>
              <a:t>Solvent</a:t>
            </a:r>
            <a:r>
              <a:rPr lang="en-US" sz="3600" dirty="0" smtClean="0"/>
              <a:t> is usually water in  cells.</a:t>
            </a:r>
          </a:p>
          <a:p>
            <a:pPr lvl="1"/>
            <a:r>
              <a:rPr lang="en-US" sz="3600" dirty="0" smtClean="0"/>
              <a:t>Cytoplasm of cells is mostly </a:t>
            </a:r>
            <a:r>
              <a:rPr lang="en-US" sz="3600" b="1" u="sng" dirty="0" smtClean="0"/>
              <a:t>water</a:t>
            </a:r>
            <a:r>
              <a:rPr lang="en-US" sz="3600" dirty="0" smtClean="0"/>
              <a:t> containing many dissolved </a:t>
            </a:r>
            <a:r>
              <a:rPr lang="en-US" sz="3600" b="1" u="sng" dirty="0" smtClean="0"/>
              <a:t>solutes</a:t>
            </a:r>
            <a:r>
              <a:rPr lang="en-US" sz="3600" dirty="0" smtClean="0"/>
              <a:t>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02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V. Passive Transport: Osmosis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Because </a:t>
            </a:r>
            <a:r>
              <a:rPr lang="en-US" sz="4000" b="1" u="sng" dirty="0" smtClean="0"/>
              <a:t>no</a:t>
            </a:r>
            <a:r>
              <a:rPr lang="en-US" sz="4000" dirty="0" smtClean="0"/>
              <a:t> TWO molecules can occupy the same space at the same time, the MORE solutes there are in a certain volume of </a:t>
            </a:r>
            <a:r>
              <a:rPr lang="en-US" sz="4000" b="1" u="sng" dirty="0"/>
              <a:t>w</a:t>
            </a:r>
            <a:r>
              <a:rPr lang="en-US" sz="4000" b="1" u="sng" dirty="0" smtClean="0"/>
              <a:t>ater</a:t>
            </a:r>
            <a:r>
              <a:rPr lang="en-US" sz="4000" dirty="0" smtClean="0"/>
              <a:t>; the FEWER water molecules there can be in the same volume.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99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V. Passive Transport: Osmosis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Plant and animal cells behave differently because plant cells have a large water </a:t>
            </a:r>
            <a:r>
              <a:rPr lang="en-US" b="1" u="sng" dirty="0" smtClean="0"/>
              <a:t>vacuole</a:t>
            </a:r>
            <a:r>
              <a:rPr lang="en-US" dirty="0" smtClean="0"/>
              <a:t> and a </a:t>
            </a:r>
            <a:r>
              <a:rPr lang="en-US" b="1" u="sng" dirty="0" smtClean="0"/>
              <a:t>cell</a:t>
            </a:r>
            <a:r>
              <a:rPr lang="en-US" dirty="0" smtClean="0"/>
              <a:t> </a:t>
            </a:r>
            <a:r>
              <a:rPr lang="en-US" b="1" u="sng" dirty="0" smtClean="0"/>
              <a:t>wall</a:t>
            </a:r>
            <a:endParaRPr lang="en-US" b="1" u="sn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607" y="2766519"/>
            <a:ext cx="6385034" cy="391083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379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V. Passive Transport: Osmosis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02871"/>
            <a:ext cx="10515600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3200" b="1" u="sng" dirty="0" smtClean="0"/>
              <a:t>Isotonic</a:t>
            </a:r>
            <a:r>
              <a:rPr lang="en-US" sz="3200" dirty="0" smtClean="0"/>
              <a:t> </a:t>
            </a:r>
            <a:r>
              <a:rPr lang="en-US" sz="3200" b="1" u="sng" dirty="0" smtClean="0"/>
              <a:t>Solution</a:t>
            </a:r>
            <a:r>
              <a:rPr lang="en-US" sz="3200" dirty="0" smtClean="0"/>
              <a:t> = a solution in which the concentration of dissolved substances (solutes) is the </a:t>
            </a:r>
            <a:r>
              <a:rPr lang="en-US" sz="3200" b="1" u="sng" dirty="0" smtClean="0"/>
              <a:t>SAME</a:t>
            </a:r>
            <a:r>
              <a:rPr lang="en-US" sz="3200" dirty="0" smtClean="0"/>
              <a:t> as the concentration of solutes inside the cell.</a:t>
            </a:r>
          </a:p>
          <a:p>
            <a:pPr lvl="1"/>
            <a:r>
              <a:rPr lang="en-US" sz="2800" dirty="0" smtClean="0"/>
              <a:t>Osmosis </a:t>
            </a:r>
            <a:r>
              <a:rPr lang="en-US" sz="2800" b="1" u="sng" dirty="0" smtClean="0"/>
              <a:t>DOES</a:t>
            </a:r>
            <a:r>
              <a:rPr lang="en-US" sz="2800" dirty="0" smtClean="0"/>
              <a:t> </a:t>
            </a:r>
            <a:r>
              <a:rPr lang="en-US" sz="2800" b="1" u="sng" dirty="0" smtClean="0"/>
              <a:t>NOT</a:t>
            </a:r>
            <a:r>
              <a:rPr lang="en-US" sz="2800" dirty="0" smtClean="0"/>
              <a:t> occur since a concentration gradient(difference) is not established.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662" y="3780604"/>
            <a:ext cx="1762125" cy="2286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7862" y="3478540"/>
            <a:ext cx="6227379" cy="322492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375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happens to cells when places in an isotonic solution?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095963" cy="4351338"/>
          </a:xfrm>
        </p:spPr>
        <p:txBody>
          <a:bodyPr>
            <a:normAutofit/>
          </a:bodyPr>
          <a:lstStyle/>
          <a:p>
            <a:r>
              <a:rPr lang="en-US" sz="3600" b="1" u="sng" dirty="0" smtClean="0"/>
              <a:t>Plant</a:t>
            </a:r>
            <a:r>
              <a:rPr lang="en-US" sz="3600" dirty="0" smtClean="0"/>
              <a:t> </a:t>
            </a:r>
            <a:r>
              <a:rPr lang="en-US" sz="3600" b="1" u="sng" dirty="0" smtClean="0"/>
              <a:t>cells</a:t>
            </a:r>
            <a:r>
              <a:rPr lang="en-US" sz="3600" dirty="0" smtClean="0"/>
              <a:t> – become </a:t>
            </a:r>
            <a:r>
              <a:rPr lang="en-US" sz="3600" b="1" u="sng" dirty="0" smtClean="0"/>
              <a:t>flaccid</a:t>
            </a:r>
            <a:r>
              <a:rPr lang="en-US" sz="3600" dirty="0" smtClean="0"/>
              <a:t> (limp)</a:t>
            </a:r>
          </a:p>
          <a:p>
            <a:pPr lvl="1"/>
            <a:r>
              <a:rPr lang="en-US" sz="3200" dirty="0" smtClean="0"/>
              <a:t>Plant wilts because no net tendency for water to enter</a:t>
            </a:r>
          </a:p>
          <a:p>
            <a:pPr lvl="1"/>
            <a:endParaRPr lang="en-US" sz="3200" dirty="0"/>
          </a:p>
          <a:p>
            <a:r>
              <a:rPr lang="en-US" sz="3600" b="1" u="sng" dirty="0" smtClean="0"/>
              <a:t>Animal</a:t>
            </a:r>
            <a:r>
              <a:rPr lang="en-US" sz="3600" dirty="0" smtClean="0"/>
              <a:t> </a:t>
            </a:r>
            <a:r>
              <a:rPr lang="en-US" sz="3600" b="1" u="sng" dirty="0" smtClean="0"/>
              <a:t>Cell</a:t>
            </a:r>
            <a:r>
              <a:rPr lang="en-US" sz="3600" dirty="0" smtClean="0"/>
              <a:t> – normal (preferred condition)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81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92775" y="2985563"/>
            <a:ext cx="2241376" cy="33684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8664" y="2987075"/>
            <a:ext cx="2396412" cy="336695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61388" y="2203390"/>
            <a:ext cx="10515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 smtClean="0"/>
              <a:t>Animal cell </a:t>
            </a:r>
            <a:r>
              <a:rPr lang="en-US" sz="3600" b="1" dirty="0" smtClean="0"/>
              <a:t>                     </a:t>
            </a:r>
            <a:r>
              <a:rPr lang="en-US" sz="3600" b="1" u="sng" dirty="0" smtClean="0"/>
              <a:t>Plant cell</a:t>
            </a:r>
            <a:endParaRPr lang="en-US" sz="3600" b="1" u="sng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35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V.  Passive Transport Osmosis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 startAt="2"/>
            </a:pPr>
            <a:r>
              <a:rPr lang="en-US" sz="3600" b="1" u="sng" dirty="0" smtClean="0"/>
              <a:t>Hypotonic</a:t>
            </a:r>
            <a:r>
              <a:rPr lang="en-US" sz="3600" dirty="0" smtClean="0"/>
              <a:t> </a:t>
            </a:r>
            <a:r>
              <a:rPr lang="en-US" sz="3600" b="1" u="sng" dirty="0" smtClean="0"/>
              <a:t>Solution</a:t>
            </a:r>
            <a:r>
              <a:rPr lang="en-US" sz="3600" dirty="0" smtClean="0"/>
              <a:t> = a solution in which the concentration of solutes </a:t>
            </a:r>
            <a:r>
              <a:rPr lang="en-US" sz="3600" dirty="0"/>
              <a:t>i</a:t>
            </a:r>
            <a:r>
              <a:rPr lang="en-US" sz="3600" dirty="0" smtClean="0"/>
              <a:t>s </a:t>
            </a:r>
            <a:r>
              <a:rPr lang="en-US" sz="3600" b="1" u="sng" dirty="0" smtClean="0"/>
              <a:t>LOWER</a:t>
            </a:r>
            <a:r>
              <a:rPr lang="en-US" sz="3600" dirty="0" smtClean="0"/>
              <a:t> than the concentration of solutes inside the cell.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3341086"/>
            <a:ext cx="5683902" cy="351691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430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happens to cells when placed in a hypotonic solution?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Animal</a:t>
            </a:r>
            <a:r>
              <a:rPr lang="en-US" dirty="0" smtClean="0"/>
              <a:t> </a:t>
            </a:r>
            <a:r>
              <a:rPr lang="en-US" b="1" u="sng" dirty="0" smtClean="0"/>
              <a:t>cell</a:t>
            </a:r>
            <a:r>
              <a:rPr lang="en-US" dirty="0" smtClean="0"/>
              <a:t> – water moves through plasma membrane into the cell.  This causes the cell to swell and the internal pressure increases.</a:t>
            </a:r>
          </a:p>
          <a:p>
            <a:pPr lvl="1"/>
            <a:r>
              <a:rPr lang="en-US" dirty="0" smtClean="0"/>
              <a:t>Cell </a:t>
            </a:r>
            <a:r>
              <a:rPr lang="en-US" b="1" u="sng" dirty="0" smtClean="0"/>
              <a:t>lyses</a:t>
            </a:r>
            <a:r>
              <a:rPr lang="en-US" dirty="0" smtClean="0"/>
              <a:t> (bursts)!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58597"/>
          <a:stretch/>
        </p:blipFill>
        <p:spPr>
          <a:xfrm>
            <a:off x="4526696" y="2893708"/>
            <a:ext cx="6997898" cy="396429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855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happens to cells when placed in a hypotonic solution?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Plant</a:t>
            </a:r>
            <a:r>
              <a:rPr lang="en-US" dirty="0" smtClean="0"/>
              <a:t> </a:t>
            </a:r>
            <a:r>
              <a:rPr lang="en-US" b="1" u="sng" dirty="0" smtClean="0"/>
              <a:t>cell</a:t>
            </a:r>
            <a:r>
              <a:rPr lang="en-US" dirty="0" smtClean="0"/>
              <a:t> – normal</a:t>
            </a:r>
          </a:p>
          <a:p>
            <a:pPr lvl="1"/>
            <a:r>
              <a:rPr lang="en-US" dirty="0" smtClean="0"/>
              <a:t>The vacuole and cytoplasm increase in volume</a:t>
            </a:r>
          </a:p>
          <a:p>
            <a:pPr lvl="1"/>
            <a:r>
              <a:rPr lang="en-US" dirty="0" smtClean="0"/>
              <a:t>The cell membrane is pushed harder against the </a:t>
            </a:r>
            <a:r>
              <a:rPr lang="en-US" b="1" dirty="0" smtClean="0"/>
              <a:t>cell wall </a:t>
            </a:r>
            <a:r>
              <a:rPr lang="en-US" dirty="0" smtClean="0"/>
              <a:t>causing it to stretch a little</a:t>
            </a:r>
          </a:p>
          <a:p>
            <a:pPr lvl="1"/>
            <a:r>
              <a:rPr lang="en-US" dirty="0" smtClean="0"/>
              <a:t>The plant tissue  becomes stiffer (</a:t>
            </a:r>
            <a:r>
              <a:rPr lang="en-US" b="1" u="sng" dirty="0" smtClean="0"/>
              <a:t>turgid</a:t>
            </a:r>
            <a:r>
              <a:rPr lang="en-US" dirty="0" smtClean="0"/>
              <a:t>).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331" y="3719164"/>
            <a:ext cx="5543669" cy="313883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247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V.  Passive Transport:  Osmosis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 startAt="3"/>
            </a:pPr>
            <a:r>
              <a:rPr lang="en-US" sz="4000" b="1" u="sng" dirty="0" smtClean="0"/>
              <a:t>Hypertonic</a:t>
            </a:r>
            <a:r>
              <a:rPr lang="en-US" sz="4000" dirty="0" smtClean="0"/>
              <a:t> </a:t>
            </a:r>
            <a:r>
              <a:rPr lang="en-US" sz="4000" b="1" u="sng" dirty="0" smtClean="0"/>
              <a:t>Solution</a:t>
            </a:r>
            <a:r>
              <a:rPr lang="en-US" sz="4000" dirty="0" smtClean="0"/>
              <a:t> = a solution in which the concentration of dissolved substances is </a:t>
            </a:r>
            <a:r>
              <a:rPr lang="en-US" sz="4000" b="1" u="sng" dirty="0" smtClean="0"/>
              <a:t>HIGHER</a:t>
            </a:r>
            <a:r>
              <a:rPr lang="en-US" sz="4000" dirty="0" smtClean="0"/>
              <a:t> than the concentration inside the cell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234" y="3565798"/>
            <a:ext cx="3702269" cy="313150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2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happens to cells when placed in a hypertonic solution?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1888687"/>
            <a:ext cx="10515600" cy="4351338"/>
          </a:xfrm>
        </p:spPr>
        <p:txBody>
          <a:bodyPr/>
          <a:lstStyle/>
          <a:p>
            <a:r>
              <a:rPr lang="en-US" b="1" u="sng" dirty="0" smtClean="0"/>
              <a:t>Animal</a:t>
            </a:r>
            <a:r>
              <a:rPr lang="en-US" dirty="0" smtClean="0"/>
              <a:t> </a:t>
            </a:r>
            <a:r>
              <a:rPr lang="en-US" b="1" u="sng" dirty="0" smtClean="0"/>
              <a:t>cell</a:t>
            </a:r>
            <a:r>
              <a:rPr lang="en-US" dirty="0" smtClean="0"/>
              <a:t> -  will </a:t>
            </a:r>
            <a:r>
              <a:rPr lang="en-US" b="1" u="sng" dirty="0" smtClean="0"/>
              <a:t>shrivel</a:t>
            </a:r>
            <a:r>
              <a:rPr lang="en-US" dirty="0" smtClean="0"/>
              <a:t> because of decreased turgor pressure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909" y="2656685"/>
            <a:ext cx="5057775" cy="348615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532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happens to cells when placed in a hypertonic solution?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u="sng" dirty="0" smtClean="0"/>
              <a:t>Plant</a:t>
            </a:r>
            <a:r>
              <a:rPr lang="en-US" sz="3600" dirty="0" smtClean="0"/>
              <a:t> </a:t>
            </a:r>
            <a:r>
              <a:rPr lang="en-US" sz="3600" b="1" u="sng" dirty="0" smtClean="0"/>
              <a:t>Cell</a:t>
            </a:r>
            <a:r>
              <a:rPr lang="en-US" sz="3600" dirty="0" smtClean="0"/>
              <a:t> – will lose water from </a:t>
            </a:r>
            <a:r>
              <a:rPr lang="en-US" sz="3600" b="1" u="sng" dirty="0" smtClean="0"/>
              <a:t>vacuole</a:t>
            </a:r>
            <a:r>
              <a:rPr lang="en-US" sz="3600" dirty="0" smtClean="0"/>
              <a:t> and a decrease in turgor pressure will occur: so it is </a:t>
            </a:r>
            <a:r>
              <a:rPr lang="en-US" sz="3600" b="1" u="sng" dirty="0" smtClean="0"/>
              <a:t>plasmolyzed</a:t>
            </a:r>
            <a:r>
              <a:rPr lang="en-US" sz="3600" dirty="0" smtClean="0"/>
              <a:t>.  </a:t>
            </a:r>
          </a:p>
          <a:p>
            <a:pPr lvl="1"/>
            <a:r>
              <a:rPr lang="en-US" sz="3200" b="1" u="sng" dirty="0" smtClean="0"/>
              <a:t>Turgor</a:t>
            </a:r>
            <a:r>
              <a:rPr lang="en-US" sz="3200" dirty="0" smtClean="0"/>
              <a:t> </a:t>
            </a:r>
            <a:r>
              <a:rPr lang="en-US" sz="3200" b="1" u="sng" dirty="0" smtClean="0"/>
              <a:t>pressure</a:t>
            </a:r>
            <a:r>
              <a:rPr lang="en-US" sz="3200" dirty="0" smtClean="0"/>
              <a:t> = internal pressure of a cell due to water held there by osmotic pressure</a:t>
            </a:r>
          </a:p>
          <a:p>
            <a:pPr lvl="1"/>
            <a:r>
              <a:rPr lang="en-US" sz="3200" b="1" u="sng" dirty="0" smtClean="0"/>
              <a:t>Plasmolysis</a:t>
            </a:r>
            <a:r>
              <a:rPr lang="en-US" sz="3200" dirty="0" smtClean="0"/>
              <a:t> = the loss of turgor pressure causing the plasma membrane to pull away from the cell wall.</a:t>
            </a:r>
          </a:p>
          <a:p>
            <a:pPr lvl="1"/>
            <a:r>
              <a:rPr lang="en-US" sz="3200" dirty="0" smtClean="0"/>
              <a:t>Causes the plant to </a:t>
            </a:r>
            <a:r>
              <a:rPr lang="en-US" sz="3200" b="1" u="sng" dirty="0" smtClean="0"/>
              <a:t>wilt</a:t>
            </a:r>
            <a:r>
              <a:rPr lang="en-US" sz="3200" dirty="0" smtClean="0"/>
              <a:t>.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008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46786" y="1260792"/>
            <a:ext cx="6287714" cy="51423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35972" y="1466193"/>
            <a:ext cx="2617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 smtClean="0"/>
              <a:t>Animal cell</a:t>
            </a:r>
            <a:endParaRPr lang="en-US" sz="3600" b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7945821" y="628293"/>
            <a:ext cx="19340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u="sng" dirty="0" smtClean="0"/>
              <a:t>Plant cell</a:t>
            </a:r>
            <a:endParaRPr lang="en-US" sz="3600" b="1" u="sng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7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 smtClean="0"/>
              <a:t>Summary of Cell Behavior in Different Environments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9614" y="1802004"/>
            <a:ext cx="8749862" cy="484395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05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VI.  Active Transport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Movement of molecules from an area of </a:t>
            </a:r>
            <a:r>
              <a:rPr lang="en-US" sz="4000" b="1" u="sng" dirty="0" smtClean="0"/>
              <a:t>Low</a:t>
            </a:r>
            <a:r>
              <a:rPr lang="en-US" sz="4000" dirty="0" smtClean="0"/>
              <a:t> to an area of </a:t>
            </a:r>
            <a:r>
              <a:rPr lang="en-US" sz="4000" b="1" u="sng" dirty="0" smtClean="0"/>
              <a:t>HIGH</a:t>
            </a:r>
            <a:r>
              <a:rPr lang="en-US" sz="4000" dirty="0" smtClean="0"/>
              <a:t> concentration (opposite of passive transport!)</a:t>
            </a:r>
          </a:p>
          <a:p>
            <a:r>
              <a:rPr lang="en-US" sz="4000" dirty="0" smtClean="0"/>
              <a:t>REQUIRES </a:t>
            </a:r>
            <a:r>
              <a:rPr lang="en-US" sz="4000" b="1" u="sng" dirty="0" smtClean="0"/>
              <a:t>cellular</a:t>
            </a:r>
            <a:r>
              <a:rPr lang="en-US" sz="4000" dirty="0" smtClean="0"/>
              <a:t> </a:t>
            </a:r>
            <a:r>
              <a:rPr lang="en-US" sz="4000" b="1" u="sng" dirty="0" smtClean="0"/>
              <a:t>energy</a:t>
            </a:r>
            <a:r>
              <a:rPr lang="en-US" sz="4000" dirty="0" smtClean="0"/>
              <a:t>!</a:t>
            </a:r>
          </a:p>
          <a:p>
            <a:r>
              <a:rPr lang="en-US" sz="4000" dirty="0" smtClean="0"/>
              <a:t>Moves large, complex molecules such as proteins across the cell membrane.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681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VI.  Active Transport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Large molecules, food, or fluid droplets are packaged in membrane-bound sacs called </a:t>
            </a:r>
            <a:r>
              <a:rPr lang="en-US" b="1" u="sng" dirty="0" smtClean="0"/>
              <a:t>vesicles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3311" y="3113032"/>
            <a:ext cx="6759870" cy="3198867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50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</a:t>
            </a:r>
            <a:r>
              <a:rPr lang="en-US" dirty="0" smtClean="0"/>
              <a:t> types of active transport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u="sng" dirty="0" smtClean="0"/>
              <a:t>Endocytosis</a:t>
            </a:r>
            <a:r>
              <a:rPr lang="en-US" dirty="0" smtClean="0"/>
              <a:t> = process by which a cell surrounds and takes in material from its environment</a:t>
            </a:r>
          </a:p>
          <a:p>
            <a:pPr lvl="1"/>
            <a:r>
              <a:rPr lang="en-US" dirty="0" smtClean="0"/>
              <a:t>Used by </a:t>
            </a:r>
            <a:r>
              <a:rPr lang="en-US" b="1" dirty="0" smtClean="0"/>
              <a:t>ameba</a:t>
            </a:r>
            <a:r>
              <a:rPr lang="en-US" dirty="0" smtClean="0"/>
              <a:t> to feed  and </a:t>
            </a:r>
            <a:r>
              <a:rPr lang="en-US" b="1" dirty="0" smtClean="0"/>
              <a:t>white</a:t>
            </a:r>
            <a:r>
              <a:rPr lang="en-US" dirty="0" smtClean="0"/>
              <a:t> </a:t>
            </a:r>
            <a:r>
              <a:rPr lang="en-US" b="1" dirty="0" smtClean="0"/>
              <a:t>blood</a:t>
            </a:r>
            <a:r>
              <a:rPr lang="en-US" dirty="0" smtClean="0"/>
              <a:t> </a:t>
            </a:r>
            <a:r>
              <a:rPr lang="en-US" b="1" dirty="0" smtClean="0"/>
              <a:t>cells</a:t>
            </a:r>
            <a:r>
              <a:rPr lang="en-US" dirty="0" smtClean="0"/>
              <a:t> to kill bacteria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163" t="-51378" r="-3163" b="104142"/>
          <a:stretch/>
        </p:blipFill>
        <p:spPr>
          <a:xfrm>
            <a:off x="3852862" y="1004888"/>
            <a:ext cx="4486275" cy="22901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52563"/>
          <a:stretch/>
        </p:blipFill>
        <p:spPr>
          <a:xfrm>
            <a:off x="3342290" y="3294993"/>
            <a:ext cx="6119912" cy="3137337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618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Endocytosis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Types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Pinocytosis = cell taking in liquids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Phagocytosis = cell taking in solids (food)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298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</a:t>
            </a:r>
            <a:r>
              <a:rPr lang="en-US" dirty="0" smtClean="0"/>
              <a:t> types of active transport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4780" y="1391143"/>
            <a:ext cx="10515600" cy="4351338"/>
          </a:xfrm>
        </p:spPr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b="1" u="sng" dirty="0" smtClean="0"/>
              <a:t>Exocytosis </a:t>
            </a:r>
            <a:r>
              <a:rPr lang="en-US" dirty="0" smtClean="0"/>
              <a:t>= expels materials out of the cell, reverse of endocytosis</a:t>
            </a:r>
          </a:p>
          <a:p>
            <a:pPr lvl="1"/>
            <a:r>
              <a:rPr lang="en-US" dirty="0" smtClean="0"/>
              <a:t>Used to remove </a:t>
            </a:r>
            <a:r>
              <a:rPr lang="en-US" b="1" u="sng" dirty="0" smtClean="0"/>
              <a:t>wastes, mucus, and cell products</a:t>
            </a:r>
          </a:p>
          <a:p>
            <a:pPr lvl="1"/>
            <a:r>
              <a:rPr lang="en-US" b="1" dirty="0" smtClean="0"/>
              <a:t>Proteins</a:t>
            </a:r>
            <a:r>
              <a:rPr lang="en-US" dirty="0" smtClean="0"/>
              <a:t> made by the ribosomes in a cell are packaged into transport vesicles by the Golgi apparatus</a:t>
            </a:r>
          </a:p>
          <a:p>
            <a:pPr lvl="1"/>
            <a:r>
              <a:rPr lang="en-US" dirty="0" smtClean="0"/>
              <a:t>Transport vesicles fuse with the cell membrane and then the proteins are secreted out of the cell (ex: insulin)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46260"/>
          <a:stretch/>
        </p:blipFill>
        <p:spPr>
          <a:xfrm>
            <a:off x="6235353" y="3373822"/>
            <a:ext cx="5351482" cy="310788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364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939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3 Types of Active Transport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94522"/>
            <a:ext cx="10515600" cy="5282441"/>
          </a:xfrm>
        </p:spPr>
        <p:txBody>
          <a:bodyPr>
            <a:normAutofit/>
          </a:bodyPr>
          <a:lstStyle/>
          <a:p>
            <a:pPr marL="514350" indent="-514350">
              <a:buAutoNum type="arabicPeriod" startAt="3"/>
            </a:pPr>
            <a:r>
              <a:rPr lang="en-US" sz="4000" b="1" u="sng" dirty="0" smtClean="0"/>
              <a:t>Pumps  </a:t>
            </a:r>
          </a:p>
          <a:p>
            <a:pPr lvl="1"/>
            <a:r>
              <a:rPr lang="en-US" sz="3600" dirty="0" smtClean="0"/>
              <a:t>Proteins pump </a:t>
            </a:r>
            <a:r>
              <a:rPr lang="en-US" sz="3600" b="1" u="sng" dirty="0" smtClean="0"/>
              <a:t>ions</a:t>
            </a:r>
            <a:r>
              <a:rPr lang="en-US" sz="3600" dirty="0" smtClean="0"/>
              <a:t> against concentration gradient. (Ca </a:t>
            </a:r>
            <a:r>
              <a:rPr lang="en-US" sz="3600" baseline="30000" dirty="0" smtClean="0"/>
              <a:t>+2</a:t>
            </a:r>
            <a:r>
              <a:rPr lang="en-US" sz="3600" dirty="0" smtClean="0"/>
              <a:t>, Na </a:t>
            </a:r>
            <a:r>
              <a:rPr lang="en-US" sz="3600" baseline="30000" dirty="0" smtClean="0"/>
              <a:t>+1</a:t>
            </a:r>
            <a:r>
              <a:rPr lang="en-US" sz="3600" dirty="0" smtClean="0"/>
              <a:t>, K</a:t>
            </a:r>
            <a:r>
              <a:rPr lang="en-US" sz="3600" baseline="30000" dirty="0" smtClean="0"/>
              <a:t>+1</a:t>
            </a:r>
            <a:r>
              <a:rPr lang="en-US" sz="3600" dirty="0" smtClean="0"/>
              <a:t>)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47</a:t>
            </a:fld>
            <a:endParaRPr lang="en-US"/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331" y="2576480"/>
            <a:ext cx="7201728" cy="414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29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types of transport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226" r="15171"/>
          <a:stretch/>
        </p:blipFill>
        <p:spPr>
          <a:xfrm>
            <a:off x="1072054" y="1350226"/>
            <a:ext cx="9648497" cy="561610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54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process is used to transport these?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481552" cy="4351338"/>
          </a:xfrm>
        </p:spPr>
        <p:txBody>
          <a:bodyPr/>
          <a:lstStyle/>
          <a:p>
            <a:r>
              <a:rPr lang="en-US" dirty="0" smtClean="0"/>
              <a:t>Liquids, gasses, dyes, small uncharged molecules</a:t>
            </a:r>
          </a:p>
          <a:p>
            <a:r>
              <a:rPr lang="en-US" dirty="0" smtClean="0"/>
              <a:t>Water </a:t>
            </a:r>
          </a:p>
          <a:p>
            <a:r>
              <a:rPr lang="en-US" dirty="0" smtClean="0"/>
              <a:t>Glucose </a:t>
            </a:r>
          </a:p>
          <a:p>
            <a:r>
              <a:rPr lang="en-US" dirty="0" smtClean="0"/>
              <a:t>Ions such as sodium, potassium, calcium</a:t>
            </a:r>
          </a:p>
          <a:p>
            <a:r>
              <a:rPr lang="en-US" dirty="0" smtClean="0"/>
              <a:t>Hormones, enzymes, solids, food entering</a:t>
            </a:r>
          </a:p>
          <a:p>
            <a:r>
              <a:rPr lang="en-US" dirty="0" smtClean="0"/>
              <a:t>Hormones, enzymes, </a:t>
            </a:r>
            <a:r>
              <a:rPr lang="en-US" smtClean="0"/>
              <a:t>wastes leaving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512933" y="1825625"/>
            <a:ext cx="33613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Diffusion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512934" y="2289049"/>
            <a:ext cx="2021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Osmosis 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512935" y="2725585"/>
            <a:ext cx="3129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Facilitated diffusion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8512935" y="3224415"/>
            <a:ext cx="2691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Active (pumps)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8512935" y="3739684"/>
            <a:ext cx="3258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Active (Endocytosis)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8512935" y="4262901"/>
            <a:ext cx="3129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Active (Exocytosis)</a:t>
            </a:r>
            <a:endParaRPr lang="en-US" sz="28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15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  <p:bldP spid="6" grpId="0"/>
      <p:bldP spid="7" grpId="0"/>
      <p:bldP spid="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Crash Course Video:    Membranes and Transport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3F12-6658-4EDF-AF67-83BFB8CD13E9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55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3F7099E7F0604086C6FF54E3837E5C" ma:contentTypeVersion="0" ma:contentTypeDescription="Create a new document." ma:contentTypeScope="" ma:versionID="a5f6c1a9320cf5964a7de7e1e5649c6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73a933e43dfc40ec37962c19190021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F93F96F-55FA-45BD-BACB-A5121C25BF8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2FF5A9B-D3EB-49E5-8AB8-FB343252F2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3995211-31ED-4279-A099-FC07A40EED9E}">
  <ds:schemaRefs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9369</TotalTime>
  <Words>1518</Words>
  <Application>Microsoft Office PowerPoint</Application>
  <PresentationFormat>Widescreen</PresentationFormat>
  <Paragraphs>216</Paragraphs>
  <Slides>50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5" baseType="lpstr">
      <vt:lpstr>Arial</vt:lpstr>
      <vt:lpstr>Calibri</vt:lpstr>
      <vt:lpstr>Calibri Light</vt:lpstr>
      <vt:lpstr>Wingdings</vt:lpstr>
      <vt:lpstr>Office Theme</vt:lpstr>
      <vt:lpstr>The Plasma Membrane</vt:lpstr>
      <vt:lpstr>I.  Maintaining Balance</vt:lpstr>
      <vt:lpstr>I.  Maintaining Balance</vt:lpstr>
      <vt:lpstr>I.  Maintaining Balance</vt:lpstr>
      <vt:lpstr>I.  Maintaining balance </vt:lpstr>
      <vt:lpstr>Structure of the plasma (cell) membrane</vt:lpstr>
      <vt:lpstr>Structure of the plasma (cell) membrane</vt:lpstr>
      <vt:lpstr>Structure of the plasma (cell) membrane</vt:lpstr>
      <vt:lpstr>Structure of the plasma (cell) membrane</vt:lpstr>
      <vt:lpstr>Structure of the plasma (cell) membrane</vt:lpstr>
      <vt:lpstr>Structure of the plasma (cell) membrane</vt:lpstr>
      <vt:lpstr>III. Lipid Bilayer</vt:lpstr>
      <vt:lpstr>III.  Lipid Bilayer</vt:lpstr>
      <vt:lpstr>III.  Lipid bilayer</vt:lpstr>
      <vt:lpstr>III. Lipid Bilayer</vt:lpstr>
      <vt:lpstr>III. Lipid bilayer</vt:lpstr>
      <vt:lpstr>Cellular Transport</vt:lpstr>
      <vt:lpstr>Cellular Transport</vt:lpstr>
      <vt:lpstr>IV.  2 types of cellular transport</vt:lpstr>
      <vt:lpstr>V.  Passive Transport</vt:lpstr>
      <vt:lpstr>Diffusion…</vt:lpstr>
      <vt:lpstr>Diffusion…</vt:lpstr>
      <vt:lpstr>Diffusion…</vt:lpstr>
      <vt:lpstr>PowerPoint Presentation</vt:lpstr>
      <vt:lpstr>V.  Passive Transport</vt:lpstr>
      <vt:lpstr>Facilitated Diffusion</vt:lpstr>
      <vt:lpstr>V.   Passive Transport</vt:lpstr>
      <vt:lpstr>V. Passive Transport: Osmosis</vt:lpstr>
      <vt:lpstr>V. Passive Transport: Osmosis</vt:lpstr>
      <vt:lpstr>V. Passive Transport: Osmosis</vt:lpstr>
      <vt:lpstr>V. Passive Transport: Osmosis</vt:lpstr>
      <vt:lpstr>What happens to cells when places in an isotonic solution?</vt:lpstr>
      <vt:lpstr>PowerPoint Presentation</vt:lpstr>
      <vt:lpstr>V.  Passive Transport Osmosis</vt:lpstr>
      <vt:lpstr>What happens to cells when placed in a hypotonic solution?</vt:lpstr>
      <vt:lpstr>What happens to cells when placed in a hypotonic solution?</vt:lpstr>
      <vt:lpstr>V.  Passive Transport:  Osmosis</vt:lpstr>
      <vt:lpstr>What happens to cells when placed in a hypertonic solution?</vt:lpstr>
      <vt:lpstr>What happens to cells when placed in a hypertonic solution?</vt:lpstr>
      <vt:lpstr>PowerPoint Presentation</vt:lpstr>
      <vt:lpstr>Summary of Cell Behavior in Different Environments</vt:lpstr>
      <vt:lpstr>VI.  Active Transport</vt:lpstr>
      <vt:lpstr>VI.  Active Transport</vt:lpstr>
      <vt:lpstr>3 types of active transport</vt:lpstr>
      <vt:lpstr>Endocytosis</vt:lpstr>
      <vt:lpstr>3 types of active transport</vt:lpstr>
      <vt:lpstr>3 Types of Active Transport</vt:lpstr>
      <vt:lpstr>Summary of the types of transport</vt:lpstr>
      <vt:lpstr>Which process is used to transport these?</vt:lpstr>
      <vt:lpstr>PowerPoint Presentation</vt:lpstr>
    </vt:vector>
  </TitlesOfParts>
  <Company>DASD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Plasma Membrane</dc:title>
  <dc:creator>Fishel, Shelley</dc:creator>
  <cp:lastModifiedBy>Fishel, Shelley</cp:lastModifiedBy>
  <cp:revision>54</cp:revision>
  <dcterms:created xsi:type="dcterms:W3CDTF">2014-11-05T13:52:30Z</dcterms:created>
  <dcterms:modified xsi:type="dcterms:W3CDTF">2015-06-03T16:36:29Z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0x010100B23F7099E7F0604086C6FF54E3837E5C</vt:lpwstr>
  </property>
</Properties>
</file>