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activeX/activeX1.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activeX/activeX2.xml" ContentType="application/vnd.ms-office.activeX+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2" r:id="rId2"/>
    <p:sldMasterId id="2147483697" r:id="rId3"/>
    <p:sldMasterId id="2147483703" r:id="rId4"/>
  </p:sldMasterIdLst>
  <p:notesMasterIdLst>
    <p:notesMasterId r:id="rId48"/>
  </p:notesMasterIdLst>
  <p:sldIdLst>
    <p:sldId id="257" r:id="rId5"/>
    <p:sldId id="258" r:id="rId6"/>
    <p:sldId id="259" r:id="rId7"/>
    <p:sldId id="30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301" r:id="rId28"/>
    <p:sldId id="302"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Lst>
  <p:sldSz cx="9144000" cy="6858000" type="screen4x3"/>
  <p:notesSz cx="6858000" cy="9144000"/>
  <p:custShowLst>
    <p:custShow name="Participant Leaders" id="0">
      <p:sldLst>
        <p:sld r:id="rId43"/>
      </p:sldLst>
    </p:custShow>
    <p:custShow name="Team Scores" id="1">
      <p:sldLst>
        <p:sld r:id="rId44"/>
      </p:sldLst>
    </p:custShow>
    <p:custShow name="Team MVP" id="2">
      <p:sldLst>
        <p:sld r:id="rId45"/>
      </p:sldLst>
    </p:custShow>
    <p:custShow name="Fastest" id="3">
      <p:sldLst>
        <p:sld r:id="rId46"/>
      </p:sldLst>
    </p:custShow>
    <p:custShow name="Whiteboard" id="4">
      <p:sldLst>
        <p:sld r:id="rId47"/>
      </p:sldLst>
    </p:custShow>
  </p:custShowLst>
  <p:custDataLst>
    <p:tags r:id="rId4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2" d="100"/>
          <a:sy n="62" d="100"/>
        </p:scale>
        <p:origin x="66"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61921-9531-43B4-9F7D-F3B71D472AB9}" type="datetimeFigureOut">
              <a:rPr lang="en-US" smtClean="0"/>
              <a:t>8/14/2018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EFFC95-808B-4A69-BB99-713FF3F59FE3}" type="slidenum">
              <a:rPr lang="en-US" smtClean="0"/>
              <a:t>‹#›</a:t>
            </a:fld>
            <a:endParaRPr lang="en-US"/>
          </a:p>
        </p:txBody>
      </p:sp>
    </p:spTree>
    <p:extLst>
      <p:ext uri="{BB962C8B-B14F-4D97-AF65-F5344CB8AC3E}">
        <p14:creationId xmlns:p14="http://schemas.microsoft.com/office/powerpoint/2010/main" val="459548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C3BA78-4956-4F52-BD76-E8DA807963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0635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0BDDAD-25D3-466E-A202-8618976C9C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473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E849B3-B87B-4348-8E02-953D45380ED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1323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5478AE-98F7-490C-826E-DCB98D0F95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3474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2DC421-424E-453D-82EF-567D7A2F612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2034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293EA-66EE-439C-A08D-F336E06FB1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5868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D990B3-5EB8-4C3D-8A71-1D458DDD05B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5797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06C16-AE04-4F82-9DC4-1F676184DA5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0014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BCDF19-08F7-43A2-9D2C-8783A9AC8E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3281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A5C425-6221-40B8-B4BA-24DE2108A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6040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B46A2D-5DDC-46ED-A36C-E781F3353F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5456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90203E-A87B-4703-A10D-8C5DF93154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1098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653A2-D88C-4CBF-995B-FACCC022FE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6299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12C084-8721-4664-9671-83226366ABD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0146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04CF8-DFB1-41BF-A10C-17731399F48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3254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DD811-1D5F-4F87-8B8C-E2646F1A6F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4294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01A43-2809-4C9F-9A69-3B65C646919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4608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DE142-0DE4-469B-9B4C-EF29416C08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9775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DEC7C-821E-43EC-8523-369F41584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2183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5C5610-8F8C-4C66-8AFE-2029363543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7905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png"/><Relationship Id="rId9" Type="http://schemas.microsoft.com/office/2007/relationships/hdphoto" Target="../media/hdphoto1.wdp"/></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slide" Target="../slides/slide8.xml"/><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9.png"/><Relationship Id="rId10" Type="http://schemas.microsoft.com/office/2007/relationships/hdphoto" Target="../media/hdphoto1.wdp"/><Relationship Id="rId4" Type="http://schemas.openxmlformats.org/officeDocument/2006/relationships/image" Target="../media/image8.png"/><Relationship Id="rId9"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4.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9.png"/><Relationship Id="rId9" Type="http://schemas.microsoft.com/office/2007/relationships/hdphoto" Target="../media/hdphoto1.wdp"/></Relationships>
</file>

<file path=ppt/slideLayouts/_rels/slideLayout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1.png"/><Relationship Id="rId5" Type="http://schemas.microsoft.com/office/2007/relationships/hdphoto" Target="../media/hdphoto3.wdp"/><Relationship Id="rId10" Type="http://schemas.openxmlformats.org/officeDocument/2006/relationships/image" Target="../media/image6.png"/><Relationship Id="rId4" Type="http://schemas.openxmlformats.org/officeDocument/2006/relationships/image" Target="../media/image13.png"/><Relationship Id="rId9" Type="http://schemas.openxmlformats.org/officeDocument/2006/relationships/slide" Target="../slides/slide8.xml"/></Relationships>
</file>

<file path=ppt/slideLayouts/_rels/slideLayout3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1.png"/><Relationship Id="rId5" Type="http://schemas.microsoft.com/office/2007/relationships/hdphoto" Target="../media/hdphoto3.wdp"/><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4.xml"/><Relationship Id="rId6" Type="http://schemas.openxmlformats.org/officeDocument/2006/relationships/image" Target="../media/image11.png"/><Relationship Id="rId5" Type="http://schemas.microsoft.com/office/2007/relationships/hdphoto" Target="../media/hdphoto3.wdp"/><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A86B94D-A7B5-467E-A5BB-53CA72C54A34}" type="slidenum">
              <a:rPr lang="en-US"/>
              <a:pPr>
                <a:defRPr/>
              </a:pPr>
              <a:t>‹#›</a:t>
            </a:fld>
            <a:endParaRPr lang="en-US"/>
          </a:p>
        </p:txBody>
      </p:sp>
    </p:spTree>
    <p:extLst>
      <p:ext uri="{BB962C8B-B14F-4D97-AF65-F5344CB8AC3E}">
        <p14:creationId xmlns:p14="http://schemas.microsoft.com/office/powerpoint/2010/main" val="393645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atin typeface="Arial" charset="0"/>
                <a:cs typeface="Arial" charset="0"/>
              </a:defRPr>
            </a:lvl1pPr>
          </a:lstStyle>
          <a:p>
            <a:pPr>
              <a:defRPr/>
            </a:pPr>
            <a:fld id="{F6F7FEA4-984B-4EBD-9350-1B30214EC61C}" type="slidenum">
              <a:rPr lang="en-US"/>
              <a:pPr>
                <a:defRPr/>
              </a:pPr>
              <a:t>‹#›</a:t>
            </a:fld>
            <a:endParaRPr lang="en-US"/>
          </a:p>
        </p:txBody>
      </p:sp>
    </p:spTree>
    <p:extLst>
      <p:ext uri="{BB962C8B-B14F-4D97-AF65-F5344CB8AC3E}">
        <p14:creationId xmlns:p14="http://schemas.microsoft.com/office/powerpoint/2010/main" val="1138221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8817F157-7B19-4919-AE85-BB75061D21A0}" type="slidenum">
              <a:rPr lang="en-US"/>
              <a:pPr>
                <a:defRPr/>
              </a:pPr>
              <a:t>‹#›</a:t>
            </a:fld>
            <a:endParaRPr lang="en-US"/>
          </a:p>
        </p:txBody>
      </p:sp>
    </p:spTree>
    <p:extLst>
      <p:ext uri="{BB962C8B-B14F-4D97-AF65-F5344CB8AC3E}">
        <p14:creationId xmlns:p14="http://schemas.microsoft.com/office/powerpoint/2010/main" val="3705966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C771649E-C191-4902-B5DF-D3BD95501FEA}" type="slidenum">
              <a:rPr lang="en-US"/>
              <a:pPr>
                <a:defRPr/>
              </a:pPr>
              <a:t>‹#›</a:t>
            </a:fld>
            <a:endParaRPr lang="en-US"/>
          </a:p>
        </p:txBody>
      </p:sp>
    </p:spTree>
    <p:extLst>
      <p:ext uri="{BB962C8B-B14F-4D97-AF65-F5344CB8AC3E}">
        <p14:creationId xmlns:p14="http://schemas.microsoft.com/office/powerpoint/2010/main" val="146668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5264DE9-042E-4BF6-946A-782BC7ABAC07}" type="slidenum">
              <a:rPr lang="en-US"/>
              <a:pPr>
                <a:defRPr/>
              </a:pPr>
              <a:t>‹#›</a:t>
            </a:fld>
            <a:endParaRPr lang="en-US"/>
          </a:p>
        </p:txBody>
      </p:sp>
    </p:spTree>
    <p:extLst>
      <p:ext uri="{BB962C8B-B14F-4D97-AF65-F5344CB8AC3E}">
        <p14:creationId xmlns:p14="http://schemas.microsoft.com/office/powerpoint/2010/main" val="1139628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5264DE9-042E-4BF6-946A-782BC7ABAC07}" type="slidenum">
              <a:rPr lang="en-US"/>
              <a:pPr>
                <a:defRPr/>
              </a:pPr>
              <a:t>‹#›</a:t>
            </a:fld>
            <a:endParaRPr lang="en-US"/>
          </a:p>
        </p:txBody>
      </p:sp>
    </p:spTree>
    <p:extLst>
      <p:ext uri="{BB962C8B-B14F-4D97-AF65-F5344CB8AC3E}">
        <p14:creationId xmlns:p14="http://schemas.microsoft.com/office/powerpoint/2010/main" val="1106367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E77A6C15-DEE5-4F55-AD86-456A307FCCE5}" type="slidenum">
              <a:rPr lang="en-US"/>
              <a:pPr>
                <a:defRPr/>
              </a:pPr>
              <a:t>‹#›</a:t>
            </a:fld>
            <a:endParaRPr lang="en-US"/>
          </a:p>
        </p:txBody>
      </p:sp>
    </p:spTree>
    <p:extLst>
      <p:ext uri="{BB962C8B-B14F-4D97-AF65-F5344CB8AC3E}">
        <p14:creationId xmlns:p14="http://schemas.microsoft.com/office/powerpoint/2010/main" val="2733241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C282113C-C3D9-4E97-B639-0DFE9B28AC48}" type="slidenum">
              <a:rPr lang="en-US"/>
              <a:pPr>
                <a:defRPr/>
              </a:pPr>
              <a:t>‹#›</a:t>
            </a:fld>
            <a:endParaRPr lang="en-US"/>
          </a:p>
        </p:txBody>
      </p:sp>
    </p:spTree>
    <p:extLst>
      <p:ext uri="{BB962C8B-B14F-4D97-AF65-F5344CB8AC3E}">
        <p14:creationId xmlns:p14="http://schemas.microsoft.com/office/powerpoint/2010/main" val="4078099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A2F4E632-ACFD-4DE3-B7D5-50321C42DC04}" type="slidenum">
              <a:rPr lang="en-US"/>
              <a:pPr>
                <a:defRPr/>
              </a:pPr>
              <a:t>‹#›</a:t>
            </a:fld>
            <a:endParaRPr lang="en-US"/>
          </a:p>
        </p:txBody>
      </p:sp>
    </p:spTree>
    <p:extLst>
      <p:ext uri="{BB962C8B-B14F-4D97-AF65-F5344CB8AC3E}">
        <p14:creationId xmlns:p14="http://schemas.microsoft.com/office/powerpoint/2010/main" val="3558780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5C2F7DDC-9110-49BD-B736-6CAC270F2031}" type="slidenum">
              <a:rPr lang="en-US"/>
              <a:pPr>
                <a:defRPr/>
              </a:pPr>
              <a:t>‹#›</a:t>
            </a:fld>
            <a:endParaRPr lang="en-US"/>
          </a:p>
        </p:txBody>
      </p:sp>
    </p:spTree>
    <p:extLst>
      <p:ext uri="{BB962C8B-B14F-4D97-AF65-F5344CB8AC3E}">
        <p14:creationId xmlns:p14="http://schemas.microsoft.com/office/powerpoint/2010/main" val="3882175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atin typeface="Arial" charset="0"/>
                <a:cs typeface="Arial" charset="0"/>
              </a:defRPr>
            </a:lvl1pPr>
          </a:lstStyle>
          <a:p>
            <a:pPr>
              <a:defRPr/>
            </a:pPr>
            <a:fld id="{B59C4D04-94AC-4414-B115-A2127D17D696}" type="slidenum">
              <a:rPr lang="en-US"/>
              <a:pPr>
                <a:defRPr/>
              </a:pPr>
              <a:t>‹#›</a:t>
            </a:fld>
            <a:endParaRPr lang="en-US"/>
          </a:p>
        </p:txBody>
      </p:sp>
    </p:spTree>
    <p:extLst>
      <p:ext uri="{BB962C8B-B14F-4D97-AF65-F5344CB8AC3E}">
        <p14:creationId xmlns:p14="http://schemas.microsoft.com/office/powerpoint/2010/main" val="2071749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391D24BD-92F6-49EB-91A5-E46F125FFFF2}" type="slidenum">
              <a:rPr lang="en-US"/>
              <a:pPr>
                <a:defRPr/>
              </a:pPr>
              <a:t>‹#›</a:t>
            </a:fld>
            <a:endParaRPr lang="en-US"/>
          </a:p>
        </p:txBody>
      </p:sp>
    </p:spTree>
    <p:extLst>
      <p:ext uri="{BB962C8B-B14F-4D97-AF65-F5344CB8AC3E}">
        <p14:creationId xmlns:p14="http://schemas.microsoft.com/office/powerpoint/2010/main" val="548764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CD92D12-806C-4021-B52E-39EC926B244A}" type="slidenum">
              <a:rPr lang="en-US"/>
              <a:pPr>
                <a:defRPr/>
              </a:pPr>
              <a:t>‹#›</a:t>
            </a:fld>
            <a:endParaRPr lang="en-US" dirty="0"/>
          </a:p>
        </p:txBody>
      </p:sp>
    </p:spTree>
    <p:extLst>
      <p:ext uri="{BB962C8B-B14F-4D97-AF65-F5344CB8AC3E}">
        <p14:creationId xmlns:p14="http://schemas.microsoft.com/office/powerpoint/2010/main" val="2434264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462B3C76-824E-4831-9A52-3D2B43CDB639}" type="slidenum">
              <a:rPr lang="en-US"/>
              <a:pPr>
                <a:defRPr/>
              </a:pPr>
              <a:t>‹#›</a:t>
            </a:fld>
            <a:endParaRPr lang="en-US"/>
          </a:p>
        </p:txBody>
      </p:sp>
    </p:spTree>
    <p:extLst>
      <p:ext uri="{BB962C8B-B14F-4D97-AF65-F5344CB8AC3E}">
        <p14:creationId xmlns:p14="http://schemas.microsoft.com/office/powerpoint/2010/main" val="3071007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8B327344-F172-4DF2-BBAC-725CA909C6B4}" type="slidenum">
              <a:rPr lang="en-US"/>
              <a:pPr>
                <a:defRPr/>
              </a:pPr>
              <a:t>‹#›</a:t>
            </a:fld>
            <a:endParaRPr lang="en-US"/>
          </a:p>
        </p:txBody>
      </p:sp>
    </p:spTree>
    <p:extLst>
      <p:ext uri="{BB962C8B-B14F-4D97-AF65-F5344CB8AC3E}">
        <p14:creationId xmlns:p14="http://schemas.microsoft.com/office/powerpoint/2010/main" val="2738176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0F0A601C-FF30-4A98-9049-EC85F18A5881}" type="slidenum">
              <a:rPr lang="en-US"/>
              <a:pPr>
                <a:defRPr/>
              </a:pPr>
              <a:t>‹#›</a:t>
            </a:fld>
            <a:endParaRPr lang="en-US"/>
          </a:p>
        </p:txBody>
      </p:sp>
    </p:spTree>
    <p:extLst>
      <p:ext uri="{BB962C8B-B14F-4D97-AF65-F5344CB8AC3E}">
        <p14:creationId xmlns:p14="http://schemas.microsoft.com/office/powerpoint/2010/main" val="2437514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D1BC0CD1-8DEC-44BF-A8C8-758EE998CD02}" type="slidenum">
              <a:rPr lang="en-US"/>
              <a:pPr>
                <a:defRPr/>
              </a:pPr>
              <a:t>‹#›</a:t>
            </a:fld>
            <a:endParaRPr lang="en-US"/>
          </a:p>
        </p:txBody>
      </p:sp>
    </p:spTree>
    <p:extLst>
      <p:ext uri="{BB962C8B-B14F-4D97-AF65-F5344CB8AC3E}">
        <p14:creationId xmlns:p14="http://schemas.microsoft.com/office/powerpoint/2010/main" val="896671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05D4-F15F-4F09-B316-7405F57527F8}"/>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8372A065-960F-4F03-8E09-6A34289E3554}"/>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57BAC35-709C-478A-8252-132512F12471}"/>
              </a:ext>
            </a:extLst>
          </p:cNvPr>
          <p:cNvSpPr>
            <a:spLocks noGrp="1"/>
          </p:cNvSpPr>
          <p:nvPr>
            <p:ph type="ftr" sz="quarter" idx="10"/>
          </p:nvPr>
        </p:nvSpPr>
        <p:spPr/>
        <p:txBody>
          <a:bodyPr/>
          <a:lstStyle/>
          <a:p>
            <a:pPr>
              <a:defRPr/>
            </a:pPr>
            <a:r>
              <a:rPr lang="en-US"/>
              <a:t>LE1-C1S3T2pg 31-39  The Leadership Traits</a:t>
            </a:r>
            <a:endParaRPr lang="en-US" dirty="0"/>
          </a:p>
        </p:txBody>
      </p:sp>
    </p:spTree>
    <p:extLst>
      <p:ext uri="{BB962C8B-B14F-4D97-AF65-F5344CB8AC3E}">
        <p14:creationId xmlns:p14="http://schemas.microsoft.com/office/powerpoint/2010/main" val="888639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pic>
        <p:nvPicPr>
          <p:cNvPr id="12" name="Picture 2" descr="See the source image">
            <a:hlinkClick r:id="" action="ppaction://customshow?id=4&amp;return=true"/>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Content Placeholder 2">
            <a:extLst>
              <a:ext uri="{FF2B5EF4-FFF2-40B4-BE49-F238E27FC236}">
                <a16:creationId xmlns:a16="http://schemas.microsoft.com/office/drawing/2014/main" id="{9F7FED18-8943-488B-8736-34DBD92FFC01}"/>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30003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417950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buClr>
                <a:schemeClr val="accent1">
                  <a:lumMod val="10000"/>
                </a:schemeClr>
              </a:buClr>
              <a:buSzPct val="100000"/>
              <a:buFont typeface="+mj-lt"/>
              <a:buAutoNum type="arabicPeriod"/>
              <a:defRPr>
                <a:solidFill>
                  <a:schemeClr val="accent1">
                    <a:lumMod val="10000"/>
                  </a:schemeClr>
                </a:solidFill>
              </a:defRPr>
            </a:lvl1pPr>
            <a:lvl2pPr marL="971550" indent="-514350">
              <a:buClr>
                <a:schemeClr val="accent1">
                  <a:lumMod val="10000"/>
                </a:schemeClr>
              </a:buClr>
              <a:buFont typeface="+mj-lt"/>
              <a:buAutoNum type="arabicPeriod"/>
              <a:defRPr>
                <a:solidFill>
                  <a:schemeClr val="accent1">
                    <a:lumMod val="10000"/>
                  </a:schemeClr>
                </a:solidFill>
              </a:defRPr>
            </a:lvl2pPr>
            <a:lvl3pPr marL="1223963" indent="-457200">
              <a:buClr>
                <a:schemeClr val="accent1">
                  <a:lumMod val="10000"/>
                </a:schemeClr>
              </a:buClr>
              <a:buFont typeface="+mj-lt"/>
              <a:buAutoNum type="arabicPeriod"/>
              <a:defRPr>
                <a:solidFill>
                  <a:schemeClr val="accent1">
                    <a:lumMod val="10000"/>
                  </a:schemeClr>
                </a:solidFill>
              </a:defRPr>
            </a:lvl3pPr>
            <a:lvl4pPr marL="1490662" indent="-457200">
              <a:buClr>
                <a:schemeClr val="accent1">
                  <a:lumMod val="10000"/>
                </a:schemeClr>
              </a:buClr>
              <a:buFont typeface="+mj-lt"/>
              <a:buAutoNum type="arabicPeriod"/>
              <a:defRPr>
                <a:solidFill>
                  <a:schemeClr val="accent1">
                    <a:lumMod val="10000"/>
                  </a:schemeClr>
                </a:solidFill>
              </a:defRPr>
            </a:lvl4pPr>
            <a:lvl5pPr marL="1700212" indent="-457200">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hlinkClick r:id="" action="ppaction://noaction"/>
            <a:extLst>
              <a:ext uri="{FF2B5EF4-FFF2-40B4-BE49-F238E27FC236}">
                <a16:creationId xmlns:a16="http://schemas.microsoft.com/office/drawing/2014/main" id="{00A6844F-DDAE-44C9-8438-01D1777810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8" name="TextBox 7">
            <a:extLst>
              <a:ext uri="{FF2B5EF4-FFF2-40B4-BE49-F238E27FC236}">
                <a16:creationId xmlns:a16="http://schemas.microsoft.com/office/drawing/2014/main" id="{D4B9067C-20A6-4209-A30E-FA9CB35783C6}"/>
              </a:ext>
            </a:extLst>
          </p:cNvPr>
          <p:cNvSpPr txBox="1"/>
          <p:nvPr userDrawn="1"/>
        </p:nvSpPr>
        <p:spPr>
          <a:xfrm>
            <a:off x="1295400"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9" name="Left Arrow 1">
            <a:extLst>
              <a:ext uri="{FF2B5EF4-FFF2-40B4-BE49-F238E27FC236}">
                <a16:creationId xmlns:a16="http://schemas.microsoft.com/office/drawing/2014/main" id="{2DC0AC89-9CF9-47F7-AFD6-9E1C9AC397B3}"/>
              </a:ext>
            </a:extLst>
          </p:cNvPr>
          <p:cNvSpPr/>
          <p:nvPr userDrawn="1"/>
        </p:nvSpPr>
        <p:spPr bwMode="auto">
          <a:xfrm flipH="1">
            <a:off x="5431011"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spTree>
    <p:extLst>
      <p:ext uri="{BB962C8B-B14F-4D97-AF65-F5344CB8AC3E}">
        <p14:creationId xmlns:p14="http://schemas.microsoft.com/office/powerpoint/2010/main" val="2907710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1470447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1501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hlinkClick r:id="" action="ppaction://noaction"/>
            <a:extLst>
              <a:ext uri="{FF2B5EF4-FFF2-40B4-BE49-F238E27FC236}">
                <a16:creationId xmlns:a16="http://schemas.microsoft.com/office/drawing/2014/main" id="{4139C16B-69AB-47A3-87C9-7A8EFE2BF7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8" name="Picture 2" descr="https://cdn3.iconfinder.com/data/icons/award-and-trohpy/78/Award_ribbon_cup-05-512.png">
            <a:hlinkClick r:id="" action="ppaction://noaction"/>
            <a:extLst>
              <a:ext uri="{FF2B5EF4-FFF2-40B4-BE49-F238E27FC236}">
                <a16:creationId xmlns:a16="http://schemas.microsoft.com/office/drawing/2014/main" id="{5D7C9120-D098-4698-BDAA-7F4DE0382AEB}"/>
              </a:ext>
            </a:extLst>
          </p:cNvPr>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 action="ppaction://noaction"/>
            <a:extLst>
              <a:ext uri="{FF2B5EF4-FFF2-40B4-BE49-F238E27FC236}">
                <a16:creationId xmlns:a16="http://schemas.microsoft.com/office/drawing/2014/main" id="{76031908-2F2F-4693-8C52-660B10CC4D4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0" name="Picture 9">
            <a:hlinkClick r:id="" action="ppaction://noaction"/>
            <a:extLst>
              <a:ext uri="{FF2B5EF4-FFF2-40B4-BE49-F238E27FC236}">
                <a16:creationId xmlns:a16="http://schemas.microsoft.com/office/drawing/2014/main" id="{C61EDD22-02B3-482C-B267-ABF8E5F56AB2}"/>
              </a:ext>
            </a:extLst>
          </p:cNvPr>
          <p:cNvPicPr>
            <a:picLocks noChangeAspect="1"/>
          </p:cNvPicPr>
          <p:nvPr userDrawn="1"/>
        </p:nvPicPr>
        <p:blipFill>
          <a:blip r:embed="rId5" cstate="print">
            <a:duotone>
              <a:prstClr val="black"/>
              <a:schemeClr val="accent6">
                <a:lumMod val="50000"/>
                <a:tint val="45000"/>
                <a:satMod val="400000"/>
              </a:schemeClr>
            </a:duotone>
            <a:extLst>
              <a:ext uri="{BEBA8EAE-BF5A-486C-A8C5-ECC9F3942E4B}">
                <a14:imgProps xmlns:a14="http://schemas.microsoft.com/office/drawing/2010/main">
                  <a14:imgLayer r:embed="rId6">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1" name="Picture 10">
            <a:hlinkClick r:id="" action="ppaction://noaction"/>
            <a:extLst>
              <a:ext uri="{FF2B5EF4-FFF2-40B4-BE49-F238E27FC236}">
                <a16:creationId xmlns:a16="http://schemas.microsoft.com/office/drawing/2014/main" id="{243CB6C9-8456-4DB8-88C5-BBBFA7595182}"/>
              </a:ext>
            </a:extLst>
          </p:cNvPr>
          <p:cNvPicPr>
            <a:picLocks noChangeAspect="1"/>
          </p:cNvPicPr>
          <p:nvPr userDrawn="1"/>
        </p:nvPicPr>
        <p:blipFill>
          <a:blip r:embed="rId7"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2" name="Picture 2" descr="See the source image">
            <a:hlinkClick r:id="" action="ppaction://noaction"/>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8" cstate="print">
            <a:grayscl/>
            <a:extLst>
              <a:ext uri="{BEBA8EAE-BF5A-486C-A8C5-ECC9F3942E4B}">
                <a14:imgProps xmlns:a14="http://schemas.microsoft.com/office/drawing/2010/main">
                  <a14:imgLayer r:embed="rId9">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5">
            <a:extLst>
              <a:ext uri="{FF2B5EF4-FFF2-40B4-BE49-F238E27FC236}">
                <a16:creationId xmlns:a16="http://schemas.microsoft.com/office/drawing/2014/main" id="{64D24B3C-5472-476E-B856-97F3D0AA035D}"/>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4" name="Title 1">
            <a:extLst>
              <a:ext uri="{FF2B5EF4-FFF2-40B4-BE49-F238E27FC236}">
                <a16:creationId xmlns:a16="http://schemas.microsoft.com/office/drawing/2014/main" id="{546B092F-8651-4DCA-A247-2B51E85242AC}"/>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6" name="Content Placeholder 2">
            <a:extLst>
              <a:ext uri="{FF2B5EF4-FFF2-40B4-BE49-F238E27FC236}">
                <a16:creationId xmlns:a16="http://schemas.microsoft.com/office/drawing/2014/main" id="{BB70F524-423F-400D-AFDD-B0EAFA177A2D}"/>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6238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pic>
        <p:nvPicPr>
          <p:cNvPr id="7" name="Picture 6">
            <a:hlinkClick r:id="rId2" action="ppaction://hlinksldjump"/>
            <a:extLst>
              <a:ext uri="{FF2B5EF4-FFF2-40B4-BE49-F238E27FC236}">
                <a16:creationId xmlns:a16="http://schemas.microsoft.com/office/drawing/2014/main" id="{4139C16B-69AB-47A3-87C9-7A8EFE2BF7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13" name="Picture 2" descr="https://cdn3.iconfinder.com/data/icons/award-and-trohpy/78/Award_ribbon_cup-05-512.png">
            <a:hlinkClick r:id="" action="ppaction://customshow?id=0&amp;return=true"/>
            <a:extLst>
              <a:ext uri="{FF2B5EF4-FFF2-40B4-BE49-F238E27FC236}">
                <a16:creationId xmlns:a16="http://schemas.microsoft.com/office/drawing/2014/main" id="{9FBE890E-D3C0-4DA0-ADAD-7C4E21DFC2A6}"/>
              </a:ext>
            </a:extLst>
          </p:cNvPr>
          <p:cNvPicPr>
            <a:picLocks noChangeAspect="1" noChangeArrowheads="1"/>
          </p:cNvPicPr>
          <p:nvPr userDrawn="1"/>
        </p:nvPicPr>
        <p:blipFill>
          <a:blip r:embed="rId4"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hlinkClick r:id="" action="ppaction://customshow?id=1&amp;return=true"/>
            <a:extLst>
              <a:ext uri="{FF2B5EF4-FFF2-40B4-BE49-F238E27FC236}">
                <a16:creationId xmlns:a16="http://schemas.microsoft.com/office/drawing/2014/main" id="{6E7AB59E-29EE-490F-AD52-4ECCC8E8DD53}"/>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5" name="Picture 14">
            <a:hlinkClick r:id="" action="ppaction://customshow?id=2&amp;return=true"/>
            <a:extLst>
              <a:ext uri="{FF2B5EF4-FFF2-40B4-BE49-F238E27FC236}">
                <a16:creationId xmlns:a16="http://schemas.microsoft.com/office/drawing/2014/main" id="{03C2D8A0-6DE9-4140-A315-08ED338B0AAC}"/>
              </a:ext>
            </a:extLst>
          </p:cNvPr>
          <p:cNvPicPr>
            <a:picLocks noChangeAspect="1"/>
          </p:cNvPicPr>
          <p:nvPr userDrawn="1"/>
        </p:nvPicPr>
        <p:blipFill>
          <a:blip r:embed="rId6" cstate="print">
            <a:duotone>
              <a:prstClr val="black"/>
              <a:schemeClr val="accent6">
                <a:lumMod val="50000"/>
                <a:tint val="45000"/>
                <a:satMod val="400000"/>
              </a:schemeClr>
            </a:duotone>
            <a:extLst>
              <a:ext uri="{BEBA8EAE-BF5A-486C-A8C5-ECC9F3942E4B}">
                <a14:imgProps xmlns:a14="http://schemas.microsoft.com/office/drawing/2010/main">
                  <a14:imgLayer r:embed="rId7">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6" name="Picture 15">
            <a:hlinkClick r:id="" action="ppaction://customshow?id=3&amp;return=true"/>
            <a:extLst>
              <a:ext uri="{FF2B5EF4-FFF2-40B4-BE49-F238E27FC236}">
                <a16:creationId xmlns:a16="http://schemas.microsoft.com/office/drawing/2014/main" id="{3841CDF1-2BD1-4485-8648-A5C765ACC031}"/>
              </a:ext>
            </a:extLst>
          </p:cNvPr>
          <p:cNvPicPr>
            <a:picLocks noChangeAspect="1"/>
          </p:cNvPicPr>
          <p:nvPr userDrawn="1"/>
        </p:nvPicPr>
        <p:blipFill>
          <a:blip r:embed="rId8"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7" name="Picture 2" descr="See the source image">
            <a:hlinkClick r:id="" action="ppaction://customshow?id=4&amp;return=true"/>
            <a:extLst>
              <a:ext uri="{FF2B5EF4-FFF2-40B4-BE49-F238E27FC236}">
                <a16:creationId xmlns:a16="http://schemas.microsoft.com/office/drawing/2014/main" id="{BF1A2ECA-859E-4236-BAA3-F980B4A446B3}"/>
              </a:ext>
            </a:extLst>
          </p:cNvPr>
          <p:cNvPicPr>
            <a:picLocks noChangeAspect="1" noChangeArrowheads="1"/>
          </p:cNvPicPr>
          <p:nvPr userDrawn="1"/>
        </p:nvPicPr>
        <p:blipFill rotWithShape="1">
          <a:blip r:embed="rId9" cstate="print">
            <a:grayscl/>
            <a:extLst>
              <a:ext uri="{BEBA8EAE-BF5A-486C-A8C5-ECC9F3942E4B}">
                <a14:imgProps xmlns:a14="http://schemas.microsoft.com/office/drawing/2010/main">
                  <a14:imgLayer r:embed="rId10">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1" name="Title 1">
            <a:extLst>
              <a:ext uri="{FF2B5EF4-FFF2-40B4-BE49-F238E27FC236}">
                <a16:creationId xmlns:a16="http://schemas.microsoft.com/office/drawing/2014/main" id="{54C7998C-CA72-4AB0-B310-2168090CC9DF}"/>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3B79C44A-0555-4DE5-8623-79BFBC8499C0}"/>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39292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pic>
        <p:nvPicPr>
          <p:cNvPr id="8" name="Picture 2" descr="https://cdn3.iconfinder.com/data/icons/award-and-trohpy/78/Award_ribbon_cup-05-512.png">
            <a:hlinkClick r:id="" action="ppaction://customshow?id=0&amp;return=true"/>
            <a:extLst>
              <a:ext uri="{FF2B5EF4-FFF2-40B4-BE49-F238E27FC236}">
                <a16:creationId xmlns:a16="http://schemas.microsoft.com/office/drawing/2014/main" id="{5D7C9120-D098-4698-BDAA-7F4DE0382AEB}"/>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 action="ppaction://customshow?id=1&amp;return=true"/>
            <a:extLst>
              <a:ext uri="{FF2B5EF4-FFF2-40B4-BE49-F238E27FC236}">
                <a16:creationId xmlns:a16="http://schemas.microsoft.com/office/drawing/2014/main" id="{76031908-2F2F-4693-8C52-660B10CC4D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0" name="Picture 9">
            <a:hlinkClick r:id="" action="ppaction://customshow?id=2&amp;return=true"/>
            <a:extLst>
              <a:ext uri="{FF2B5EF4-FFF2-40B4-BE49-F238E27FC236}">
                <a16:creationId xmlns:a16="http://schemas.microsoft.com/office/drawing/2014/main" id="{C61EDD22-02B3-482C-B267-ABF8E5F56AB2}"/>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1" name="Picture 10">
            <a:hlinkClick r:id="" action="ppaction://customshow?id=3&amp;return=true"/>
            <a:extLst>
              <a:ext uri="{FF2B5EF4-FFF2-40B4-BE49-F238E27FC236}">
                <a16:creationId xmlns:a16="http://schemas.microsoft.com/office/drawing/2014/main" id="{243CB6C9-8456-4DB8-88C5-BBBFA7595182}"/>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2" name="Picture 2" descr="See the source image">
            <a:hlinkClick r:id="" action="ppaction://customshow?id=4&amp;return=true"/>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4" name="Title 1">
            <a:extLst>
              <a:ext uri="{FF2B5EF4-FFF2-40B4-BE49-F238E27FC236}">
                <a16:creationId xmlns:a16="http://schemas.microsoft.com/office/drawing/2014/main" id="{3CE3D0AB-0328-4D54-A883-645F25E6CDC3}"/>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EE6D8D3B-38AC-4145-A2A2-0F785AA5F5DE}"/>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0128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pic>
        <p:nvPicPr>
          <p:cNvPr id="12" name="Picture 2" descr="See the source image">
            <a:hlinkClick r:id="" action="ppaction://customshow?id=4&amp;return=true"/>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Content Placeholder 2">
            <a:extLst>
              <a:ext uri="{FF2B5EF4-FFF2-40B4-BE49-F238E27FC236}">
                <a16:creationId xmlns:a16="http://schemas.microsoft.com/office/drawing/2014/main" id="{9F7FED18-8943-488B-8736-34DBD92FFC01}"/>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86317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pic>
        <p:nvPicPr>
          <p:cNvPr id="4" name="Picture 2" descr="https://cdn3.iconfinder.com/data/icons/award-and-trohpy/78/Award_ribbon_cup-05-512.png">
            <a:hlinkClick r:id="" action="ppaction://customshow?id=0&amp;return=true"/>
            <a:extLst>
              <a:ext uri="{FF2B5EF4-FFF2-40B4-BE49-F238E27FC236}">
                <a16:creationId xmlns:a16="http://schemas.microsoft.com/office/drawing/2014/main" id="{F0FBCE89-60C3-4F1B-BA8A-7E0EA393BD98}"/>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 action="ppaction://customshow?id=1&amp;return=true"/>
            <a:extLst>
              <a:ext uri="{FF2B5EF4-FFF2-40B4-BE49-F238E27FC236}">
                <a16:creationId xmlns:a16="http://schemas.microsoft.com/office/drawing/2014/main" id="{D83FAD4E-C51A-4ABE-BF2D-D57A36950D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6" name="Picture 5">
            <a:hlinkClick r:id="" action="ppaction://customshow?id=2&amp;return=true"/>
            <a:extLst>
              <a:ext uri="{FF2B5EF4-FFF2-40B4-BE49-F238E27FC236}">
                <a16:creationId xmlns:a16="http://schemas.microsoft.com/office/drawing/2014/main" id="{DAD0011E-6120-44C0-8009-4E611D6239CF}"/>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7" name="Picture 6">
            <a:hlinkClick r:id="" action="ppaction://customshow?id=3&amp;return=true"/>
            <a:extLst>
              <a:ext uri="{FF2B5EF4-FFF2-40B4-BE49-F238E27FC236}">
                <a16:creationId xmlns:a16="http://schemas.microsoft.com/office/drawing/2014/main" id="{AD2F15DB-5B8C-429D-9BCB-137AC2D5BA2E}"/>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8" name="Picture 2" descr="See the source image">
            <a:hlinkClick r:id="" action="ppaction://customshow?id=4&amp;return=true"/>
            <a:extLst>
              <a:ext uri="{FF2B5EF4-FFF2-40B4-BE49-F238E27FC236}">
                <a16:creationId xmlns:a16="http://schemas.microsoft.com/office/drawing/2014/main" id="{3CFCF72F-A190-4024-9B74-FB4D5F219C25}"/>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BAC0930F-02FA-4F91-9214-7122F82803FF}"/>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512064" indent="-512064">
              <a:lnSpc>
                <a:spcPct val="110000"/>
              </a:lnSpc>
              <a:spcBef>
                <a:spcPts val="768"/>
              </a:spcBef>
              <a:buSzPct val="100000"/>
              <a:buFont typeface="+mj-lt"/>
              <a:buAutoNum type="alphaUcPeriod"/>
              <a:defRPr/>
            </a:lvl1pPr>
            <a:lvl2pPr marL="512064" indent="-512064">
              <a:lnSpc>
                <a:spcPct val="110000"/>
              </a:lnSpc>
              <a:spcBef>
                <a:spcPts val="768"/>
              </a:spcBef>
              <a:defRPr/>
            </a:lvl2pPr>
            <a:lvl3pPr marL="512064" indent="-512064">
              <a:lnSpc>
                <a:spcPct val="110000"/>
              </a:lnSpc>
              <a:spcBef>
                <a:spcPts val="768"/>
              </a:spcBef>
              <a:defRPr/>
            </a:lvl3pPr>
            <a:lvl4pPr marL="512064" indent="-512064">
              <a:lnSpc>
                <a:spcPct val="110000"/>
              </a:lnSpc>
              <a:spcBef>
                <a:spcPts val="768"/>
              </a:spcBef>
              <a:defRPr/>
            </a:lvl4pPr>
            <a:lvl5pPr marL="512064" indent="-512064">
              <a:lnSpc>
                <a:spcPct val="110000"/>
              </a:lnSpc>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53890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hlinkClick r:id="" action="ppaction://noaction"/>
            <a:extLst>
              <a:ext uri="{FF2B5EF4-FFF2-40B4-BE49-F238E27FC236}">
                <a16:creationId xmlns:a16="http://schemas.microsoft.com/office/drawing/2014/main" id="{4139C16B-69AB-47A3-87C9-7A8EFE2BF7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8" name="Picture 2" descr="https://cdn3.iconfinder.com/data/icons/award-and-trohpy/78/Award_ribbon_cup-05-512.png">
            <a:hlinkClick r:id="" action="ppaction://noaction"/>
            <a:extLst>
              <a:ext uri="{FF2B5EF4-FFF2-40B4-BE49-F238E27FC236}">
                <a16:creationId xmlns:a16="http://schemas.microsoft.com/office/drawing/2014/main" id="{5D7C9120-D098-4698-BDAA-7F4DE0382AEB}"/>
              </a:ext>
            </a:extLst>
          </p:cNvPr>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 action="ppaction://noaction"/>
            <a:extLst>
              <a:ext uri="{FF2B5EF4-FFF2-40B4-BE49-F238E27FC236}">
                <a16:creationId xmlns:a16="http://schemas.microsoft.com/office/drawing/2014/main" id="{76031908-2F2F-4693-8C52-660B10CC4D4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0" name="Picture 9">
            <a:hlinkClick r:id="" action="ppaction://noaction"/>
            <a:extLst>
              <a:ext uri="{FF2B5EF4-FFF2-40B4-BE49-F238E27FC236}">
                <a16:creationId xmlns:a16="http://schemas.microsoft.com/office/drawing/2014/main" id="{C61EDD22-02B3-482C-B267-ABF8E5F56AB2}"/>
              </a:ext>
            </a:extLst>
          </p:cNvPr>
          <p:cNvPicPr>
            <a:picLocks noChangeAspect="1"/>
          </p:cNvPicPr>
          <p:nvPr userDrawn="1"/>
        </p:nvPicPr>
        <p:blipFill>
          <a:blip r:embed="rId5" cstate="print">
            <a:duotone>
              <a:prstClr val="black"/>
              <a:schemeClr val="accent6">
                <a:lumMod val="50000"/>
                <a:tint val="45000"/>
                <a:satMod val="400000"/>
              </a:schemeClr>
            </a:duotone>
            <a:extLst>
              <a:ext uri="{BEBA8EAE-BF5A-486C-A8C5-ECC9F3942E4B}">
                <a14:imgProps xmlns:a14="http://schemas.microsoft.com/office/drawing/2010/main">
                  <a14:imgLayer r:embed="rId6">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1" name="Picture 10">
            <a:hlinkClick r:id="" action="ppaction://noaction"/>
            <a:extLst>
              <a:ext uri="{FF2B5EF4-FFF2-40B4-BE49-F238E27FC236}">
                <a16:creationId xmlns:a16="http://schemas.microsoft.com/office/drawing/2014/main" id="{243CB6C9-8456-4DB8-88C5-BBBFA7595182}"/>
              </a:ext>
            </a:extLst>
          </p:cNvPr>
          <p:cNvPicPr>
            <a:picLocks noChangeAspect="1"/>
          </p:cNvPicPr>
          <p:nvPr userDrawn="1"/>
        </p:nvPicPr>
        <p:blipFill>
          <a:blip r:embed="rId7"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2" name="Picture 2" descr="See the source image">
            <a:hlinkClick r:id="" action="ppaction://noaction"/>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8" cstate="print">
            <a:grayscl/>
            <a:extLst>
              <a:ext uri="{BEBA8EAE-BF5A-486C-A8C5-ECC9F3942E4B}">
                <a14:imgProps xmlns:a14="http://schemas.microsoft.com/office/drawing/2010/main">
                  <a14:imgLayer r:embed="rId9">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5">
            <a:extLst>
              <a:ext uri="{FF2B5EF4-FFF2-40B4-BE49-F238E27FC236}">
                <a16:creationId xmlns:a16="http://schemas.microsoft.com/office/drawing/2014/main" id="{64D24B3C-5472-476E-B856-97F3D0AA035D}"/>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54E87FBB-D8AC-458F-AE22-9F61B338776C}"/>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6DD912F0-8C4D-44EE-9C6F-96FB0D06EA25}"/>
              </a:ext>
            </a:extLst>
          </p:cNvPr>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4302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2" name="Title 1">
            <a:extLst>
              <a:ext uri="{FF2B5EF4-FFF2-40B4-BE49-F238E27FC236}">
                <a16:creationId xmlns:a16="http://schemas.microsoft.com/office/drawing/2014/main" id="{8B284727-E6E7-43C1-9CD4-4CA232A4C387}"/>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CC90D6B2-6D84-42A8-802B-DD52E9D4D9AC}"/>
              </a:ext>
            </a:extLst>
          </p:cNvPr>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11" name="Table 10">
            <a:extLst>
              <a:ext uri="{FF2B5EF4-FFF2-40B4-BE49-F238E27FC236}">
                <a16:creationId xmlns:a16="http://schemas.microsoft.com/office/drawing/2014/main" id="{378ADC0F-985D-44E6-B570-C95587248C17}"/>
              </a:ext>
            </a:extLst>
          </p:cNvPr>
          <p:cNvGraphicFramePr>
            <a:graphicFrameLocks noGrp="1"/>
          </p:cNvGraphicFramePr>
          <p:nvPr userDrawn="1">
            <p:extLst>
              <p:ext uri="{D42A27DB-BD31-4B8C-83A1-F6EECF244321}">
                <p14:modId xmlns:p14="http://schemas.microsoft.com/office/powerpoint/2010/main" val="3032355413"/>
              </p:ext>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9" name="Group 18">
            <a:extLst>
              <a:ext uri="{FF2B5EF4-FFF2-40B4-BE49-F238E27FC236}">
                <a16:creationId xmlns:a16="http://schemas.microsoft.com/office/drawing/2014/main" id="{19947879-A711-4C8A-A369-9AA2A96E472F}"/>
              </a:ext>
            </a:extLst>
          </p:cNvPr>
          <p:cNvGrpSpPr/>
          <p:nvPr userDrawn="1"/>
        </p:nvGrpSpPr>
        <p:grpSpPr>
          <a:xfrm>
            <a:off x="6478725" y="6251171"/>
            <a:ext cx="612338" cy="573577"/>
            <a:chOff x="6478725" y="6251171"/>
            <a:chExt cx="612338" cy="573577"/>
          </a:xfrm>
        </p:grpSpPr>
        <p:pic>
          <p:nvPicPr>
            <p:cNvPr id="20" name="Picture 2" descr="https://cdn3.iconfinder.com/data/icons/award-and-trohpy/78/Award_ribbon_cup-05-512.png">
              <a:hlinkClick r:id="" action="ppaction://customshow?id=0&amp;return=true"/>
              <a:extLst>
                <a:ext uri="{FF2B5EF4-FFF2-40B4-BE49-F238E27FC236}">
                  <a16:creationId xmlns:a16="http://schemas.microsoft.com/office/drawing/2014/main" id="{EB2B0A9A-B2E7-4B2B-B9E3-722857312CB0}"/>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hlinkClick r:id="" action="ppaction://customshow?id=0&amp;return=true"/>
              <a:extLst>
                <a:ext uri="{FF2B5EF4-FFF2-40B4-BE49-F238E27FC236}">
                  <a16:creationId xmlns:a16="http://schemas.microsoft.com/office/drawing/2014/main" id="{1B62F99F-8B5B-4405-A870-B63C485C4479}"/>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2" name="Group 21">
            <a:extLst>
              <a:ext uri="{FF2B5EF4-FFF2-40B4-BE49-F238E27FC236}">
                <a16:creationId xmlns:a16="http://schemas.microsoft.com/office/drawing/2014/main" id="{AAAED405-5911-405F-9A89-9755AB35A93A}"/>
              </a:ext>
            </a:extLst>
          </p:cNvPr>
          <p:cNvGrpSpPr/>
          <p:nvPr userDrawn="1"/>
        </p:nvGrpSpPr>
        <p:grpSpPr>
          <a:xfrm>
            <a:off x="6974103" y="6251171"/>
            <a:ext cx="612338" cy="588950"/>
            <a:chOff x="6974103" y="6251171"/>
            <a:chExt cx="612338" cy="588950"/>
          </a:xfrm>
        </p:grpSpPr>
        <p:pic>
          <p:nvPicPr>
            <p:cNvPr id="23" name="Picture 22">
              <a:hlinkClick r:id="" action="ppaction://customshow?id=1&amp;return=true"/>
              <a:extLst>
                <a:ext uri="{FF2B5EF4-FFF2-40B4-BE49-F238E27FC236}">
                  <a16:creationId xmlns:a16="http://schemas.microsoft.com/office/drawing/2014/main" id="{F7866B16-3C68-4F8A-B127-BDE329F27C3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4" name="Rectangle 23">
              <a:hlinkClick r:id="" action="ppaction://customshow?id=1&amp;return=true"/>
              <a:extLst>
                <a:ext uri="{FF2B5EF4-FFF2-40B4-BE49-F238E27FC236}">
                  <a16:creationId xmlns:a16="http://schemas.microsoft.com/office/drawing/2014/main" id="{4C9E30E3-D15E-4793-A519-F62365577B08}"/>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5" name="Group 24">
            <a:extLst>
              <a:ext uri="{FF2B5EF4-FFF2-40B4-BE49-F238E27FC236}">
                <a16:creationId xmlns:a16="http://schemas.microsoft.com/office/drawing/2014/main" id="{9F3E4D9F-C2DE-4E92-867B-609A3AD317A7}"/>
              </a:ext>
            </a:extLst>
          </p:cNvPr>
          <p:cNvGrpSpPr/>
          <p:nvPr userDrawn="1"/>
        </p:nvGrpSpPr>
        <p:grpSpPr>
          <a:xfrm>
            <a:off x="7419603" y="6250131"/>
            <a:ext cx="612338" cy="580409"/>
            <a:chOff x="7419603" y="6250131"/>
            <a:chExt cx="612338" cy="580409"/>
          </a:xfrm>
        </p:grpSpPr>
        <p:pic>
          <p:nvPicPr>
            <p:cNvPr id="26" name="Picture 25">
              <a:hlinkClick r:id="" action="ppaction://customshow?id=2&amp;return=true"/>
              <a:extLst>
                <a:ext uri="{FF2B5EF4-FFF2-40B4-BE49-F238E27FC236}">
                  <a16:creationId xmlns:a16="http://schemas.microsoft.com/office/drawing/2014/main" id="{4044BCD1-8C05-495C-8FD7-5BDDF29D8988}"/>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7" name="Rectangle 26">
              <a:hlinkClick r:id="" action="ppaction://customshow?id=2&amp;return=true"/>
              <a:extLst>
                <a:ext uri="{FF2B5EF4-FFF2-40B4-BE49-F238E27FC236}">
                  <a16:creationId xmlns:a16="http://schemas.microsoft.com/office/drawing/2014/main" id="{C4E0F5F5-06CC-49E6-AFEE-BDA0831A647A}"/>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8" name="Group 27">
            <a:extLst>
              <a:ext uri="{FF2B5EF4-FFF2-40B4-BE49-F238E27FC236}">
                <a16:creationId xmlns:a16="http://schemas.microsoft.com/office/drawing/2014/main" id="{D649CC15-CE80-4E64-A515-208B80AB5EB5}"/>
              </a:ext>
            </a:extLst>
          </p:cNvPr>
          <p:cNvGrpSpPr/>
          <p:nvPr userDrawn="1"/>
        </p:nvGrpSpPr>
        <p:grpSpPr>
          <a:xfrm>
            <a:off x="7850033" y="6251770"/>
            <a:ext cx="661888" cy="578106"/>
            <a:chOff x="7850033" y="6251770"/>
            <a:chExt cx="661888" cy="578106"/>
          </a:xfrm>
        </p:grpSpPr>
        <p:pic>
          <p:nvPicPr>
            <p:cNvPr id="29" name="Picture 28">
              <a:hlinkClick r:id="" action="ppaction://customshow?id=3&amp;return=true"/>
              <a:extLst>
                <a:ext uri="{FF2B5EF4-FFF2-40B4-BE49-F238E27FC236}">
                  <a16:creationId xmlns:a16="http://schemas.microsoft.com/office/drawing/2014/main" id="{6CD3C9E0-6598-4F7A-B5D7-C3CE4A52FFE2}"/>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0" name="Rectangle 29">
              <a:hlinkClick r:id="" action="ppaction://customshow?id=3&amp;return=true"/>
              <a:extLst>
                <a:ext uri="{FF2B5EF4-FFF2-40B4-BE49-F238E27FC236}">
                  <a16:creationId xmlns:a16="http://schemas.microsoft.com/office/drawing/2014/main" id="{2AB0FB95-2D00-4940-BBAC-84ED177F300D}"/>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1" name="Group 30">
            <a:extLst>
              <a:ext uri="{FF2B5EF4-FFF2-40B4-BE49-F238E27FC236}">
                <a16:creationId xmlns:a16="http://schemas.microsoft.com/office/drawing/2014/main" id="{1520FD6C-91A3-4615-8EB2-58AB5BB7E3D7}"/>
              </a:ext>
            </a:extLst>
          </p:cNvPr>
          <p:cNvGrpSpPr/>
          <p:nvPr userDrawn="1"/>
        </p:nvGrpSpPr>
        <p:grpSpPr>
          <a:xfrm>
            <a:off x="8352168" y="6272372"/>
            <a:ext cx="841708" cy="547772"/>
            <a:chOff x="8352168" y="6272372"/>
            <a:chExt cx="841708" cy="547772"/>
          </a:xfrm>
        </p:grpSpPr>
        <p:pic>
          <p:nvPicPr>
            <p:cNvPr id="32" name="Picture 2" descr="See the source image">
              <a:hlinkClick r:id="" action="ppaction://customshow?id=4&amp;return=true"/>
              <a:extLst>
                <a:ext uri="{FF2B5EF4-FFF2-40B4-BE49-F238E27FC236}">
                  <a16:creationId xmlns:a16="http://schemas.microsoft.com/office/drawing/2014/main" id="{754261D4-F992-43FC-903C-5E7B2430A813}"/>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hlinkClick r:id="" action="ppaction://customshow?id=4&amp;return=true"/>
              <a:extLst>
                <a:ext uri="{FF2B5EF4-FFF2-40B4-BE49-F238E27FC236}">
                  <a16:creationId xmlns:a16="http://schemas.microsoft.com/office/drawing/2014/main" id="{98259AE1-F93C-4103-9A3A-2FEE80F53D75}"/>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34" name="Group 33">
            <a:extLst>
              <a:ext uri="{FF2B5EF4-FFF2-40B4-BE49-F238E27FC236}">
                <a16:creationId xmlns:a16="http://schemas.microsoft.com/office/drawing/2014/main" id="{E01E64C6-25B4-4CCF-ABB9-CDFFA84541E3}"/>
              </a:ext>
            </a:extLst>
          </p:cNvPr>
          <p:cNvGrpSpPr/>
          <p:nvPr userDrawn="1"/>
        </p:nvGrpSpPr>
        <p:grpSpPr>
          <a:xfrm>
            <a:off x="6018602" y="6246717"/>
            <a:ext cx="612338" cy="613707"/>
            <a:chOff x="6018602" y="6246717"/>
            <a:chExt cx="612338" cy="613707"/>
          </a:xfrm>
        </p:grpSpPr>
        <p:pic>
          <p:nvPicPr>
            <p:cNvPr id="35" name="Picture 34">
              <a:hlinkClick r:id="rId9" action="ppaction://hlinksldjump"/>
              <a:extLst>
                <a:ext uri="{FF2B5EF4-FFF2-40B4-BE49-F238E27FC236}">
                  <a16:creationId xmlns:a16="http://schemas.microsoft.com/office/drawing/2014/main" id="{E50D5071-4671-4D7E-AC7F-E2A7F88BFEB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36" name="Rectangle 35">
              <a:hlinkClick r:id="rId9" action="ppaction://hlinksldjump"/>
              <a:extLst>
                <a:ext uri="{FF2B5EF4-FFF2-40B4-BE49-F238E27FC236}">
                  <a16:creationId xmlns:a16="http://schemas.microsoft.com/office/drawing/2014/main" id="{EBEB6411-9D1E-4FB5-8AF1-7029BC2C7620}"/>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35957749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B5B92897-04C7-48E1-AAE7-3B225F7EC0A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17" name="Content Placeholder 2">
            <a:extLst>
              <a:ext uri="{FF2B5EF4-FFF2-40B4-BE49-F238E27FC236}">
                <a16:creationId xmlns:a16="http://schemas.microsoft.com/office/drawing/2014/main" id="{F7943364-45A3-4344-A67A-25D87F0FFB9C}"/>
              </a:ext>
            </a:extLst>
          </p:cNvPr>
          <p:cNvSpPr>
            <a:spLocks noGrp="1"/>
          </p:cNvSpPr>
          <p:nvPr>
            <p:ph idx="1" hasCustomPrompt="1"/>
          </p:nvPr>
        </p:nvSpPr>
        <p:spPr>
          <a:xfrm>
            <a:off x="457200" y="3382212"/>
            <a:ext cx="8039988" cy="2912859"/>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14" name="Table 13">
            <a:extLst>
              <a:ext uri="{FF2B5EF4-FFF2-40B4-BE49-F238E27FC236}">
                <a16:creationId xmlns:a16="http://schemas.microsoft.com/office/drawing/2014/main" id="{EE488D3E-70CE-4005-A6B0-564C4E9A17E3}"/>
              </a:ext>
            </a:extLst>
          </p:cNvPr>
          <p:cNvGraphicFramePr>
            <a:graphicFrameLocks noGrp="1"/>
          </p:cNvGraphicFramePr>
          <p:nvPr userDrawn="1">
            <p:extLst>
              <p:ext uri="{D42A27DB-BD31-4B8C-83A1-F6EECF244321}">
                <p14:modId xmlns:p14="http://schemas.microsoft.com/office/powerpoint/2010/main" val="1113697720"/>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6" name="Group 15">
            <a:extLst>
              <a:ext uri="{FF2B5EF4-FFF2-40B4-BE49-F238E27FC236}">
                <a16:creationId xmlns:a16="http://schemas.microsoft.com/office/drawing/2014/main" id="{0E5EF074-CB3D-4E9E-ACD0-58CBBCE5932F}"/>
              </a:ext>
            </a:extLst>
          </p:cNvPr>
          <p:cNvGrpSpPr/>
          <p:nvPr userDrawn="1"/>
        </p:nvGrpSpPr>
        <p:grpSpPr>
          <a:xfrm>
            <a:off x="6478725" y="6251171"/>
            <a:ext cx="612338" cy="573577"/>
            <a:chOff x="6478725" y="6251171"/>
            <a:chExt cx="612338" cy="573577"/>
          </a:xfrm>
        </p:grpSpPr>
        <p:pic>
          <p:nvPicPr>
            <p:cNvPr id="18" name="Picture 2" descr="https://cdn3.iconfinder.com/data/icons/award-and-trohpy/78/Award_ribbon_cup-05-512.png">
              <a:hlinkClick r:id="" action="ppaction://customshow?id=0&amp;return=true"/>
              <a:extLst>
                <a:ext uri="{FF2B5EF4-FFF2-40B4-BE49-F238E27FC236}">
                  <a16:creationId xmlns:a16="http://schemas.microsoft.com/office/drawing/2014/main" id="{75D7B226-AD78-457F-AABB-CF30CD529B96}"/>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hlinkClick r:id="" action="ppaction://customshow?id=0&amp;return=true"/>
              <a:extLst>
                <a:ext uri="{FF2B5EF4-FFF2-40B4-BE49-F238E27FC236}">
                  <a16:creationId xmlns:a16="http://schemas.microsoft.com/office/drawing/2014/main" id="{02EC3DEE-736B-4EBF-8163-24F89B64AB3A}"/>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0" name="Group 19">
            <a:extLst>
              <a:ext uri="{FF2B5EF4-FFF2-40B4-BE49-F238E27FC236}">
                <a16:creationId xmlns:a16="http://schemas.microsoft.com/office/drawing/2014/main" id="{4472ADB7-210B-424D-8EB4-AE729645F63A}"/>
              </a:ext>
            </a:extLst>
          </p:cNvPr>
          <p:cNvGrpSpPr/>
          <p:nvPr userDrawn="1"/>
        </p:nvGrpSpPr>
        <p:grpSpPr>
          <a:xfrm>
            <a:off x="6974103" y="6251171"/>
            <a:ext cx="612338" cy="588950"/>
            <a:chOff x="6974103" y="6251171"/>
            <a:chExt cx="612338" cy="588950"/>
          </a:xfrm>
        </p:grpSpPr>
        <p:pic>
          <p:nvPicPr>
            <p:cNvPr id="21" name="Picture 20">
              <a:hlinkClick r:id="" action="ppaction://customshow?id=1&amp;return=true"/>
              <a:extLst>
                <a:ext uri="{FF2B5EF4-FFF2-40B4-BE49-F238E27FC236}">
                  <a16:creationId xmlns:a16="http://schemas.microsoft.com/office/drawing/2014/main" id="{8232FBEF-19B6-4EA7-BD9C-1DBD9DCD6CF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2" name="Rectangle 21">
              <a:hlinkClick r:id="" action="ppaction://customshow?id=1&amp;return=true"/>
              <a:extLst>
                <a:ext uri="{FF2B5EF4-FFF2-40B4-BE49-F238E27FC236}">
                  <a16:creationId xmlns:a16="http://schemas.microsoft.com/office/drawing/2014/main" id="{0FA88EB2-4FE2-40F2-BA83-BE7B0F05BBC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3" name="Group 22">
            <a:extLst>
              <a:ext uri="{FF2B5EF4-FFF2-40B4-BE49-F238E27FC236}">
                <a16:creationId xmlns:a16="http://schemas.microsoft.com/office/drawing/2014/main" id="{F50BB401-2560-4721-96E0-CEDC3A4BF067}"/>
              </a:ext>
            </a:extLst>
          </p:cNvPr>
          <p:cNvGrpSpPr/>
          <p:nvPr userDrawn="1"/>
        </p:nvGrpSpPr>
        <p:grpSpPr>
          <a:xfrm>
            <a:off x="7419603" y="6250131"/>
            <a:ext cx="612338" cy="580409"/>
            <a:chOff x="7419603" y="6250131"/>
            <a:chExt cx="612338" cy="580409"/>
          </a:xfrm>
        </p:grpSpPr>
        <p:pic>
          <p:nvPicPr>
            <p:cNvPr id="24" name="Picture 23">
              <a:hlinkClick r:id="" action="ppaction://customshow?id=2&amp;return=true"/>
              <a:extLst>
                <a:ext uri="{FF2B5EF4-FFF2-40B4-BE49-F238E27FC236}">
                  <a16:creationId xmlns:a16="http://schemas.microsoft.com/office/drawing/2014/main" id="{958B6B4D-9EE6-42BD-B14F-D1B298518300}"/>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5" name="Rectangle 24">
              <a:hlinkClick r:id="" action="ppaction://customshow?id=2&amp;return=true"/>
              <a:extLst>
                <a:ext uri="{FF2B5EF4-FFF2-40B4-BE49-F238E27FC236}">
                  <a16:creationId xmlns:a16="http://schemas.microsoft.com/office/drawing/2014/main" id="{36EC709D-022A-433A-A71B-103A8B62B962}"/>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6" name="Group 25">
            <a:extLst>
              <a:ext uri="{FF2B5EF4-FFF2-40B4-BE49-F238E27FC236}">
                <a16:creationId xmlns:a16="http://schemas.microsoft.com/office/drawing/2014/main" id="{D94C9D98-CDD8-44CB-ADA8-9BE57B7AE2D4}"/>
              </a:ext>
            </a:extLst>
          </p:cNvPr>
          <p:cNvGrpSpPr/>
          <p:nvPr userDrawn="1"/>
        </p:nvGrpSpPr>
        <p:grpSpPr>
          <a:xfrm>
            <a:off x="7850033" y="6251770"/>
            <a:ext cx="661888" cy="578106"/>
            <a:chOff x="7850033" y="6251770"/>
            <a:chExt cx="661888" cy="578106"/>
          </a:xfrm>
        </p:grpSpPr>
        <p:pic>
          <p:nvPicPr>
            <p:cNvPr id="27" name="Picture 26">
              <a:hlinkClick r:id="" action="ppaction://customshow?id=3&amp;return=true"/>
              <a:extLst>
                <a:ext uri="{FF2B5EF4-FFF2-40B4-BE49-F238E27FC236}">
                  <a16:creationId xmlns:a16="http://schemas.microsoft.com/office/drawing/2014/main" id="{C7D932E7-28F5-4166-8734-9B3DB74EE98D}"/>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8" name="Rectangle 27">
              <a:hlinkClick r:id="" action="ppaction://customshow?id=3&amp;return=true"/>
              <a:extLst>
                <a:ext uri="{FF2B5EF4-FFF2-40B4-BE49-F238E27FC236}">
                  <a16:creationId xmlns:a16="http://schemas.microsoft.com/office/drawing/2014/main" id="{0F2BC41F-2C4C-4D6A-8FE5-1F01272408AC}"/>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9" name="Group 28">
            <a:extLst>
              <a:ext uri="{FF2B5EF4-FFF2-40B4-BE49-F238E27FC236}">
                <a16:creationId xmlns:a16="http://schemas.microsoft.com/office/drawing/2014/main" id="{D3FEA898-F65A-4BF5-B130-9B327D6CC84A}"/>
              </a:ext>
            </a:extLst>
          </p:cNvPr>
          <p:cNvGrpSpPr/>
          <p:nvPr userDrawn="1"/>
        </p:nvGrpSpPr>
        <p:grpSpPr>
          <a:xfrm>
            <a:off x="8352168" y="6272372"/>
            <a:ext cx="841708" cy="547772"/>
            <a:chOff x="8352168" y="6272372"/>
            <a:chExt cx="841708" cy="547772"/>
          </a:xfrm>
        </p:grpSpPr>
        <p:pic>
          <p:nvPicPr>
            <p:cNvPr id="30" name="Picture 2" descr="See the source image">
              <a:hlinkClick r:id="" action="ppaction://customshow?id=4&amp;return=true"/>
              <a:extLst>
                <a:ext uri="{FF2B5EF4-FFF2-40B4-BE49-F238E27FC236}">
                  <a16:creationId xmlns:a16="http://schemas.microsoft.com/office/drawing/2014/main" id="{366F92A5-5DDA-475A-9872-413721625B44}"/>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hlinkClick r:id="" action="ppaction://customshow?id=4&amp;return=true"/>
              <a:extLst>
                <a:ext uri="{FF2B5EF4-FFF2-40B4-BE49-F238E27FC236}">
                  <a16:creationId xmlns:a16="http://schemas.microsoft.com/office/drawing/2014/main" id="{683CB150-394B-451D-955B-FD38180D03D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2523817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Title 1">
            <a:extLst>
              <a:ext uri="{FF2B5EF4-FFF2-40B4-BE49-F238E27FC236}">
                <a16:creationId xmlns:a16="http://schemas.microsoft.com/office/drawing/2014/main" id="{8957166E-9899-42D5-8C2C-340663C1D51F}"/>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71A7FBF1-B378-4FE8-8E94-48B00A77C418}"/>
              </a:ext>
            </a:extLst>
          </p:cNvPr>
          <p:cNvSpPr>
            <a:spLocks noGrp="1"/>
          </p:cNvSpPr>
          <p:nvPr>
            <p:ph idx="1" hasCustomPrompt="1"/>
          </p:nvPr>
        </p:nvSpPr>
        <p:spPr>
          <a:xfrm>
            <a:off x="457200" y="3365586"/>
            <a:ext cx="8039988" cy="2925762"/>
          </a:xfrm>
          <a:solidFill>
            <a:srgbClr val="00133A"/>
          </a:solidFill>
          <a:ln>
            <a:solidFill>
              <a:srgbClr val="C00000"/>
            </a:solidFill>
          </a:ln>
        </p:spPr>
        <p:txBody>
          <a:bodyPr lIns="91440"/>
          <a:lstStyle>
            <a:lvl1pPr marL="457200" indent="-457200">
              <a:spcBef>
                <a:spcPts val="768"/>
              </a:spcBef>
              <a:buSzPct val="100000"/>
              <a:defRPr/>
            </a:lvl1pPr>
            <a:lvl2pPr marL="457200" indent="-457200">
              <a:spcBef>
                <a:spcPts val="768"/>
              </a:spcBef>
              <a:defRPr/>
            </a:lvl2pPr>
            <a:lvl3pPr marL="457200" indent="-457200">
              <a:spcBef>
                <a:spcPts val="768"/>
              </a:spcBef>
              <a:defRPr/>
            </a:lvl3pPr>
            <a:lvl4pPr marL="457200" indent="-457200">
              <a:spcBef>
                <a:spcPts val="768"/>
              </a:spcBef>
              <a:defRPr/>
            </a:lvl4pPr>
            <a:lvl5pPr marL="457200" indent="-457200">
              <a:spcBef>
                <a:spcPts val="768"/>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aphicFrame>
        <p:nvGraphicFramePr>
          <p:cNvPr id="7" name="Table 6">
            <a:extLst>
              <a:ext uri="{FF2B5EF4-FFF2-40B4-BE49-F238E27FC236}">
                <a16:creationId xmlns:a16="http://schemas.microsoft.com/office/drawing/2014/main" id="{0638EF3A-F24C-42AF-8D91-A8F86A02194B}"/>
              </a:ext>
            </a:extLst>
          </p:cNvPr>
          <p:cNvGraphicFramePr>
            <a:graphicFrameLocks noGrp="1"/>
          </p:cNvGraphicFramePr>
          <p:nvPr userDrawn="1">
            <p:extLst>
              <p:ext uri="{D42A27DB-BD31-4B8C-83A1-F6EECF244321}">
                <p14:modId xmlns:p14="http://schemas.microsoft.com/office/powerpoint/2010/main" val="2070684815"/>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9" name="Picture 2" descr="See the source image">
            <a:hlinkClick r:id="" action="ppaction://customshow?id=4&amp;return=true"/>
            <a:extLst>
              <a:ext uri="{FF2B5EF4-FFF2-40B4-BE49-F238E27FC236}">
                <a16:creationId xmlns:a16="http://schemas.microsoft.com/office/drawing/2014/main" id="{F1342F28-08F5-4CD0-9768-E4FBF1785C3B}"/>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hlinkClick r:id="" action="ppaction://customshow?id=4&amp;return=true"/>
            <a:extLst>
              <a:ext uri="{FF2B5EF4-FFF2-40B4-BE49-F238E27FC236}">
                <a16:creationId xmlns:a16="http://schemas.microsoft.com/office/drawing/2014/main" id="{D89D0342-6D15-4E23-889C-73F040232C3F}"/>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380494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90451" y="3886201"/>
            <a:ext cx="2061556" cy="2419004"/>
          </a:xfrm>
        </p:spPr>
        <p:txBody>
          <a:bodyPr lIns="91440" anchor="ctr"/>
          <a:lstStyle/>
          <a:p>
            <a:pPr lvl="0"/>
            <a:r>
              <a:rPr lang="en-US" dirty="0"/>
              <a:t>Edit Master text styles</a:t>
            </a:r>
          </a:p>
        </p:txBody>
      </p:sp>
      <p:sp>
        <p:nvSpPr>
          <p:cNvPr id="4" name="Text Placeholder 5">
            <a:extLst>
              <a:ext uri="{FF2B5EF4-FFF2-40B4-BE49-F238E27FC236}">
                <a16:creationId xmlns:a16="http://schemas.microsoft.com/office/drawing/2014/main" id="{DA4B1E33-593F-4E56-B103-53BFC28B2A60}"/>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5" name="Title 1">
            <a:extLst>
              <a:ext uri="{FF2B5EF4-FFF2-40B4-BE49-F238E27FC236}">
                <a16:creationId xmlns:a16="http://schemas.microsoft.com/office/drawing/2014/main" id="{7B80B92D-7D55-4CE9-A04F-E6182415A922}"/>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7" name="Table 6">
            <a:extLst>
              <a:ext uri="{FF2B5EF4-FFF2-40B4-BE49-F238E27FC236}">
                <a16:creationId xmlns:a16="http://schemas.microsoft.com/office/drawing/2014/main" id="{2BE40A5D-F3AD-4AF0-BB23-40FAB49D5C84}"/>
              </a:ext>
            </a:extLst>
          </p:cNvPr>
          <p:cNvGraphicFramePr>
            <a:graphicFrameLocks noGrp="1"/>
          </p:cNvGraphicFramePr>
          <p:nvPr userDrawn="1">
            <p:extLst>
              <p:ext uri="{D42A27DB-BD31-4B8C-83A1-F6EECF244321}">
                <p14:modId xmlns:p14="http://schemas.microsoft.com/office/powerpoint/2010/main" val="1554573019"/>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8" name="Picture 2" descr="See the source image">
            <a:hlinkClick r:id="" action="ppaction://customshow?id=4&amp;return=true"/>
            <a:extLst>
              <a:ext uri="{FF2B5EF4-FFF2-40B4-BE49-F238E27FC236}">
                <a16:creationId xmlns:a16="http://schemas.microsoft.com/office/drawing/2014/main" id="{C84FA415-C92B-4E40-8461-100CD9F542F8}"/>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hlinkClick r:id="" action="ppaction://customshow?id=4&amp;return=true"/>
            <a:extLst>
              <a:ext uri="{FF2B5EF4-FFF2-40B4-BE49-F238E27FC236}">
                <a16:creationId xmlns:a16="http://schemas.microsoft.com/office/drawing/2014/main" id="{003857E6-354E-48EB-82C1-7C7BE8879C50}"/>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30441950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1_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81650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F Questi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365760" y="3595256"/>
            <a:ext cx="2061556" cy="2419004"/>
          </a:xfrm>
        </p:spPr>
        <p:txBody>
          <a:bodyPr lIns="91440" anchor="ctr"/>
          <a:lstStyle/>
          <a:p>
            <a:pPr lvl="0"/>
            <a:r>
              <a:rPr lang="en-US" dirty="0"/>
              <a:t>Edit Master text styles</a:t>
            </a:r>
          </a:p>
        </p:txBody>
      </p:sp>
      <p:sp>
        <p:nvSpPr>
          <p:cNvPr id="4" name="Text Placeholder 5">
            <a:extLst>
              <a:ext uri="{FF2B5EF4-FFF2-40B4-BE49-F238E27FC236}">
                <a16:creationId xmlns:a16="http://schemas.microsoft.com/office/drawing/2014/main" id="{DA4B1E33-593F-4E56-B103-53BFC28B2A60}"/>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5" name="Title 1">
            <a:extLst>
              <a:ext uri="{FF2B5EF4-FFF2-40B4-BE49-F238E27FC236}">
                <a16:creationId xmlns:a16="http://schemas.microsoft.com/office/drawing/2014/main" id="{7B80B92D-7D55-4CE9-A04F-E6182415A922}"/>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12" name="Table 11">
            <a:extLst>
              <a:ext uri="{FF2B5EF4-FFF2-40B4-BE49-F238E27FC236}">
                <a16:creationId xmlns:a16="http://schemas.microsoft.com/office/drawing/2014/main" id="{5362F5A9-287F-4294-B1BB-DBE220556E22}"/>
              </a:ext>
            </a:extLst>
          </p:cNvPr>
          <p:cNvGraphicFramePr>
            <a:graphicFrameLocks noGrp="1"/>
          </p:cNvGraphicFramePr>
          <p:nvPr userDrawn="1">
            <p:extLst>
              <p:ext uri="{D42A27DB-BD31-4B8C-83A1-F6EECF244321}">
                <p14:modId xmlns:p14="http://schemas.microsoft.com/office/powerpoint/2010/main" val="2441906805"/>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3" name="Group 12">
            <a:extLst>
              <a:ext uri="{FF2B5EF4-FFF2-40B4-BE49-F238E27FC236}">
                <a16:creationId xmlns:a16="http://schemas.microsoft.com/office/drawing/2014/main" id="{B87BA443-CA0F-4CF7-B223-87EBDA5CD79C}"/>
              </a:ext>
            </a:extLst>
          </p:cNvPr>
          <p:cNvGrpSpPr/>
          <p:nvPr userDrawn="1"/>
        </p:nvGrpSpPr>
        <p:grpSpPr>
          <a:xfrm>
            <a:off x="6478725" y="6251171"/>
            <a:ext cx="612338" cy="573577"/>
            <a:chOff x="6478725" y="6251171"/>
            <a:chExt cx="612338" cy="573577"/>
          </a:xfrm>
        </p:grpSpPr>
        <p:pic>
          <p:nvPicPr>
            <p:cNvPr id="14" name="Picture 2" descr="https://cdn3.iconfinder.com/data/icons/award-and-trohpy/78/Award_ribbon_cup-05-512.png">
              <a:hlinkClick r:id="" action="ppaction://customshow?id=0&amp;return=true"/>
              <a:extLst>
                <a:ext uri="{FF2B5EF4-FFF2-40B4-BE49-F238E27FC236}">
                  <a16:creationId xmlns:a16="http://schemas.microsoft.com/office/drawing/2014/main" id="{2E15108A-D886-4F42-AD62-5FDE4A7181EF}"/>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hlinkClick r:id="" action="ppaction://customshow?id=0&amp;return=true"/>
              <a:extLst>
                <a:ext uri="{FF2B5EF4-FFF2-40B4-BE49-F238E27FC236}">
                  <a16:creationId xmlns:a16="http://schemas.microsoft.com/office/drawing/2014/main" id="{B828F431-7B94-410A-B25F-E713FB3F7A29}"/>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6" name="Group 15">
            <a:extLst>
              <a:ext uri="{FF2B5EF4-FFF2-40B4-BE49-F238E27FC236}">
                <a16:creationId xmlns:a16="http://schemas.microsoft.com/office/drawing/2014/main" id="{6799E515-DE44-4767-853E-556E6EE774F2}"/>
              </a:ext>
            </a:extLst>
          </p:cNvPr>
          <p:cNvGrpSpPr/>
          <p:nvPr userDrawn="1"/>
        </p:nvGrpSpPr>
        <p:grpSpPr>
          <a:xfrm>
            <a:off x="6974103" y="6251171"/>
            <a:ext cx="612338" cy="588950"/>
            <a:chOff x="6974103" y="6251171"/>
            <a:chExt cx="612338" cy="588950"/>
          </a:xfrm>
        </p:grpSpPr>
        <p:pic>
          <p:nvPicPr>
            <p:cNvPr id="17" name="Picture 16">
              <a:hlinkClick r:id="" action="ppaction://customshow?id=1&amp;return=true"/>
              <a:extLst>
                <a:ext uri="{FF2B5EF4-FFF2-40B4-BE49-F238E27FC236}">
                  <a16:creationId xmlns:a16="http://schemas.microsoft.com/office/drawing/2014/main" id="{8858FEB8-96DC-436B-9C30-6DC6EF49C2D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18" name="Rectangle 17">
              <a:hlinkClick r:id="" action="ppaction://customshow?id=1&amp;return=true"/>
              <a:extLst>
                <a:ext uri="{FF2B5EF4-FFF2-40B4-BE49-F238E27FC236}">
                  <a16:creationId xmlns:a16="http://schemas.microsoft.com/office/drawing/2014/main" id="{9F1F1591-6F28-4559-ABB5-ADBA5D52A6CF}"/>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19" name="Group 18">
            <a:extLst>
              <a:ext uri="{FF2B5EF4-FFF2-40B4-BE49-F238E27FC236}">
                <a16:creationId xmlns:a16="http://schemas.microsoft.com/office/drawing/2014/main" id="{DD8DB009-FF96-4B29-8189-0615E6FEC747}"/>
              </a:ext>
            </a:extLst>
          </p:cNvPr>
          <p:cNvGrpSpPr/>
          <p:nvPr userDrawn="1"/>
        </p:nvGrpSpPr>
        <p:grpSpPr>
          <a:xfrm>
            <a:off x="7419603" y="6250131"/>
            <a:ext cx="612338" cy="580409"/>
            <a:chOff x="7419603" y="6250131"/>
            <a:chExt cx="612338" cy="580409"/>
          </a:xfrm>
        </p:grpSpPr>
        <p:pic>
          <p:nvPicPr>
            <p:cNvPr id="20" name="Picture 19">
              <a:hlinkClick r:id="" action="ppaction://customshow?id=2&amp;return=true"/>
              <a:extLst>
                <a:ext uri="{FF2B5EF4-FFF2-40B4-BE49-F238E27FC236}">
                  <a16:creationId xmlns:a16="http://schemas.microsoft.com/office/drawing/2014/main" id="{48976C34-FDD0-496B-B7EF-2A93420E312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1" name="Rectangle 20">
              <a:hlinkClick r:id="" action="ppaction://customshow?id=2&amp;return=true"/>
              <a:extLst>
                <a:ext uri="{FF2B5EF4-FFF2-40B4-BE49-F238E27FC236}">
                  <a16:creationId xmlns:a16="http://schemas.microsoft.com/office/drawing/2014/main" id="{209D53F8-4A8D-410F-87C0-5E36885D487E}"/>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2" name="Group 21">
            <a:extLst>
              <a:ext uri="{FF2B5EF4-FFF2-40B4-BE49-F238E27FC236}">
                <a16:creationId xmlns:a16="http://schemas.microsoft.com/office/drawing/2014/main" id="{168EA431-BC91-47D6-80B4-215C2FE4600B}"/>
              </a:ext>
            </a:extLst>
          </p:cNvPr>
          <p:cNvGrpSpPr/>
          <p:nvPr userDrawn="1"/>
        </p:nvGrpSpPr>
        <p:grpSpPr>
          <a:xfrm>
            <a:off x="7850033" y="6251770"/>
            <a:ext cx="661888" cy="578106"/>
            <a:chOff x="7850033" y="6251770"/>
            <a:chExt cx="661888" cy="578106"/>
          </a:xfrm>
        </p:grpSpPr>
        <p:pic>
          <p:nvPicPr>
            <p:cNvPr id="23" name="Picture 22">
              <a:hlinkClick r:id="" action="ppaction://customshow?id=3&amp;return=true"/>
              <a:extLst>
                <a:ext uri="{FF2B5EF4-FFF2-40B4-BE49-F238E27FC236}">
                  <a16:creationId xmlns:a16="http://schemas.microsoft.com/office/drawing/2014/main" id="{278A2772-5C3D-4A8C-8556-1CD21D849AE3}"/>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4" name="Rectangle 23">
              <a:hlinkClick r:id="" action="ppaction://customshow?id=3&amp;return=true"/>
              <a:extLst>
                <a:ext uri="{FF2B5EF4-FFF2-40B4-BE49-F238E27FC236}">
                  <a16:creationId xmlns:a16="http://schemas.microsoft.com/office/drawing/2014/main" id="{D99269AB-D31E-400B-AC4C-522CB3A5AEE4}"/>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5" name="Group 24">
            <a:extLst>
              <a:ext uri="{FF2B5EF4-FFF2-40B4-BE49-F238E27FC236}">
                <a16:creationId xmlns:a16="http://schemas.microsoft.com/office/drawing/2014/main" id="{F2AF35B1-B638-4563-979C-437ED5D8174A}"/>
              </a:ext>
            </a:extLst>
          </p:cNvPr>
          <p:cNvGrpSpPr/>
          <p:nvPr userDrawn="1"/>
        </p:nvGrpSpPr>
        <p:grpSpPr>
          <a:xfrm>
            <a:off x="8352168" y="6272372"/>
            <a:ext cx="841708" cy="547772"/>
            <a:chOff x="8352168" y="6272372"/>
            <a:chExt cx="841708" cy="547772"/>
          </a:xfrm>
        </p:grpSpPr>
        <p:pic>
          <p:nvPicPr>
            <p:cNvPr id="26" name="Picture 2" descr="See the source image">
              <a:hlinkClick r:id="" action="ppaction://customshow?id=4&amp;return=true"/>
              <a:extLst>
                <a:ext uri="{FF2B5EF4-FFF2-40B4-BE49-F238E27FC236}">
                  <a16:creationId xmlns:a16="http://schemas.microsoft.com/office/drawing/2014/main" id="{C17DCF34-BD15-483E-BE0C-AB63E90E670C}"/>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hlinkClick r:id="" action="ppaction://customshow?id=4&amp;return=true"/>
              <a:extLst>
                <a:ext uri="{FF2B5EF4-FFF2-40B4-BE49-F238E27FC236}">
                  <a16:creationId xmlns:a16="http://schemas.microsoft.com/office/drawing/2014/main" id="{D6AC4F9A-5D24-41B2-985E-C61F422AAC1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1798974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6.xml"/><Relationship Id="rId7"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image" Target="../media/image12.png"/><Relationship Id="rId4" Type="http://schemas.openxmlformats.org/officeDocument/2006/relationships/slideLayout" Target="../slideLayouts/slideLayout32.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6474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37684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412423342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131865853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slideLayout" Target="../slideLayouts/slideLayout31.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21.xml"/><Relationship Id="rId5" Type="http://schemas.openxmlformats.org/officeDocument/2006/relationships/slide" Target="slide12.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7.png"/><Relationship Id="rId5" Type="http://schemas.openxmlformats.org/officeDocument/2006/relationships/slideLayout" Target="../slideLayouts/slideLayout30.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7.png"/><Relationship Id="rId5" Type="http://schemas.openxmlformats.org/officeDocument/2006/relationships/slideLayout" Target="../slideLayouts/slideLayout30.xml"/><Relationship Id="rId4" Type="http://schemas.openxmlformats.org/officeDocument/2006/relationships/tags" Target="../tags/tag19.xml"/></Relationships>
</file>

<file path=ppt/slides/_rels/slide11.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8.png"/><Relationship Id="rId5" Type="http://schemas.openxmlformats.org/officeDocument/2006/relationships/slideLayout" Target="../slideLayouts/slideLayout30.xml"/><Relationship Id="rId4" Type="http://schemas.openxmlformats.org/officeDocument/2006/relationships/tags" Target="../tags/tag23.xml"/></Relationships>
</file>

<file path=ppt/slides/_rels/slide12.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9.png"/><Relationship Id="rId5" Type="http://schemas.openxmlformats.org/officeDocument/2006/relationships/slideLayout" Target="../slideLayouts/slideLayout30.xml"/><Relationship Id="rId4" Type="http://schemas.openxmlformats.org/officeDocument/2006/relationships/tags" Target="../tags/tag27.xml"/></Relationships>
</file>

<file path=ppt/slides/_rels/slide13.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28.xml"/><Relationship Id="rId1" Type="http://schemas.openxmlformats.org/officeDocument/2006/relationships/vmlDrawing" Target="../drawings/vmlDrawing1.vml"/><Relationship Id="rId6" Type="http://schemas.openxmlformats.org/officeDocument/2006/relationships/image" Target="../media/image20.wmf"/><Relationship Id="rId5" Type="http://schemas.openxmlformats.org/officeDocument/2006/relationships/image" Target="../media/image21.png"/><Relationship Id="rId4"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LE1-C1S2T1-Declaration%20of%20Independence.pdf"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31.png"/><Relationship Id="rId5" Type="http://schemas.openxmlformats.org/officeDocument/2006/relationships/slideLayout" Target="../slideLayouts/slideLayout31.xml"/><Relationship Id="rId4" Type="http://schemas.openxmlformats.org/officeDocument/2006/relationships/tags" Target="../tags/tag32.xml"/></Relationships>
</file>

<file path=ppt/slides/_rels/slide24.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32.png"/><Relationship Id="rId4"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33.png"/><Relationship Id="rId4"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36.png"/><Relationship Id="rId4"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37.png"/><Relationship Id="rId4"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values.com/inspirational-stories-tv-spots/72-Locker"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tags" Target="../tags/tag47.xml"/><Relationship Id="rId7" Type="http://schemas.openxmlformats.org/officeDocument/2006/relationships/image" Target="../media/image40.jp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39.jpg"/><Relationship Id="rId5" Type="http://schemas.openxmlformats.org/officeDocument/2006/relationships/image" Target="../media/image17.png"/><Relationship Id="rId4" Type="http://schemas.openxmlformats.org/officeDocument/2006/relationships/slideLayout" Target="../slideLayouts/slideLayout32.xml"/><Relationship Id="rId9" Type="http://schemas.openxmlformats.org/officeDocument/2006/relationships/image" Target="../media/image42.jpg"/></Relationships>
</file>

<file path=ppt/slides/_rels/slide35.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43.png"/><Relationship Id="rId4"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tags" Target="../tags/tag51.xml"/><Relationship Id="rId1" Type="http://schemas.openxmlformats.org/officeDocument/2006/relationships/vmlDrawing" Target="../drawings/vmlDrawing2.vml"/><Relationship Id="rId6" Type="http://schemas.openxmlformats.org/officeDocument/2006/relationships/image" Target="../media/image20.wmf"/><Relationship Id="rId5" Type="http://schemas.openxmlformats.org/officeDocument/2006/relationships/image" Target="../media/image21.png"/><Relationship Id="rId4"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581400"/>
            <a:ext cx="9144000" cy="1371600"/>
          </a:xfrm>
        </p:spPr>
        <p:txBody>
          <a:bodyPr/>
          <a:lstStyle/>
          <a:p>
            <a:pPr eaLnBrk="1" hangingPunct="1">
              <a:defRPr/>
            </a:pPr>
            <a:r>
              <a:rPr lang="en-US" b="0" dirty="0"/>
              <a:t>Ethics, Morals, Values</a:t>
            </a:r>
          </a:p>
        </p:txBody>
      </p:sp>
      <p:sp>
        <p:nvSpPr>
          <p:cNvPr id="5" name="Footer Placeholder 4"/>
          <p:cNvSpPr>
            <a:spLocks noGrp="1"/>
          </p:cNvSpPr>
          <p:nvPr>
            <p:ph type="ftr" sz="quarter" idx="10"/>
          </p:nvPr>
        </p:nvSpPr>
        <p:spPr>
          <a:xfrm>
            <a:off x="0" y="6400800"/>
            <a:ext cx="9144000" cy="35083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a:ea typeface="+mn-ea"/>
                <a:cs typeface="+mn-cs"/>
              </a:rPr>
              <a:t>LE1-C1S2T1pg15-20 Ethics, Morals, Values</a:t>
            </a:r>
          </a:p>
        </p:txBody>
      </p:sp>
    </p:spTree>
    <p:extLst>
      <p:ext uri="{BB962C8B-B14F-4D97-AF65-F5344CB8AC3E}">
        <p14:creationId xmlns:p14="http://schemas.microsoft.com/office/powerpoint/2010/main" val="44259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304800" y="2743200"/>
            <a:ext cx="8534400" cy="12954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3600"/>
              <a:t>   This lesson explains ethics, morals, and values as they relate to the Marine Corps.</a:t>
            </a:r>
          </a:p>
        </p:txBody>
      </p:sp>
      <p:sp>
        <p:nvSpPr>
          <p:cNvPr id="3" name="Title 3">
            <a:extLst>
              <a:ext uri="{FF2B5EF4-FFF2-40B4-BE49-F238E27FC236}">
                <a16:creationId xmlns:a16="http://schemas.microsoft.com/office/drawing/2014/main" id="{9B99E1D9-C65C-4EC3-890E-824DB2404894}"/>
              </a:ext>
            </a:extLst>
          </p:cNvPr>
          <p:cNvSpPr txBox="1">
            <a:spLocks/>
          </p:cNvSpPr>
          <p:nvPr/>
        </p:nvSpPr>
        <p:spPr>
          <a:xfrm>
            <a:off x="1828800" y="155448"/>
            <a:ext cx="6858000" cy="1252728"/>
          </a:xfrm>
          <a:prstGeom prst="rect">
            <a:avLst/>
          </a:prstGeom>
        </p:spPr>
        <p:txBody>
          <a:bodyPr anchor="ct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DDDDDD"/>
                </a:solidFill>
                <a:effectLst/>
                <a:uLnTx/>
                <a:uFillTx/>
                <a:latin typeface="Calibri"/>
                <a:ea typeface="+mj-ea"/>
                <a:cs typeface="+mj-cs"/>
              </a:rPr>
              <a:t>Lesson Purpose</a:t>
            </a:r>
          </a:p>
        </p:txBody>
      </p:sp>
    </p:spTree>
    <p:extLst>
      <p:ext uri="{BB962C8B-B14F-4D97-AF65-F5344CB8AC3E}">
        <p14:creationId xmlns:p14="http://schemas.microsoft.com/office/powerpoint/2010/main" val="59448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5" name="Content Placeholder 4"/>
          <p:cNvSpPr>
            <a:spLocks noGrp="1"/>
          </p:cNvSpPr>
          <p:nvPr>
            <p:ph idx="1"/>
          </p:nvPr>
        </p:nvSpPr>
        <p:spPr>
          <a:xfrm>
            <a:off x="304800" y="1774825"/>
            <a:ext cx="8534400" cy="4778375"/>
          </a:xfrm>
        </p:spPr>
        <p:txBody>
          <a:bodyPr/>
          <a:lstStyle/>
          <a:p>
            <a:pPr marL="633412" indent="-514350" eaLnBrk="1" fontAlgn="auto" hangingPunct="1">
              <a:spcBef>
                <a:spcPct val="20000"/>
              </a:spcBef>
              <a:spcAft>
                <a:spcPts val="0"/>
              </a:spcAft>
              <a:buClr>
                <a:schemeClr val="bg1"/>
              </a:buClr>
              <a:buSzPct val="75000"/>
              <a:buFont typeface="+mj-lt"/>
              <a:buAutoNum type="arabicPeriod"/>
              <a:defRPr/>
            </a:pPr>
            <a:endParaRPr lang="en-US" sz="800" kern="0" dirty="0">
              <a:ea typeface="Verdana" pitchFamily="34" charset="0"/>
              <a:cs typeface="Verdana" pitchFamily="34" charset="0"/>
            </a:endParaRPr>
          </a:p>
          <a:p>
            <a:pPr marL="633412" indent="-514350" eaLnBrk="1" hangingPunct="1">
              <a:spcBef>
                <a:spcPct val="20000"/>
              </a:spcBef>
              <a:buClr>
                <a:schemeClr val="bg1"/>
              </a:buClr>
              <a:buSzPct val="75000"/>
              <a:buFont typeface="+mj-lt"/>
              <a:buAutoNum type="arabicPeriod"/>
              <a:defRPr/>
            </a:pPr>
            <a:endParaRPr lang="en-US" sz="800" dirty="0"/>
          </a:p>
          <a:p>
            <a:pPr marL="633412" indent="-514350" eaLnBrk="1" hangingPunct="1">
              <a:spcBef>
                <a:spcPct val="20000"/>
              </a:spcBef>
              <a:buClr>
                <a:schemeClr val="bg1"/>
              </a:buClr>
              <a:buSzPct val="75000"/>
              <a:buFont typeface="+mj-lt"/>
              <a:buAutoNum type="arabicPeriod"/>
              <a:defRPr/>
            </a:pPr>
            <a:r>
              <a:rPr lang="en-US" dirty="0"/>
              <a:t>Explain </a:t>
            </a:r>
            <a:r>
              <a:rPr lang="en-US" dirty="0">
                <a:solidFill>
                  <a:srgbClr val="FFFF00"/>
                </a:solidFill>
              </a:rPr>
              <a:t>ethics</a:t>
            </a:r>
            <a:r>
              <a:rPr lang="en-US" dirty="0"/>
              <a:t>, </a:t>
            </a:r>
            <a:r>
              <a:rPr lang="en-US" dirty="0">
                <a:solidFill>
                  <a:srgbClr val="FFFF00"/>
                </a:solidFill>
              </a:rPr>
              <a:t>morals</a:t>
            </a:r>
            <a:r>
              <a:rPr lang="en-US" dirty="0"/>
              <a:t>, and </a:t>
            </a:r>
            <a:r>
              <a:rPr lang="en-US" dirty="0">
                <a:solidFill>
                  <a:srgbClr val="FFFF00"/>
                </a:solidFill>
              </a:rPr>
              <a:t>values</a:t>
            </a:r>
            <a:r>
              <a:rPr lang="en-US" dirty="0"/>
              <a:t> as they relate to the Marine Corps.</a:t>
            </a:r>
          </a:p>
          <a:p>
            <a:pPr marL="633412" indent="-514350" eaLnBrk="1" hangingPunct="1">
              <a:spcBef>
                <a:spcPct val="20000"/>
              </a:spcBef>
              <a:buClr>
                <a:schemeClr val="bg1"/>
              </a:buClr>
              <a:buSzPct val="75000"/>
              <a:buFont typeface="+mj-lt"/>
              <a:buAutoNum type="arabicPeriod"/>
              <a:defRPr/>
            </a:pPr>
            <a:r>
              <a:rPr lang="en-US" dirty="0"/>
              <a:t>Identify the four professional beliefs and values of the Marine Corps.</a:t>
            </a:r>
          </a:p>
          <a:p>
            <a:pPr marL="633412" indent="-514350" eaLnBrk="1" hangingPunct="1">
              <a:spcBef>
                <a:spcPct val="20000"/>
              </a:spcBef>
              <a:buClr>
                <a:schemeClr val="bg1"/>
              </a:buClr>
              <a:buSzPct val="75000"/>
              <a:buFont typeface="+mj-lt"/>
              <a:buAutoNum type="arabicPeriod"/>
              <a:defRPr/>
            </a:pPr>
            <a:r>
              <a:rPr lang="en-US" dirty="0"/>
              <a:t>Understand how </a:t>
            </a:r>
            <a:r>
              <a:rPr lang="en-US" dirty="0">
                <a:solidFill>
                  <a:srgbClr val="FFFF00"/>
                </a:solidFill>
              </a:rPr>
              <a:t>honor</a:t>
            </a:r>
            <a:r>
              <a:rPr lang="en-US" dirty="0"/>
              <a:t>, </a:t>
            </a:r>
            <a:r>
              <a:rPr lang="en-US" dirty="0">
                <a:solidFill>
                  <a:srgbClr val="FFFF00"/>
                </a:solidFill>
              </a:rPr>
              <a:t>courage</a:t>
            </a:r>
            <a:r>
              <a:rPr lang="en-US" dirty="0"/>
              <a:t>, and </a:t>
            </a:r>
            <a:r>
              <a:rPr lang="en-US" dirty="0">
                <a:solidFill>
                  <a:srgbClr val="FFFF00"/>
                </a:solidFill>
              </a:rPr>
              <a:t>commitment</a:t>
            </a:r>
            <a:r>
              <a:rPr lang="en-US" dirty="0"/>
              <a:t> define the code of conduct for the Marine Corps.</a:t>
            </a:r>
          </a:p>
        </p:txBody>
      </p:sp>
      <p:grpSp>
        <p:nvGrpSpPr>
          <p:cNvPr id="2" name="Group 1">
            <a:extLst>
              <a:ext uri="{FF2B5EF4-FFF2-40B4-BE49-F238E27FC236}">
                <a16:creationId xmlns:a16="http://schemas.microsoft.com/office/drawing/2014/main" id="{66C607FE-DF47-4D71-97D0-83D569A7D30F}"/>
              </a:ext>
            </a:extLst>
          </p:cNvPr>
          <p:cNvGrpSpPr/>
          <p:nvPr/>
        </p:nvGrpSpPr>
        <p:grpSpPr>
          <a:xfrm>
            <a:off x="8284818" y="6002825"/>
            <a:ext cx="813044" cy="795949"/>
            <a:chOff x="8284818" y="6002825"/>
            <a:chExt cx="813044" cy="795949"/>
          </a:xfrm>
        </p:grpSpPr>
        <p:sp>
          <p:nvSpPr>
            <p:cNvPr id="8" name="Star: 10 Points 7">
              <a:hlinkClick r:id="rId3" action="ppaction://hlinksldjump"/>
              <a:extLst>
                <a:ext uri="{FF2B5EF4-FFF2-40B4-BE49-F238E27FC236}">
                  <a16:creationId xmlns:a16="http://schemas.microsoft.com/office/drawing/2014/main" id="{19E9B265-D4C6-4F9B-99BB-90A606F38E5E}"/>
                </a:ext>
              </a:extLst>
            </p:cNvPr>
            <p:cNvSpPr/>
            <p:nvPr/>
          </p:nvSpPr>
          <p:spPr>
            <a:xfrm>
              <a:off x="8309641" y="6002825"/>
              <a:ext cx="763398" cy="795949"/>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hlinkClick r:id="rId3" action="ppaction://hlinksldjump"/>
              <a:extLst>
                <a:ext uri="{FF2B5EF4-FFF2-40B4-BE49-F238E27FC236}">
                  <a16:creationId xmlns:a16="http://schemas.microsoft.com/office/drawing/2014/main" id="{BDB782E1-9D78-41EF-AEDF-C92A0D40ADE7}"/>
                </a:ext>
              </a:extLst>
            </p:cNvPr>
            <p:cNvSpPr/>
            <p:nvPr/>
          </p:nvSpPr>
          <p:spPr>
            <a:xfrm>
              <a:off x="8284818" y="6200744"/>
              <a:ext cx="813044" cy="400110"/>
            </a:xfrm>
            <a:prstGeom prst="rect">
              <a:avLst/>
            </a:prstGeom>
            <a:noFill/>
            <a:ln>
              <a:noFill/>
            </a:ln>
          </p:spPr>
          <p:txBody>
            <a:bodyPr wrap="none">
              <a:spAutoFit/>
            </a:bodyPr>
            <a:lstStyle/>
            <a:p>
              <a:pPr algn="ctr"/>
              <a:r>
                <a:rPr lang="en-US" sz="2000" b="1" dirty="0">
                  <a:solidFill>
                    <a:schemeClr val="accent1">
                      <a:lumMod val="10000"/>
                    </a:schemeClr>
                  </a:solidFill>
                </a:rPr>
                <a:t>Game</a:t>
              </a:r>
              <a:endParaRPr lang="en-US" b="1" dirty="0">
                <a:solidFill>
                  <a:schemeClr val="accent1">
                    <a:lumMod val="10000"/>
                  </a:schemeClr>
                </a:solidFill>
              </a:endParaRPr>
            </a:p>
          </p:txBody>
        </p:sp>
      </p:grpSp>
    </p:spTree>
    <p:extLst>
      <p:ext uri="{BB962C8B-B14F-4D97-AF65-F5344CB8AC3E}">
        <p14:creationId xmlns:p14="http://schemas.microsoft.com/office/powerpoint/2010/main" val="350875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71706" y="1677798"/>
            <a:ext cx="5766849"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90094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48A82B9-544E-41A0-B126-944AC0C3FF6E}"/>
              </a:ext>
            </a:extLst>
          </p:cNvPr>
          <p:cNvSpPr>
            <a:spLocks noGrp="1"/>
          </p:cNvSpPr>
          <p:nvPr>
            <p:ph type="body" sz="quarter" idx="10"/>
          </p:nvPr>
        </p:nvSpPr>
        <p:spPr/>
        <p:txBody>
          <a:bodyPr/>
          <a:lstStyle/>
          <a:p>
            <a:r>
              <a:rPr lang="en-US" dirty="0"/>
              <a:t>(LE1-C1S2T1:LQ1)</a:t>
            </a:r>
          </a:p>
        </p:txBody>
      </p:sp>
      <p:sp>
        <p:nvSpPr>
          <p:cNvPr id="2" name="TPQuestion" title="Question Text Shape">
            <a:extLst>
              <a:ext uri="{FF2B5EF4-FFF2-40B4-BE49-F238E27FC236}">
                <a16:creationId xmlns:a16="http://schemas.microsoft.com/office/drawing/2014/main" id="{ABE77124-446A-46B7-9309-43534F9FCF69}"/>
              </a:ext>
            </a:extLst>
          </p:cNvPr>
          <p:cNvSpPr>
            <a:spLocks noGrp="1"/>
          </p:cNvSpPr>
          <p:nvPr>
            <p:ph type="title"/>
          </p:nvPr>
        </p:nvSpPr>
        <p:spPr/>
        <p:txBody>
          <a:bodyPr/>
          <a:lstStyle/>
          <a:p>
            <a:r>
              <a:rPr lang="en-US" b="0" dirty="0"/>
              <a:t>Think about a time when you made a difficult but "right" (or ethical) decision.  </a:t>
            </a:r>
            <a:r>
              <a:rPr lang="en-US" dirty="0"/>
              <a:t>What motivated you?</a:t>
            </a:r>
          </a:p>
        </p:txBody>
      </p:sp>
      <p:sp>
        <p:nvSpPr>
          <p:cNvPr id="3" name="TPAnswers" title="Answer Text Shape">
            <a:extLst>
              <a:ext uri="{FF2B5EF4-FFF2-40B4-BE49-F238E27FC236}">
                <a16:creationId xmlns:a16="http://schemas.microsoft.com/office/drawing/2014/main" id="{C39B4F53-29FA-4B94-88F9-7D4C68FFE4B2}"/>
              </a:ext>
            </a:extLst>
          </p:cNvPr>
          <p:cNvSpPr>
            <a:spLocks noGrp="1"/>
          </p:cNvSpPr>
          <p:nvPr>
            <p:ph idx="1"/>
            <p:custDataLst>
              <p:tags r:id="rId2"/>
            </p:custDataLst>
          </p:nvPr>
        </p:nvSpPr>
        <p:spPr/>
        <p:txBody>
          <a:bodyPr lIns="91440"/>
          <a:lstStyle/>
          <a:p>
            <a:pPr>
              <a:lnSpc>
                <a:spcPct val="100000"/>
              </a:lnSpc>
              <a:spcBef>
                <a:spcPct val="20000"/>
              </a:spcBef>
            </a:pPr>
            <a:r>
              <a:rPr lang="en-US" dirty="0"/>
              <a:t>I just wanted to do what was right.</a:t>
            </a:r>
          </a:p>
          <a:p>
            <a:pPr>
              <a:lnSpc>
                <a:spcPct val="100000"/>
              </a:lnSpc>
              <a:spcBef>
                <a:spcPct val="20000"/>
              </a:spcBef>
            </a:pPr>
            <a:r>
              <a:rPr lang="en-US" dirty="0"/>
              <a:t>I was worried about being caught if I did the wrong thing.</a:t>
            </a:r>
          </a:p>
          <a:p>
            <a:pPr>
              <a:lnSpc>
                <a:spcPct val="100000"/>
              </a:lnSpc>
              <a:spcBef>
                <a:spcPct val="20000"/>
              </a:spcBef>
            </a:pPr>
            <a:r>
              <a:rPr lang="en-US" dirty="0"/>
              <a:t>I wanted others to see me as ethical.</a:t>
            </a:r>
          </a:p>
          <a:p>
            <a:pPr>
              <a:lnSpc>
                <a:spcPct val="100000"/>
              </a:lnSpc>
              <a:spcBef>
                <a:spcPct val="20000"/>
              </a:spcBef>
            </a:pPr>
            <a:r>
              <a:rPr lang="en-US" dirty="0"/>
              <a:t>Other</a:t>
            </a:r>
          </a:p>
        </p:txBody>
      </p:sp>
      <p:sp>
        <p:nvSpPr>
          <p:cNvPr id="5" name="TPChart">
            <a:extLst>
              <a:ext uri="{FF2B5EF4-FFF2-40B4-BE49-F238E27FC236}">
                <a16:creationId xmlns:a16="http://schemas.microsoft.com/office/drawing/2014/main" id="{0E2BDD21-2831-45FB-8D79-6A38EFD7E881}"/>
              </a:ext>
            </a:extLst>
          </p:cNvPr>
          <p:cNvSpPr/>
          <p:nvPr>
            <p:custDataLst>
              <p:tags r:id="rId3"/>
            </p:custDataLst>
          </p:nvPr>
        </p:nvSpPr>
        <p:spPr>
          <a:xfrm>
            <a:off x="8497188" y="3429000"/>
            <a:ext cx="645952"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TPPolling">
            <a:extLst>
              <a:ext uri="{FF2B5EF4-FFF2-40B4-BE49-F238E27FC236}">
                <a16:creationId xmlns:a16="http://schemas.microsoft.com/office/drawing/2014/main" id="{717328E6-090C-44A7-BAAA-C21E4F9C3FB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7927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AF62190-442E-42B0-90D1-D2713652B72E}"/>
              </a:ext>
            </a:extLst>
          </p:cNvPr>
          <p:cNvSpPr>
            <a:spLocks noGrp="1"/>
          </p:cNvSpPr>
          <p:nvPr>
            <p:ph type="body" sz="quarter" idx="10"/>
          </p:nvPr>
        </p:nvSpPr>
        <p:spPr/>
        <p:txBody>
          <a:bodyPr/>
          <a:lstStyle/>
          <a:p>
            <a:r>
              <a:rPr lang="en-US" dirty="0"/>
              <a:t>(LE1-C1S2T1:LQ2)</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4400" b="0" dirty="0"/>
              <a:t>A person's guiding principles are sometimes called their ________.</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nchor="t"/>
          <a:lstStyle/>
          <a:p>
            <a:pPr>
              <a:lnSpc>
                <a:spcPct val="100000"/>
              </a:lnSpc>
              <a:spcBef>
                <a:spcPct val="20000"/>
              </a:spcBef>
              <a:spcAft>
                <a:spcPts val="0"/>
              </a:spcAft>
            </a:pPr>
            <a:r>
              <a:rPr lang="en-US" sz="4000" dirty="0"/>
              <a:t>ethics</a:t>
            </a:r>
          </a:p>
          <a:p>
            <a:pPr>
              <a:lnSpc>
                <a:spcPct val="100000"/>
              </a:lnSpc>
              <a:spcBef>
                <a:spcPct val="20000"/>
              </a:spcBef>
              <a:spcAft>
                <a:spcPts val="0"/>
              </a:spcAft>
            </a:pPr>
            <a:r>
              <a:rPr lang="en-US" sz="4000" dirty="0"/>
              <a:t>morals</a:t>
            </a:r>
          </a:p>
          <a:p>
            <a:pPr>
              <a:lnSpc>
                <a:spcPct val="100000"/>
              </a:lnSpc>
              <a:spcBef>
                <a:spcPct val="20000"/>
              </a:spcBef>
              <a:spcAft>
                <a:spcPts val="0"/>
              </a:spcAft>
            </a:pPr>
            <a:r>
              <a:rPr lang="en-US" sz="4000" dirty="0"/>
              <a:t>values</a:t>
            </a:r>
          </a:p>
        </p:txBody>
      </p:sp>
      <p:sp>
        <p:nvSpPr>
          <p:cNvPr id="7" name="CAI1">
            <a:extLst>
              <a:ext uri="{FF2B5EF4-FFF2-40B4-BE49-F238E27FC236}">
                <a16:creationId xmlns:a16="http://schemas.microsoft.com/office/drawing/2014/main" id="{7C2486FE-738B-47A7-B957-3537846B9C4F}"/>
              </a:ext>
            </a:extLst>
          </p:cNvPr>
          <p:cNvSpPr/>
          <p:nvPr>
            <p:custDataLst>
              <p:tags r:id="rId3"/>
            </p:custDataLst>
          </p:nvPr>
        </p:nvSpPr>
        <p:spPr>
          <a:xfrm rot="10800000">
            <a:off x="33556" y="5088255"/>
            <a:ext cx="377190" cy="37719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Polling">
            <a:extLst>
              <a:ext uri="{FF2B5EF4-FFF2-40B4-BE49-F238E27FC236}">
                <a16:creationId xmlns:a16="http://schemas.microsoft.com/office/drawing/2014/main" id="{DBA67696-DCD7-41D9-8766-FFEB065CDC40}"/>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04DEB493-3EC1-449E-BF59-F08974176292}"/>
              </a:ext>
            </a:extLst>
          </p:cNvPr>
          <p:cNvSpPr/>
          <p:nvPr>
            <p:custDataLst>
              <p:tags r:id="rId4"/>
            </p:custDataLst>
          </p:nvPr>
        </p:nvSpPr>
        <p:spPr>
          <a:xfrm>
            <a:off x="8543642" y="3398838"/>
            <a:ext cx="583580"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3282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US" dirty="0"/>
              <a:t>Key Words / Word Wall</a:t>
            </a:r>
          </a:p>
        </p:txBody>
      </p:sp>
      <p:sp>
        <p:nvSpPr>
          <p:cNvPr id="22531" name="Content Placeholder 2"/>
          <p:cNvSpPr>
            <a:spLocks noGrp="1"/>
          </p:cNvSpPr>
          <p:nvPr>
            <p:ph idx="1"/>
          </p:nvPr>
        </p:nvSpPr>
        <p:spPr>
          <a:xfrm>
            <a:off x="381000" y="1905000"/>
            <a:ext cx="8382000" cy="4800600"/>
          </a:xfrm>
        </p:spPr>
        <p:txBody>
          <a:bodyPr/>
          <a:lstStyle/>
          <a:p>
            <a:pPr eaLnBrk="1" hangingPunct="1">
              <a:defRPr/>
            </a:pPr>
            <a:endParaRPr lang="en-US" sz="1600" b="1" dirty="0"/>
          </a:p>
          <a:p>
            <a:pPr eaLnBrk="1" hangingPunct="1">
              <a:defRPr/>
            </a:pPr>
            <a:r>
              <a:rPr lang="en-US" sz="2800" b="1" dirty="0">
                <a:solidFill>
                  <a:srgbClr val="FFFF00"/>
                </a:solidFill>
              </a:rPr>
              <a:t>Ethics</a:t>
            </a:r>
          </a:p>
          <a:p>
            <a:pPr eaLnBrk="1" hangingPunct="1">
              <a:buFont typeface="Wingdings 2" pitchFamily="18" charset="2"/>
              <a:buNone/>
              <a:defRPr/>
            </a:pPr>
            <a:endParaRPr lang="en-US" sz="2800" dirty="0"/>
          </a:p>
          <a:p>
            <a:pPr marL="119062" indent="0" eaLnBrk="1" hangingPunct="1">
              <a:buFont typeface="Wingdings 2" pitchFamily="18" charset="2"/>
              <a:buNone/>
              <a:defRPr/>
            </a:pPr>
            <a:endParaRPr lang="en-US" sz="1000" b="1" dirty="0"/>
          </a:p>
          <a:p>
            <a:pPr eaLnBrk="1" hangingPunct="1">
              <a:buFont typeface="Wingdings" pitchFamily="2" charset="2"/>
              <a:buChar char="§"/>
              <a:defRPr/>
            </a:pPr>
            <a:r>
              <a:rPr lang="en-US" sz="2800" b="1" dirty="0">
                <a:solidFill>
                  <a:srgbClr val="FFFF00"/>
                </a:solidFill>
              </a:rPr>
              <a:t>Morals</a:t>
            </a:r>
            <a:endParaRPr lang="en-US" sz="2800" dirty="0">
              <a:solidFill>
                <a:srgbClr val="FFFF00"/>
              </a:solidFill>
            </a:endParaRPr>
          </a:p>
          <a:p>
            <a:pPr marL="119062" indent="0" eaLnBrk="1" hangingPunct="1">
              <a:buFont typeface="Wingdings 2" pitchFamily="18" charset="2"/>
              <a:buNone/>
              <a:defRPr/>
            </a:pPr>
            <a:endParaRPr lang="en-US" sz="2800" b="1" dirty="0"/>
          </a:p>
          <a:p>
            <a:pPr eaLnBrk="1" hangingPunct="1">
              <a:buFont typeface="Wingdings" pitchFamily="2" charset="2"/>
              <a:buChar char="§"/>
              <a:defRPr/>
            </a:pPr>
            <a:endParaRPr lang="en-US" sz="800" b="1" dirty="0"/>
          </a:p>
          <a:p>
            <a:pPr eaLnBrk="1" hangingPunct="1">
              <a:buFont typeface="Wingdings" pitchFamily="2" charset="2"/>
              <a:buChar char="§"/>
              <a:defRPr/>
            </a:pPr>
            <a:r>
              <a:rPr lang="en-US" sz="2800" b="1" dirty="0">
                <a:solidFill>
                  <a:srgbClr val="FFFF00"/>
                </a:solidFill>
              </a:rPr>
              <a:t>Values</a:t>
            </a:r>
          </a:p>
          <a:p>
            <a:pPr eaLnBrk="1" hangingPunct="1">
              <a:buFont typeface="Wingdings" pitchFamily="2" charset="2"/>
              <a:buChar char="§"/>
              <a:defRPr/>
            </a:pPr>
            <a:endParaRPr lang="en-US" sz="4400" b="1" dirty="0"/>
          </a:p>
          <a:p>
            <a:pPr eaLnBrk="1" hangingPunct="1">
              <a:buFont typeface="Wingdings" pitchFamily="2" charset="2"/>
              <a:buChar char="§"/>
              <a:defRPr/>
            </a:pPr>
            <a:r>
              <a:rPr lang="en-US" sz="2800" b="1" dirty="0">
                <a:solidFill>
                  <a:srgbClr val="FFFF00"/>
                </a:solidFill>
              </a:rPr>
              <a:t>Selfless</a:t>
            </a:r>
            <a:endParaRPr lang="en-US" sz="2800" dirty="0">
              <a:solidFill>
                <a:srgbClr val="FFFF00"/>
              </a:solidFill>
            </a:endParaRPr>
          </a:p>
        </p:txBody>
      </p:sp>
      <p:sp>
        <p:nvSpPr>
          <p:cNvPr id="7" name="Content Placeholder 2"/>
          <p:cNvSpPr txBox="1">
            <a:spLocks/>
          </p:cNvSpPr>
          <p:nvPr/>
        </p:nvSpPr>
        <p:spPr bwMode="auto">
          <a:xfrm>
            <a:off x="381000" y="1905000"/>
            <a:ext cx="8229600" cy="4953000"/>
          </a:xfrm>
          <a:prstGeom prst="rect">
            <a:avLst/>
          </a:prstGeom>
          <a:noFill/>
          <a:ln w="25400">
            <a:noFill/>
            <a:miter lim="800000"/>
            <a:headEnd/>
            <a:tailEnd/>
          </a:ln>
        </p:spPr>
        <p:txBody>
          <a:bodyPr lIns="54864" tIns="91440"/>
          <a:lstStyle/>
          <a:p>
            <a:pPr marL="119062" marR="0" lvl="0" indent="0"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16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 - moral beliefs and rules about right and wrong</a:t>
            </a: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endParaRPr kumimoji="0" lang="en-US" sz="10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______ - principles and beliefs concerning right and wrong behavior</a:t>
            </a: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______ - moral principles and beliefs that a person thinks are important</a:t>
            </a: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16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______ - being more concerned with the welfare of others than oneself</a:t>
            </a:r>
          </a:p>
        </p:txBody>
      </p:sp>
    </p:spTree>
    <p:extLst>
      <p:ext uri="{BB962C8B-B14F-4D97-AF65-F5344CB8AC3E}">
        <p14:creationId xmlns:p14="http://schemas.microsoft.com/office/powerpoint/2010/main" val="1153182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0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wipe(left)">
                                      <p:cBhvr>
                                        <p:cTn id="12" dur="1000"/>
                                        <p:tgtEl>
                                          <p:spTgt spid="7">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wipe(left)">
                                      <p:cBhvr>
                                        <p:cTn id="17" dur="500"/>
                                        <p:tgtEl>
                                          <p:spTgt spid="7">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
                                            <p:txEl>
                                              <p:pRg st="7" end="7"/>
                                            </p:txEl>
                                          </p:spTgt>
                                        </p:tgtEl>
                                        <p:attrNameLst>
                                          <p:attrName>style.visibility</p:attrName>
                                        </p:attrNameLst>
                                      </p:cBhvr>
                                      <p:to>
                                        <p:strVal val="visible"/>
                                      </p:to>
                                    </p:set>
                                    <p:animEffect transition="in" filter="wipe(left)">
                                      <p:cBhvr>
                                        <p:cTn id="2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4A1CC1-5758-406B-BC64-4E3250C2FBF9}"/>
              </a:ext>
            </a:extLst>
          </p:cNvPr>
          <p:cNvSpPr>
            <a:spLocks noGrp="1"/>
          </p:cNvSpPr>
          <p:nvPr>
            <p:ph type="title"/>
          </p:nvPr>
        </p:nvSpPr>
        <p:spPr/>
        <p:txBody>
          <a:bodyPr/>
          <a:lstStyle/>
          <a:p>
            <a:r>
              <a:rPr lang="en-US" dirty="0"/>
              <a:t>Key Word Question Slide Index</a:t>
            </a:r>
          </a:p>
        </p:txBody>
      </p:sp>
      <p:sp>
        <p:nvSpPr>
          <p:cNvPr id="7" name="Text Placeholder 6">
            <a:extLst>
              <a:ext uri="{FF2B5EF4-FFF2-40B4-BE49-F238E27FC236}">
                <a16:creationId xmlns:a16="http://schemas.microsoft.com/office/drawing/2014/main" id="{1A009C63-7C26-4A6D-BABA-9F45913280E8}"/>
              </a:ext>
            </a:extLst>
          </p:cNvPr>
          <p:cNvSpPr>
            <a:spLocks noGrp="1"/>
          </p:cNvSpPr>
          <p:nvPr>
            <p:ph type="body" sz="quarter" idx="10"/>
          </p:nvPr>
        </p:nvSpPr>
        <p:spPr/>
        <p:txBody>
          <a:bodyPr/>
          <a:lstStyle/>
          <a:p>
            <a:pPr lvl="0">
              <a:lnSpc>
                <a:spcPct val="150000"/>
              </a:lnSpc>
              <a:spcAft>
                <a:spcPts val="200"/>
              </a:spcAft>
              <a:defRPr/>
            </a:pPr>
            <a:r>
              <a:rPr lang="en-US" dirty="0">
                <a:solidFill>
                  <a:srgbClr val="F8F8F8"/>
                </a:solidFill>
                <a:hlinkClick r:id="rId2" action="ppaction://hlinksldjump"/>
              </a:rPr>
              <a:t>Being more concerned with others </a:t>
            </a:r>
            <a:endParaRPr lang="en-US" dirty="0">
              <a:solidFill>
                <a:srgbClr val="F8F8F8"/>
              </a:solidFill>
            </a:endParaRPr>
          </a:p>
          <a:p>
            <a:pPr lvl="0">
              <a:lnSpc>
                <a:spcPct val="150000"/>
              </a:lnSpc>
              <a:spcAft>
                <a:spcPts val="200"/>
              </a:spcAft>
              <a:defRPr/>
            </a:pPr>
            <a:r>
              <a:rPr lang="en-US" dirty="0">
                <a:solidFill>
                  <a:srgbClr val="F8F8F8"/>
                </a:solidFill>
                <a:hlinkClick r:id="rId3" action="ppaction://hlinksldjump"/>
              </a:rPr>
              <a:t>Ideals of what is "right" and "wrong" </a:t>
            </a:r>
            <a:endParaRPr lang="en-US" dirty="0">
              <a:solidFill>
                <a:srgbClr val="F8F8F8"/>
              </a:solidFill>
            </a:endParaRPr>
          </a:p>
          <a:p>
            <a:pPr lvl="0">
              <a:lnSpc>
                <a:spcPct val="150000"/>
              </a:lnSpc>
              <a:spcAft>
                <a:spcPts val="200"/>
              </a:spcAft>
              <a:buSzTx/>
              <a:defRPr/>
            </a:pPr>
            <a:r>
              <a:rPr lang="en-US" dirty="0">
                <a:solidFill>
                  <a:srgbClr val="F8F8F8"/>
                </a:solidFill>
                <a:hlinkClick r:id="rId4" action="ppaction://hlinksldjump"/>
              </a:rPr>
              <a:t>Scenario #1</a:t>
            </a:r>
            <a:endParaRPr lang="en-US" dirty="0">
              <a:solidFill>
                <a:srgbClr val="F8F8F8"/>
              </a:solidFill>
              <a:cs typeface="Arial" charset="0"/>
            </a:endParaRPr>
          </a:p>
          <a:p>
            <a:pPr lvl="0">
              <a:lnSpc>
                <a:spcPct val="150000"/>
              </a:lnSpc>
              <a:spcAft>
                <a:spcPts val="200"/>
              </a:spcAft>
              <a:buSzTx/>
              <a:defRPr/>
            </a:pPr>
            <a:r>
              <a:rPr lang="en-US" dirty="0">
                <a:solidFill>
                  <a:srgbClr val="F8F8F8"/>
                </a:solidFill>
                <a:hlinkClick r:id="rId5" action="ppaction://hlinksldjump"/>
              </a:rPr>
              <a:t>Scenario #2</a:t>
            </a:r>
            <a:endParaRPr lang="en-US" dirty="0">
              <a:solidFill>
                <a:srgbClr val="F8F8F8"/>
              </a:solidFill>
              <a:cs typeface="Arial" charset="0"/>
            </a:endParaRPr>
          </a:p>
        </p:txBody>
      </p:sp>
    </p:spTree>
    <p:extLst>
      <p:ext uri="{BB962C8B-B14F-4D97-AF65-F5344CB8AC3E}">
        <p14:creationId xmlns:p14="http://schemas.microsoft.com/office/powerpoint/2010/main" val="947455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AA8E4F4-245F-4514-8577-444E68F078ED}"/>
              </a:ext>
            </a:extLst>
          </p:cNvPr>
          <p:cNvSpPr>
            <a:spLocks noGrp="1"/>
          </p:cNvSpPr>
          <p:nvPr>
            <p:ph type="body" sz="quarter" idx="10"/>
          </p:nvPr>
        </p:nvSpPr>
        <p:spPr/>
        <p:txBody>
          <a:bodyPr/>
          <a:lstStyle/>
          <a:p>
            <a:r>
              <a:rPr lang="en-US" dirty="0"/>
              <a:t>(LE1-C1S2T1:KW1)</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Being more concerned with the welfare of others than oneself.</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dirty="0"/>
              <a:t>Ethics</a:t>
            </a:r>
          </a:p>
          <a:p>
            <a:pPr marL="633412" indent="-514350">
              <a:spcBef>
                <a:spcPct val="20000"/>
              </a:spcBef>
              <a:spcAft>
                <a:spcPts val="0"/>
              </a:spcAft>
              <a:buFont typeface="Wingdings 2" pitchFamily="18" charset="2"/>
              <a:buAutoNum type="alphaUcPeriod"/>
            </a:pPr>
            <a:r>
              <a:rPr lang="en-US" dirty="0"/>
              <a:t>Morals</a:t>
            </a:r>
          </a:p>
          <a:p>
            <a:pPr marL="633412" indent="-514350">
              <a:spcBef>
                <a:spcPct val="20000"/>
              </a:spcBef>
              <a:spcAft>
                <a:spcPts val="0"/>
              </a:spcAft>
              <a:buFont typeface="Wingdings 2" pitchFamily="18" charset="2"/>
              <a:buAutoNum type="alphaUcPeriod"/>
            </a:pPr>
            <a:r>
              <a:rPr lang="en-US" dirty="0"/>
              <a:t>Values</a:t>
            </a:r>
          </a:p>
          <a:p>
            <a:pPr marL="633412" indent="-514350">
              <a:spcBef>
                <a:spcPct val="20000"/>
              </a:spcBef>
              <a:spcAft>
                <a:spcPts val="0"/>
              </a:spcAft>
              <a:buFont typeface="Wingdings 2" pitchFamily="18" charset="2"/>
              <a:buAutoNum type="alphaUcPeriod"/>
            </a:pPr>
            <a:r>
              <a:rPr lang="en-US" dirty="0"/>
              <a:t>Selfless</a:t>
            </a: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12700" y="5310231"/>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TPPolling">
            <a:extLst>
              <a:ext uri="{FF2B5EF4-FFF2-40B4-BE49-F238E27FC236}">
                <a16:creationId xmlns:a16="http://schemas.microsoft.com/office/drawing/2014/main" id="{3CFE17C7-3B0D-4944-9BA8-967B604B5339}"/>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8249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AA8E4F4-245F-4514-8577-444E68F078ED}"/>
              </a:ext>
            </a:extLst>
          </p:cNvPr>
          <p:cNvSpPr>
            <a:spLocks noGrp="1"/>
          </p:cNvSpPr>
          <p:nvPr>
            <p:ph type="body" sz="quarter" idx="10"/>
          </p:nvPr>
        </p:nvSpPr>
        <p:spPr/>
        <p:txBody>
          <a:bodyPr/>
          <a:lstStyle/>
          <a:p>
            <a:r>
              <a:rPr lang="en-US" dirty="0"/>
              <a:t>(LE1-C1S2T1:KW2)</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Ideals of what is "right" and "wrong" are related to...  </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dirty="0"/>
              <a:t>Ethics</a:t>
            </a:r>
          </a:p>
          <a:p>
            <a:pPr marL="633412" indent="-514350">
              <a:spcBef>
                <a:spcPct val="20000"/>
              </a:spcBef>
              <a:spcAft>
                <a:spcPts val="0"/>
              </a:spcAft>
              <a:buFont typeface="Wingdings 2" pitchFamily="18" charset="2"/>
              <a:buAutoNum type="alphaUcPeriod"/>
            </a:pPr>
            <a:r>
              <a:rPr lang="en-US" dirty="0"/>
              <a:t>Morals</a:t>
            </a:r>
          </a:p>
          <a:p>
            <a:pPr marL="633412" indent="-514350">
              <a:spcBef>
                <a:spcPct val="20000"/>
              </a:spcBef>
              <a:spcAft>
                <a:spcPts val="0"/>
              </a:spcAft>
              <a:buFont typeface="Wingdings 2" pitchFamily="18" charset="2"/>
              <a:buAutoNum type="alphaUcPeriod"/>
            </a:pPr>
            <a:r>
              <a:rPr lang="en-US" dirty="0"/>
              <a:t>Values</a:t>
            </a:r>
          </a:p>
          <a:p>
            <a:pPr marL="633412" indent="-514350">
              <a:spcBef>
                <a:spcPct val="20000"/>
              </a:spcBef>
              <a:spcAft>
                <a:spcPts val="0"/>
              </a:spcAft>
              <a:buFont typeface="Wingdings 2" pitchFamily="18" charset="2"/>
              <a:buAutoNum type="alphaUcPeriod"/>
            </a:pPr>
            <a:r>
              <a:rPr lang="en-US" dirty="0"/>
              <a:t>A and B</a:t>
            </a: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8389" y="531862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TPPolling">
            <a:extLst>
              <a:ext uri="{FF2B5EF4-FFF2-40B4-BE49-F238E27FC236}">
                <a16:creationId xmlns:a16="http://schemas.microsoft.com/office/drawing/2014/main" id="{792A6A1F-9E72-43C3-93F8-132A027B0FBF}"/>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0329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AA8E4F4-245F-4514-8577-444E68F078ED}"/>
              </a:ext>
            </a:extLst>
          </p:cNvPr>
          <p:cNvSpPr>
            <a:spLocks noGrp="1"/>
          </p:cNvSpPr>
          <p:nvPr>
            <p:ph type="body" sz="quarter" idx="10"/>
          </p:nvPr>
        </p:nvSpPr>
        <p:spPr/>
        <p:txBody>
          <a:bodyPr/>
          <a:lstStyle/>
          <a:p>
            <a:r>
              <a:rPr lang="en-US" dirty="0"/>
              <a:t>(LE1-C1S2T1:KW3)</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The commander was not worried about his soldier making the right decision.  He knew the soldier was a man of high ______ standards.</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633412" indent="-514350">
              <a:lnSpc>
                <a:spcPct val="100000"/>
              </a:lnSpc>
              <a:spcBef>
                <a:spcPct val="20000"/>
              </a:spcBef>
              <a:spcAft>
                <a:spcPts val="0"/>
              </a:spcAft>
              <a:buFont typeface="Wingdings 2" pitchFamily="18" charset="2"/>
              <a:buAutoNum type="alphaUcPeriod"/>
            </a:pPr>
            <a:r>
              <a:rPr lang="en-US" sz="3600" dirty="0"/>
              <a:t>value</a:t>
            </a:r>
          </a:p>
          <a:p>
            <a:pPr marL="633412" indent="-514350">
              <a:lnSpc>
                <a:spcPct val="100000"/>
              </a:lnSpc>
              <a:spcBef>
                <a:spcPct val="20000"/>
              </a:spcBef>
              <a:spcAft>
                <a:spcPts val="0"/>
              </a:spcAft>
              <a:buFont typeface="Wingdings 2" pitchFamily="18" charset="2"/>
              <a:buAutoNum type="alphaUcPeriod"/>
            </a:pPr>
            <a:r>
              <a:rPr lang="en-US" sz="3600" dirty="0"/>
              <a:t>ethical</a:t>
            </a:r>
          </a:p>
          <a:p>
            <a:pPr marL="633412" indent="-514350">
              <a:lnSpc>
                <a:spcPct val="100000"/>
              </a:lnSpc>
              <a:spcBef>
                <a:spcPct val="20000"/>
              </a:spcBef>
              <a:spcAft>
                <a:spcPts val="0"/>
              </a:spcAft>
              <a:buFont typeface="Wingdings 2" pitchFamily="18" charset="2"/>
              <a:buAutoNum type="alphaUcPeriod"/>
            </a:pPr>
            <a:r>
              <a:rPr lang="en-US" sz="3600" dirty="0"/>
              <a:t>primary</a:t>
            </a:r>
          </a:p>
        </p:txBody>
      </p:sp>
      <p:sp>
        <p:nvSpPr>
          <p:cNvPr id="6" name="CAI1">
            <a:extLst>
              <a:ext uri="{FF2B5EF4-FFF2-40B4-BE49-F238E27FC236}">
                <a16:creationId xmlns:a16="http://schemas.microsoft.com/office/drawing/2014/main" id="{868D872D-68EC-4D53-BBE4-C5B5BF463B08}"/>
              </a:ext>
            </a:extLst>
          </p:cNvPr>
          <p:cNvSpPr/>
          <p:nvPr>
            <p:custDataLst>
              <p:tags r:id="rId3"/>
            </p:custDataLst>
          </p:nvPr>
        </p:nvSpPr>
        <p:spPr>
          <a:xfrm rot="10800000">
            <a:off x="21664" y="433070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TPPolling">
            <a:extLst>
              <a:ext uri="{FF2B5EF4-FFF2-40B4-BE49-F238E27FC236}">
                <a16:creationId xmlns:a16="http://schemas.microsoft.com/office/drawing/2014/main" id="{3CE175C3-69C5-48B4-B12B-FEDE82524EE4}"/>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PChart">
            <a:extLst>
              <a:ext uri="{FF2B5EF4-FFF2-40B4-BE49-F238E27FC236}">
                <a16:creationId xmlns:a16="http://schemas.microsoft.com/office/drawing/2014/main" id="{FC6828AA-D0F5-41C9-B8F2-36BAB5FD8A02}"/>
              </a:ext>
            </a:extLst>
          </p:cNvPr>
          <p:cNvSpPr/>
          <p:nvPr>
            <p:custDataLst>
              <p:tags r:id="rId4"/>
            </p:custDataLst>
          </p:nvPr>
        </p:nvSpPr>
        <p:spPr>
          <a:xfrm>
            <a:off x="8539023" y="3398838"/>
            <a:ext cx="604976"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4133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AA8E4F4-245F-4514-8577-444E68F078ED}"/>
              </a:ext>
            </a:extLst>
          </p:cNvPr>
          <p:cNvSpPr>
            <a:spLocks noGrp="1"/>
          </p:cNvSpPr>
          <p:nvPr>
            <p:ph type="body" sz="quarter" idx="10"/>
          </p:nvPr>
        </p:nvSpPr>
        <p:spPr/>
        <p:txBody>
          <a:bodyPr/>
          <a:lstStyle/>
          <a:p>
            <a:r>
              <a:rPr lang="en-US" dirty="0"/>
              <a:t>(LE1-C1S2T1:KW4)</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b="0" dirty="0"/>
              <a:t>If people said that Mike had strong morals, you might guess that people generally _____ him.</a:t>
            </a:r>
            <a:endParaRPr lang="en-US" dirty="0"/>
          </a:p>
        </p:txBody>
      </p:sp>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862012" indent="-742950">
              <a:spcBef>
                <a:spcPct val="20000"/>
              </a:spcBef>
              <a:spcAft>
                <a:spcPts val="0"/>
              </a:spcAft>
              <a:buFont typeface="Wingdings 2" pitchFamily="18" charset="2"/>
              <a:buAutoNum type="alphaUcPeriod"/>
            </a:pPr>
            <a:r>
              <a:rPr lang="en-US" sz="3600" dirty="0"/>
              <a:t>trusted</a:t>
            </a:r>
          </a:p>
          <a:p>
            <a:pPr marL="862012" indent="-742950">
              <a:spcBef>
                <a:spcPct val="20000"/>
              </a:spcBef>
              <a:spcAft>
                <a:spcPts val="0"/>
              </a:spcAft>
              <a:buFont typeface="Wingdings 2" pitchFamily="18" charset="2"/>
              <a:buAutoNum type="alphaUcPeriod"/>
            </a:pPr>
            <a:r>
              <a:rPr lang="en-US" sz="3600" dirty="0"/>
              <a:t>respected</a:t>
            </a:r>
          </a:p>
          <a:p>
            <a:pPr marL="862012" indent="-742950">
              <a:spcBef>
                <a:spcPct val="20000"/>
              </a:spcBef>
              <a:spcAft>
                <a:spcPts val="0"/>
              </a:spcAft>
              <a:buFont typeface="Wingdings 2" pitchFamily="18" charset="2"/>
              <a:buAutoNum type="alphaUcPeriod"/>
            </a:pPr>
            <a:r>
              <a:rPr lang="en-US" sz="3600" dirty="0"/>
              <a:t>admired</a:t>
            </a:r>
          </a:p>
          <a:p>
            <a:pPr marL="862012" indent="-742950">
              <a:spcBef>
                <a:spcPct val="20000"/>
              </a:spcBef>
              <a:spcAft>
                <a:spcPts val="0"/>
              </a:spcAft>
              <a:buFont typeface="Wingdings 2" pitchFamily="18" charset="2"/>
              <a:buAutoNum type="alphaUcPeriod"/>
            </a:pPr>
            <a:r>
              <a:rPr lang="en-US" sz="3600" dirty="0"/>
              <a:t>All of the above</a:t>
            </a: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21089" y="5543608"/>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TPPolling">
            <a:extLst>
              <a:ext uri="{FF2B5EF4-FFF2-40B4-BE49-F238E27FC236}">
                <a16:creationId xmlns:a16="http://schemas.microsoft.com/office/drawing/2014/main" id="{BD480098-BCDC-4225-9847-FE8059B1680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9415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3" name="Rectangle 2"/>
          <p:cNvSpPr/>
          <p:nvPr/>
        </p:nvSpPr>
        <p:spPr>
          <a:xfrm>
            <a:off x="305499" y="1758424"/>
            <a:ext cx="8588163" cy="175432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List 2-3 people you know personally that you would call a leader.  What qualities do they display? </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sp>
        <p:nvSpPr>
          <p:cNvPr id="4" name="TPPolling">
            <a:extLst>
              <a:ext uri="{FF2B5EF4-FFF2-40B4-BE49-F238E27FC236}">
                <a16:creationId xmlns:a16="http://schemas.microsoft.com/office/drawing/2014/main" id="{C1F23759-190C-4FBC-B126-CCAFBF639F87}"/>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950A3718-C953-4B88-A170-7BC3A2948415}"/>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38D02E6D-5D5A-4354-B8CC-25421D463ACF}"/>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D3FAC6C0-8EC6-4598-8B75-1E1C30B8A24A}"/>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ACE2E03D-C859-460D-AA61-C3B3C1AE244D}"/>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1035" r:id="rId3" imgW="1138320" imgH="1365120"/>
        </mc:Choice>
        <mc:Fallback>
          <p:control r:id="rId3" imgW="1138320" imgH="1365120">
            <p:pic>
              <p:nvPicPr>
                <p:cNvPr id="12" name="ShockwaveFlash2">
                  <a:extLst>
                    <a:ext uri="{FF2B5EF4-FFF2-40B4-BE49-F238E27FC236}">
                      <a16:creationId xmlns:a16="http://schemas.microsoft.com/office/drawing/2014/main" id="{78855AC7-FBF1-46CB-BB3D-9B70E9E0D849}"/>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4276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Definition of Ethics and Morals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609600" y="2209800"/>
            <a:ext cx="5256213" cy="18161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_____ are a set of standards by which human actions are determined to be right or wrong, good or evil.</a:t>
            </a:r>
          </a:p>
        </p:txBody>
      </p:sp>
      <p:sp>
        <p:nvSpPr>
          <p:cNvPr id="4" name="Rectangle 3"/>
          <p:cNvSpPr>
            <a:spLocks noChangeArrowheads="1"/>
          </p:cNvSpPr>
          <p:nvPr/>
        </p:nvSpPr>
        <p:spPr bwMode="auto">
          <a:xfrm>
            <a:off x="3589338" y="4479925"/>
            <a:ext cx="1193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00"/>
                </a:solidFill>
                <a:effectLst/>
                <a:uLnTx/>
                <a:uFillTx/>
                <a:latin typeface="Calibri" pitchFamily="34" charset="0"/>
                <a:ea typeface="+mn-ea"/>
                <a:cs typeface="Arial" charset="0"/>
              </a:rPr>
              <a:t>Morals</a:t>
            </a: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7" name="Rectangle 6"/>
          <p:cNvSpPr>
            <a:spLocks noChangeArrowheads="1"/>
          </p:cNvSpPr>
          <p:nvPr/>
        </p:nvSpPr>
        <p:spPr bwMode="auto">
          <a:xfrm>
            <a:off x="838200" y="2187575"/>
            <a:ext cx="10398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FFFF00"/>
                </a:solidFill>
                <a:effectLst/>
                <a:uLnTx/>
                <a:uFillTx/>
                <a:latin typeface="Calibri" pitchFamily="34" charset="0"/>
                <a:ea typeface="+mn-ea"/>
                <a:cs typeface="Arial" charset="0"/>
              </a:rPr>
              <a:t>Ethics</a:t>
            </a: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pic>
        <p:nvPicPr>
          <p:cNvPr id="27656" name="Picture 8" descr="C:\Users\Steve Huff2\AppData\Local\Microsoft\Windows\Temporary Internet Files\Content.IE5\3SYVL3VN\MP90040128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679950"/>
            <a:ext cx="21732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352800" y="4495800"/>
            <a:ext cx="5256213" cy="18161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______ are defined </a:t>
            </a:r>
            <a:r>
              <a:rPr kumimoji="0" lang="en-US" sz="2800" b="0" i="0" u="none" strike="noStrike" kern="1200" cap="none" spc="0" normalizeH="0" baseline="0" noProof="0">
                <a:ln>
                  <a:noFill/>
                </a:ln>
                <a:solidFill>
                  <a:srgbClr val="FFFFFF"/>
                </a:solidFill>
                <a:effectLst/>
                <a:uLnTx/>
                <a:uFillTx/>
                <a:latin typeface="Calibri"/>
                <a:ea typeface="+mn-ea"/>
                <a:cs typeface="Arial" charset="0"/>
              </a:rPr>
              <a:t>as an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established set of codes or accepted notions of right and wrong.</a:t>
            </a:r>
          </a:p>
        </p:txBody>
      </p:sp>
      <p:pic>
        <p:nvPicPr>
          <p:cNvPr id="27657" name="Picture 9" descr="C:\Users\Steve Huff2\AppData\Local\Microsoft\Windows\Temporary Internet Files\Content.IE5\3SYVL3VN\MC90043982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133600"/>
            <a:ext cx="1981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301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7657"/>
                                        </p:tgtEl>
                                        <p:attrNameLst>
                                          <p:attrName>style.visibility</p:attrName>
                                        </p:attrNameLst>
                                      </p:cBhvr>
                                      <p:to>
                                        <p:strVal val="visible"/>
                                      </p:to>
                                    </p:set>
                                    <p:animEffect transition="in" filter="fade">
                                      <p:cBhvr>
                                        <p:cTn id="11" dur="500"/>
                                        <p:tgtEl>
                                          <p:spTgt spid="2765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nodeType="afterGroup">
                            <p:stCondLst>
                              <p:cond delay="500"/>
                            </p:stCondLst>
                            <p:childTnLst>
                              <p:par>
                                <p:cTn id="23" presetID="10" presetClass="entr" presetSubtype="0" fill="hold" nodeType="afterEffect">
                                  <p:stCondLst>
                                    <p:cond delay="0"/>
                                  </p:stCondLst>
                                  <p:childTnLst>
                                    <p:set>
                                      <p:cBhvr>
                                        <p:cTn id="24" dur="1" fill="hold">
                                          <p:stCondLst>
                                            <p:cond delay="0"/>
                                          </p:stCondLst>
                                        </p:cTn>
                                        <p:tgtEl>
                                          <p:spTgt spid="27656"/>
                                        </p:tgtEl>
                                        <p:attrNameLst>
                                          <p:attrName>style.visibility</p:attrName>
                                        </p:attrNameLst>
                                      </p:cBhvr>
                                      <p:to>
                                        <p:strVal val="visible"/>
                                      </p:to>
                                    </p:set>
                                    <p:animEffect transition="in" filter="fade">
                                      <p:cBhvr>
                                        <p:cTn id="25" dur="500"/>
                                        <p:tgtEl>
                                          <p:spTgt spid="2765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Marine Ethics and Morals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381000" y="2057400"/>
            <a:ext cx="8458200" cy="954088"/>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While there is no written </a:t>
            </a:r>
            <a:r>
              <a:rPr kumimoji="0" lang="en-US" sz="2800" b="0" i="0" u="none" strike="noStrike" kern="1200" cap="none" spc="0" normalizeH="0" baseline="0" noProof="0">
                <a:ln>
                  <a:noFill/>
                </a:ln>
                <a:solidFill>
                  <a:srgbClr val="FFFFFF"/>
                </a:solidFill>
                <a:effectLst/>
                <a:uLnTx/>
                <a:uFillTx/>
                <a:latin typeface="Calibri"/>
                <a:ea typeface="+mn-ea"/>
                <a:cs typeface="Arial" charset="0"/>
              </a:rPr>
              <a:t>list for ethical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behavior for Marines, some standards have been established.</a:t>
            </a:r>
          </a:p>
        </p:txBody>
      </p:sp>
      <p:sp>
        <p:nvSpPr>
          <p:cNvPr id="9" name="Rectangle 8"/>
          <p:cNvSpPr/>
          <p:nvPr/>
        </p:nvSpPr>
        <p:spPr>
          <a:xfrm>
            <a:off x="228600" y="4033838"/>
            <a:ext cx="2209800" cy="156845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1" u="none" strike="noStrike" kern="1200" cap="none" spc="0" normalizeH="0" baseline="0" noProof="0" dirty="0">
                <a:ln>
                  <a:noFill/>
                </a:ln>
                <a:solidFill>
                  <a:srgbClr val="FFFFFF"/>
                </a:solidFill>
                <a:effectLst/>
                <a:uLnTx/>
                <a:uFillTx/>
                <a:latin typeface="Calibri"/>
                <a:ea typeface="+mn-ea"/>
                <a:cs typeface="Arial" charset="0"/>
              </a:rPr>
              <a:t>A Marine’s word is his bond.</a:t>
            </a:r>
          </a:p>
        </p:txBody>
      </p:sp>
      <p:pic>
        <p:nvPicPr>
          <p:cNvPr id="1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540125"/>
            <a:ext cx="1676400" cy="255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2" name="Picture 2"/>
          <p:cNvSpPr>
            <a:spLocks noChangeAspect="1" noChangeArrowheads="1"/>
          </p:cNvSpPr>
          <p:nvPr/>
        </p:nvSpPr>
        <p:spPr bwMode="auto">
          <a:xfrm>
            <a:off x="5334000" y="3529013"/>
            <a:ext cx="2438400" cy="157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2060"/>
              </a:solidFill>
              <a:effectLst/>
              <a:uLnTx/>
              <a:uFillTx/>
              <a:latin typeface="Arial" charset="0"/>
              <a:ea typeface="+mn-ea"/>
              <a:cs typeface="Arial" charset="0"/>
            </a:endParaRPr>
          </a:p>
        </p:txBody>
      </p:sp>
      <p:sp>
        <p:nvSpPr>
          <p:cNvPr id="12" name="Rectangle 11"/>
          <p:cNvSpPr/>
          <p:nvPr/>
        </p:nvSpPr>
        <p:spPr>
          <a:xfrm>
            <a:off x="4724400" y="5334000"/>
            <a:ext cx="3810000" cy="1077913"/>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1" u="none" strike="noStrike" kern="1200" cap="none" spc="0" normalizeH="0" baseline="0" noProof="0" dirty="0">
                <a:ln>
                  <a:noFill/>
                </a:ln>
                <a:solidFill>
                  <a:srgbClr val="FFFFFF"/>
                </a:solidFill>
                <a:effectLst/>
                <a:uLnTx/>
                <a:uFillTx/>
                <a:latin typeface="Calibri"/>
                <a:ea typeface="+mn-ea"/>
                <a:cs typeface="Arial" charset="0"/>
              </a:rPr>
              <a:t>Marines take care of their own.</a:t>
            </a:r>
          </a:p>
        </p:txBody>
      </p:sp>
    </p:spTree>
    <p:extLst>
      <p:ext uri="{BB962C8B-B14F-4D97-AF65-F5344CB8AC3E}">
        <p14:creationId xmlns:p14="http://schemas.microsoft.com/office/powerpoint/2010/main" val="8152887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nodeType="afterGroup">
                            <p:stCondLst>
                              <p:cond delay="500"/>
                            </p:stCondLst>
                            <p:childTnLst>
                              <p:par>
                                <p:cTn id="23" presetID="10" presetClass="entr" presetSubtype="0" fill="hold" grpId="0" nodeType="afterEffect" nodePh="1">
                                  <p:stCondLst>
                                    <p:cond delay="0"/>
                                  </p:stCondLst>
                                  <p:endCondLst>
                                    <p:cond evt="begin" delay="0">
                                      <p:tn val="23"/>
                                    </p:cond>
                                  </p:endCondLst>
                                  <p:childTnLst>
                                    <p:set>
                                      <p:cBhvr>
                                        <p:cTn id="24" dur="1" fill="hold">
                                          <p:stCondLst>
                                            <p:cond delay="0"/>
                                          </p:stCondLst>
                                        </p:cTn>
                                        <p:tgtEl>
                                          <p:spTgt spid="66562"/>
                                        </p:tgtEl>
                                        <p:attrNameLst>
                                          <p:attrName>style.visibility</p:attrName>
                                        </p:attrNameLst>
                                      </p:cBhvr>
                                      <p:to>
                                        <p:strVal val="visible"/>
                                      </p:to>
                                    </p:set>
                                    <p:animEffect transition="in" filter="fade">
                                      <p:cBhvr>
                                        <p:cTn id="25"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66562"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533400" y="2093913"/>
            <a:ext cx="8001000" cy="954087"/>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The professional values that are encouraged in the Marine Corps consist of the following:</a:t>
            </a:r>
          </a:p>
        </p:txBody>
      </p:sp>
      <p:sp>
        <p:nvSpPr>
          <p:cNvPr id="9" name="Rectangle 8"/>
          <p:cNvSpPr/>
          <p:nvPr/>
        </p:nvSpPr>
        <p:spPr>
          <a:xfrm>
            <a:off x="685800" y="3352800"/>
            <a:ext cx="7696200" cy="2554288"/>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Loyalty to the Ideals of the Nation</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Loyalty to the Unit</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Personal Responsibility</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Selfless Service</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Self-Discipline</a:t>
            </a:r>
          </a:p>
        </p:txBody>
      </p:sp>
    </p:spTree>
    <p:extLst>
      <p:ext uri="{BB962C8B-B14F-4D97-AF65-F5344CB8AC3E}">
        <p14:creationId xmlns:p14="http://schemas.microsoft.com/office/powerpoint/2010/main" val="33932070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00"/>
                                        <p:tgtEl>
                                          <p:spTgt spid="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left)">
                                      <p:cBhvr>
                                        <p:cTn id="22" dur="500"/>
                                        <p:tgtEl>
                                          <p:spTgt spid="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wipe(left)">
                                      <p:cBhvr>
                                        <p:cTn id="27" dur="500"/>
                                        <p:tgtEl>
                                          <p:spTgt spid="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wipe(left)">
                                      <p:cBhvr>
                                        <p:cTn id="3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Background							</a:t>
            </a:r>
          </a:p>
        </p:txBody>
      </p:sp>
      <p:sp>
        <p:nvSpPr>
          <p:cNvPr id="9" name="Rectangle 8"/>
          <p:cNvSpPr/>
          <p:nvPr/>
        </p:nvSpPr>
        <p:spPr>
          <a:xfrm>
            <a:off x="304800" y="2779713"/>
            <a:ext cx="8305800" cy="954087"/>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The code of </a:t>
            </a:r>
            <a:r>
              <a:rPr kumimoji="0" lang="en-US" sz="2800" b="0" i="0" u="none" strike="noStrike" kern="1200" cap="none" spc="0" normalizeH="0" baseline="0" noProof="0">
                <a:ln>
                  <a:noFill/>
                </a:ln>
                <a:solidFill>
                  <a:srgbClr val="FFFFFF"/>
                </a:solidFill>
                <a:effectLst/>
                <a:uLnTx/>
                <a:uFillTx/>
                <a:latin typeface="Calibri"/>
                <a:ea typeface="+mn-ea"/>
                <a:cs typeface="Arial" charset="0"/>
              </a:rPr>
              <a:t>ethics for the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Marine Corps is directly traced to the ________________________.</a:t>
            </a:r>
          </a:p>
        </p:txBody>
      </p:sp>
      <p:sp>
        <p:nvSpPr>
          <p:cNvPr id="2" name="Rectangle 1"/>
          <p:cNvSpPr/>
          <p:nvPr/>
        </p:nvSpPr>
        <p:spPr>
          <a:xfrm>
            <a:off x="2971800" y="3200400"/>
            <a:ext cx="4405313" cy="52387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Declaration of Independence</a:t>
            </a:r>
            <a:endParaRPr kumimoji="0" 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pic>
        <p:nvPicPr>
          <p:cNvPr id="67586" name="Picture 2">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886200"/>
            <a:ext cx="1905000"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04800" y="4038600"/>
            <a:ext cx="5410200" cy="1816100"/>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A Marine must remember that their professional code must come ______ their personal values.</a:t>
            </a:r>
          </a:p>
        </p:txBody>
      </p:sp>
      <p:sp>
        <p:nvSpPr>
          <p:cNvPr id="10" name="Rectangle 9"/>
          <p:cNvSpPr/>
          <p:nvPr/>
        </p:nvSpPr>
        <p:spPr>
          <a:xfrm>
            <a:off x="1911350" y="4876800"/>
            <a:ext cx="1162050" cy="52387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alibri"/>
                <a:ea typeface="+mn-ea"/>
                <a:cs typeface="Arial" charset="0"/>
              </a:rPr>
              <a:t>before</a:t>
            </a:r>
            <a:endParaRPr kumimoji="0" lang="en-US" sz="1800" b="1"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4" name="Rectangle 3"/>
          <p:cNvSpPr>
            <a:spLocks noChangeArrowheads="1"/>
          </p:cNvSpPr>
          <p:nvPr/>
        </p:nvSpPr>
        <p:spPr bwMode="auto">
          <a:xfrm>
            <a:off x="6426200" y="6200775"/>
            <a:ext cx="1339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srgbClr val="FFFFFF"/>
                </a:solidFill>
                <a:effectLst/>
                <a:uLnTx/>
                <a:uFillTx/>
                <a:latin typeface="Calibri" pitchFamily="34" charset="0"/>
                <a:ea typeface="+mn-ea"/>
                <a:cs typeface="Arial" charset="0"/>
              </a:rPr>
              <a:t>Click to view</a:t>
            </a:r>
            <a:endParaRPr kumimoji="0" lang="en-US" altLang="en-US" sz="1800" b="0" i="1" u="none" strike="noStrike" kern="1200" cap="none" spc="0" normalizeH="0" baseline="0" noProof="0">
              <a:ln>
                <a:noFill/>
              </a:ln>
              <a:solidFill>
                <a:srgbClr val="002060"/>
              </a:solidFill>
              <a:effectLst/>
              <a:uLnTx/>
              <a:uFillTx/>
              <a:latin typeface="Arial" charset="0"/>
              <a:ea typeface="+mn-ea"/>
              <a:cs typeface="Arial" charset="0"/>
            </a:endParaRPr>
          </a:p>
        </p:txBody>
      </p:sp>
    </p:spTree>
    <p:extLst>
      <p:ext uri="{BB962C8B-B14F-4D97-AF65-F5344CB8AC3E}">
        <p14:creationId xmlns:p14="http://schemas.microsoft.com/office/powerpoint/2010/main" val="73939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67586"/>
                                        </p:tgtEl>
                                        <p:attrNameLst>
                                          <p:attrName>style.visibility</p:attrName>
                                        </p:attrNameLst>
                                      </p:cBhvr>
                                      <p:to>
                                        <p:strVal val="visible"/>
                                      </p:to>
                                    </p:set>
                                    <p:animEffect transition="in" filter="fade">
                                      <p:cBhvr>
                                        <p:cTn id="16" dur="500"/>
                                        <p:tgtEl>
                                          <p:spTgt spid="67586"/>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8" grpId="0"/>
      <p:bldP spid="10"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Loyalty to the Ideals of the Nation		</a:t>
            </a:r>
            <a:r>
              <a:rPr kumimoji="0" lang="en-US" sz="3200" b="0" i="0" u="sng" strike="noStrike" kern="1200" cap="none" spc="0" normalizeH="0" baseline="0" noProof="0">
                <a:ln>
                  <a:noFill/>
                </a:ln>
                <a:solidFill>
                  <a:srgbClr val="FFFFFF"/>
                </a:solidFill>
                <a:effectLst/>
                <a:uLnTx/>
                <a:uFillTx/>
                <a:latin typeface="Calibri"/>
                <a:ea typeface="+mn-ea"/>
                <a:cs typeface="Arial" charset="0"/>
              </a:rPr>
              <a:t>	</a:t>
            </a:r>
            <a:endParaRPr kumimoji="0" lang="en-US" sz="3200" b="0" i="0" u="sng" strike="noStrike" kern="1200" cap="none" spc="0" normalizeH="0" baseline="0" noProof="0" dirty="0">
              <a:ln>
                <a:noFill/>
              </a:ln>
              <a:solidFill>
                <a:srgbClr val="FFFFFF"/>
              </a:solidFill>
              <a:effectLst/>
              <a:uLnTx/>
              <a:uFillTx/>
              <a:latin typeface="Calibri"/>
              <a:ea typeface="+mn-ea"/>
              <a:cs typeface="Arial" charset="0"/>
            </a:endParaRPr>
          </a:p>
        </p:txBody>
      </p:sp>
      <p:sp>
        <p:nvSpPr>
          <p:cNvPr id="9" name="Rectangle 8"/>
          <p:cNvSpPr/>
          <p:nvPr/>
        </p:nvSpPr>
        <p:spPr>
          <a:xfrm>
            <a:off x="304800" y="2779713"/>
            <a:ext cx="8305800" cy="954087"/>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Loyalty to the nation means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believing in truth</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justice</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freedom</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and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equality</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a:t>
            </a:r>
          </a:p>
        </p:txBody>
      </p:sp>
      <p:sp>
        <p:nvSpPr>
          <p:cNvPr id="8" name="Rectangle 7"/>
          <p:cNvSpPr/>
          <p:nvPr/>
        </p:nvSpPr>
        <p:spPr>
          <a:xfrm>
            <a:off x="304800" y="4038600"/>
            <a:ext cx="5410200" cy="2246313"/>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For Marines, it means they are willing to defend </a:t>
            </a:r>
            <a:r>
              <a:rPr kumimoji="0" lang="en-US" sz="2800" b="0" i="0" u="none" strike="noStrike" kern="1200" cap="none" spc="0" normalizeH="0" baseline="0" noProof="0">
                <a:ln>
                  <a:noFill/>
                </a:ln>
                <a:solidFill>
                  <a:srgbClr val="FFFFFF"/>
                </a:solidFill>
                <a:effectLst/>
                <a:uLnTx/>
                <a:uFillTx/>
                <a:latin typeface="Calibri"/>
                <a:ea typeface="+mn-ea"/>
                <a:cs typeface="Arial" charset="0"/>
              </a:rPr>
              <a:t>these ideals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for which many wars were fought, and many Marines died.</a:t>
            </a:r>
          </a:p>
        </p:txBody>
      </p:sp>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602038"/>
            <a:ext cx="1819275"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3953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Loyalty to the Unit						</a:t>
            </a:r>
          </a:p>
        </p:txBody>
      </p:sp>
      <p:sp>
        <p:nvSpPr>
          <p:cNvPr id="9" name="Rectangle 8"/>
          <p:cNvSpPr/>
          <p:nvPr/>
        </p:nvSpPr>
        <p:spPr>
          <a:xfrm>
            <a:off x="304800" y="2779713"/>
            <a:ext cx="8305800" cy="954087"/>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Next to the importance of the mission, the most important thing for a leader is the unit.</a:t>
            </a:r>
          </a:p>
        </p:txBody>
      </p:sp>
      <p:sp>
        <p:nvSpPr>
          <p:cNvPr id="8" name="Rectangle 7"/>
          <p:cNvSpPr/>
          <p:nvPr/>
        </p:nvSpPr>
        <p:spPr>
          <a:xfrm>
            <a:off x="304800" y="4038600"/>
            <a:ext cx="5410200" cy="1970088"/>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Keeping your Marines safe</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Well-Being of their Team</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Development of a Cohesive Group</a:t>
            </a:r>
          </a:p>
        </p:txBody>
      </p:sp>
      <p:pic>
        <p:nvPicPr>
          <p:cNvPr id="307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068763"/>
            <a:ext cx="3087688" cy="202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7348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5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Personal Responsibility		</a:t>
            </a:r>
            <a:r>
              <a:rPr kumimoji="0" lang="en-US" sz="3200" b="0" i="0" u="sng" strike="noStrike" kern="1200" cap="none" spc="0" normalizeH="0" baseline="0" noProof="0">
                <a:ln>
                  <a:noFill/>
                </a:ln>
                <a:solidFill>
                  <a:srgbClr val="FFFFFF"/>
                </a:solidFill>
                <a:effectLst/>
                <a:uLnTx/>
                <a:uFillTx/>
                <a:latin typeface="Calibri"/>
                <a:ea typeface="+mn-ea"/>
                <a:cs typeface="Arial" charset="0"/>
              </a:rPr>
              <a:t>	</a:t>
            </a: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		</a:t>
            </a:r>
          </a:p>
        </p:txBody>
      </p:sp>
      <p:sp>
        <p:nvSpPr>
          <p:cNvPr id="9" name="Rectangle 8"/>
          <p:cNvSpPr/>
          <p:nvPr/>
        </p:nvSpPr>
        <p:spPr>
          <a:xfrm>
            <a:off x="228600" y="2779713"/>
            <a:ext cx="8305800" cy="1384300"/>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Marines are obligated to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accomplish their mission</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honor their commitments</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and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seek to improve themselves at all times</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a:t>
            </a:r>
          </a:p>
        </p:txBody>
      </p:sp>
      <p:sp>
        <p:nvSpPr>
          <p:cNvPr id="8" name="Rectangle 7"/>
          <p:cNvSpPr/>
          <p:nvPr/>
        </p:nvSpPr>
        <p:spPr>
          <a:xfrm>
            <a:off x="228600" y="4356100"/>
            <a:ext cx="5029200" cy="1816100"/>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Leaders are responsible for their actions </a:t>
            </a:r>
            <a:r>
              <a:rPr kumimoji="0" lang="en-US" sz="2800" b="1" i="0" u="none" strike="noStrike" kern="1200" cap="none" spc="0" normalizeH="0" baseline="0" noProof="0" dirty="0">
                <a:ln>
                  <a:noFill/>
                </a:ln>
                <a:solidFill>
                  <a:srgbClr val="FF0000"/>
                </a:solidFill>
                <a:effectLst/>
                <a:uLnTx/>
                <a:uFillTx/>
                <a:latin typeface="Calibri"/>
                <a:ea typeface="+mn-ea"/>
                <a:cs typeface="Arial" charset="0"/>
              </a:rPr>
              <a:t>AND</a:t>
            </a:r>
            <a:r>
              <a:rPr kumimoji="0" lang="en-US" sz="2800" b="0" i="0" u="none" strike="noStrike" kern="1200" cap="none" spc="0" normalizeH="0" baseline="0" noProof="0" dirty="0">
                <a:ln>
                  <a:noFill/>
                </a:ln>
                <a:solidFill>
                  <a:srgbClr val="FF0000"/>
                </a:solidFill>
                <a:effectLst/>
                <a:uLnTx/>
                <a:uFillTx/>
                <a:latin typeface="Calibri"/>
                <a:ea typeface="+mn-ea"/>
                <a:cs typeface="Arial" charset="0"/>
              </a:rPr>
              <a:t>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for the actions of those in their command.</a:t>
            </a:r>
          </a:p>
        </p:txBody>
      </p:sp>
      <p:pic>
        <p:nvPicPr>
          <p:cNvPr id="317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4284663"/>
            <a:ext cx="2857500" cy="188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797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Selfless Service							</a:t>
            </a:r>
          </a:p>
        </p:txBody>
      </p:sp>
      <p:sp>
        <p:nvSpPr>
          <p:cNvPr id="9" name="Rectangle 8"/>
          <p:cNvSpPr/>
          <p:nvPr/>
        </p:nvSpPr>
        <p:spPr>
          <a:xfrm>
            <a:off x="304800" y="2779713"/>
            <a:ext cx="8305800" cy="1384300"/>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A leader’s actions and the unit’s actions should always reflect what is best for the Corps and the nation.</a:t>
            </a:r>
          </a:p>
        </p:txBody>
      </p:sp>
      <p:sp>
        <p:nvSpPr>
          <p:cNvPr id="8" name="Rectangle 7"/>
          <p:cNvSpPr/>
          <p:nvPr/>
        </p:nvSpPr>
        <p:spPr>
          <a:xfrm>
            <a:off x="304800" y="4406900"/>
            <a:ext cx="4495800" cy="1814513"/>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Each Marine should strive to work harder than anyone else in the unit.</a:t>
            </a:r>
          </a:p>
        </p:txBody>
      </p:sp>
      <p:pic>
        <p:nvPicPr>
          <p:cNvPr id="327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164013"/>
            <a:ext cx="344805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83004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Professional Ethics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Self-Discipline							</a:t>
            </a:r>
          </a:p>
        </p:txBody>
      </p:sp>
      <p:sp>
        <p:nvSpPr>
          <p:cNvPr id="9" name="Rectangle 8"/>
          <p:cNvSpPr/>
          <p:nvPr/>
        </p:nvSpPr>
        <p:spPr>
          <a:xfrm>
            <a:off x="304800" y="2779713"/>
            <a:ext cx="8305800" cy="954087"/>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You should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do what needs to be done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regardless of stress, exhaustion, or other conditions.</a:t>
            </a:r>
          </a:p>
        </p:txBody>
      </p:sp>
      <p:sp>
        <p:nvSpPr>
          <p:cNvPr id="8" name="Rectangle 7"/>
          <p:cNvSpPr/>
          <p:nvPr/>
        </p:nvSpPr>
        <p:spPr>
          <a:xfrm>
            <a:off x="304800" y="4114800"/>
            <a:ext cx="4152900" cy="1384300"/>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Pride cannot be taught, but it can be developed.</a:t>
            </a:r>
          </a:p>
        </p:txBody>
      </p:sp>
      <p:pic>
        <p:nvPicPr>
          <p:cNvPr id="716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048125"/>
            <a:ext cx="27432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3467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71682"/>
                                        </p:tgtEl>
                                        <p:attrNameLst>
                                          <p:attrName>style.visibility</p:attrName>
                                        </p:attrNameLst>
                                      </p:cBhvr>
                                      <p:to>
                                        <p:strVal val="visible"/>
                                      </p:to>
                                    </p:set>
                                    <p:animEffect transition="in" filter="fade">
                                      <p:cBhvr>
                                        <p:cTn id="11" dur="500"/>
                                        <p:tgtEl>
                                          <p:spTgt spid="7168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AF62190-442E-42B0-90D1-D2713652B72E}"/>
              </a:ext>
            </a:extLst>
          </p:cNvPr>
          <p:cNvSpPr>
            <a:spLocks noGrp="1"/>
          </p:cNvSpPr>
          <p:nvPr>
            <p:ph type="body" sz="quarter" idx="10"/>
          </p:nvPr>
        </p:nvSpPr>
        <p:spPr/>
        <p:txBody>
          <a:bodyPr/>
          <a:lstStyle/>
          <a:p>
            <a:r>
              <a:rPr lang="en-US" dirty="0"/>
              <a:t>(LE1-C1S2T1:LQ3)</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4400" b="0" dirty="0"/>
              <a:t>Which should come first?</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nchor="t"/>
          <a:lstStyle/>
          <a:p>
            <a:pPr marL="870966" indent="-742950">
              <a:lnSpc>
                <a:spcPct val="100000"/>
              </a:lnSpc>
              <a:spcBef>
                <a:spcPct val="20000"/>
              </a:spcBef>
              <a:spcAft>
                <a:spcPts val="0"/>
              </a:spcAft>
            </a:pPr>
            <a:r>
              <a:rPr lang="en-US" sz="4000" dirty="0"/>
              <a:t>Your personal values</a:t>
            </a:r>
          </a:p>
          <a:p>
            <a:pPr marL="870966" indent="-742950">
              <a:lnSpc>
                <a:spcPct val="100000"/>
              </a:lnSpc>
              <a:spcBef>
                <a:spcPct val="20000"/>
              </a:spcBef>
              <a:spcAft>
                <a:spcPts val="0"/>
              </a:spcAft>
            </a:pPr>
            <a:r>
              <a:rPr lang="en-US" sz="4000" dirty="0"/>
              <a:t>Your professional code</a:t>
            </a:r>
          </a:p>
        </p:txBody>
      </p:sp>
      <p:sp>
        <p:nvSpPr>
          <p:cNvPr id="7" name="CAI1">
            <a:extLst>
              <a:ext uri="{FF2B5EF4-FFF2-40B4-BE49-F238E27FC236}">
                <a16:creationId xmlns:a16="http://schemas.microsoft.com/office/drawing/2014/main" id="{7C2486FE-738B-47A7-B957-3537846B9C4F}"/>
              </a:ext>
            </a:extLst>
          </p:cNvPr>
          <p:cNvSpPr/>
          <p:nvPr>
            <p:custDataLst>
              <p:tags r:id="rId3"/>
            </p:custDataLst>
          </p:nvPr>
        </p:nvSpPr>
        <p:spPr>
          <a:xfrm rot="10800000">
            <a:off x="29478" y="4351789"/>
            <a:ext cx="377190" cy="37719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Polling">
            <a:extLst>
              <a:ext uri="{FF2B5EF4-FFF2-40B4-BE49-F238E27FC236}">
                <a16:creationId xmlns:a16="http://schemas.microsoft.com/office/drawing/2014/main" id="{2BAFC7A1-B3A0-40F8-879F-11436262C9D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B275E19C-4FE0-4C48-95A0-070EAACCF7C9}"/>
              </a:ext>
            </a:extLst>
          </p:cNvPr>
          <p:cNvSpPr/>
          <p:nvPr>
            <p:custDataLst>
              <p:tags r:id="rId4"/>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86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Block">
            <a:extLst>
              <a:ext uri="{FF2B5EF4-FFF2-40B4-BE49-F238E27FC236}">
                <a16:creationId xmlns:a16="http://schemas.microsoft.com/office/drawing/2014/main" id="{EF9FB3A7-42FC-4222-A92D-2B24D7860220}"/>
              </a:ext>
            </a:extLst>
          </p:cNvPr>
          <p:cNvSpPr>
            <a:spLocks noGrp="1"/>
          </p:cNvSpPr>
          <p:nvPr>
            <p:ph type="body" idx="1"/>
          </p:nvPr>
        </p:nvSpPr>
        <p:spPr>
          <a:xfrm>
            <a:off x="599508" y="3863655"/>
            <a:ext cx="2061556" cy="1908326"/>
          </a:xfrm>
        </p:spPr>
        <p:txBody>
          <a:bodyPr/>
          <a:lstStyle/>
          <a:p>
            <a:pPr>
              <a:spcBef>
                <a:spcPct val="20000"/>
              </a:spcBef>
              <a:spcAft>
                <a:spcPts val="0"/>
              </a:spcAft>
              <a:buFont typeface="+mj-lt"/>
              <a:buAutoNum type="alphaUcPeriod"/>
            </a:pPr>
            <a:r>
              <a:rPr lang="en-US" sz="4000" dirty="0"/>
              <a:t>True</a:t>
            </a:r>
          </a:p>
          <a:p>
            <a:pPr>
              <a:spcBef>
                <a:spcPct val="20000"/>
              </a:spcBef>
              <a:spcAft>
                <a:spcPts val="0"/>
              </a:spcAft>
              <a:buFont typeface="+mj-lt"/>
              <a:buAutoNum type="alphaUcPeriod"/>
            </a:pPr>
            <a:r>
              <a:rPr lang="en-US" sz="4000" dirty="0"/>
              <a:t>False</a:t>
            </a:r>
          </a:p>
        </p:txBody>
      </p:sp>
      <p:sp>
        <p:nvSpPr>
          <p:cNvPr id="8" name="Text Placeholder 7">
            <a:extLst>
              <a:ext uri="{FF2B5EF4-FFF2-40B4-BE49-F238E27FC236}">
                <a16:creationId xmlns:a16="http://schemas.microsoft.com/office/drawing/2014/main" id="{E8D86CB3-9A98-4B1F-A758-18C6EA8FBBA6}"/>
              </a:ext>
            </a:extLst>
          </p:cNvPr>
          <p:cNvSpPr>
            <a:spLocks noGrp="1"/>
          </p:cNvSpPr>
          <p:nvPr>
            <p:ph type="body" sz="quarter" idx="10"/>
          </p:nvPr>
        </p:nvSpPr>
        <p:spPr/>
        <p:txBody>
          <a:bodyPr/>
          <a:lstStyle/>
          <a:p>
            <a:r>
              <a:rPr lang="en-US" dirty="0">
                <a:solidFill>
                  <a:srgbClr val="FFFFFF"/>
                </a:solidFill>
              </a:rPr>
              <a:t>(LE1-C1S2T1:LQ4)</a:t>
            </a:r>
          </a:p>
        </p:txBody>
      </p:sp>
      <p:sp>
        <p:nvSpPr>
          <p:cNvPr id="2" name="TPQuestion" title="Question Text Shape">
            <a:extLst>
              <a:ext uri="{FF2B5EF4-FFF2-40B4-BE49-F238E27FC236}">
                <a16:creationId xmlns:a16="http://schemas.microsoft.com/office/drawing/2014/main" id="{4EEA7866-1B44-4602-890D-CF44011B372C}"/>
              </a:ext>
            </a:extLst>
          </p:cNvPr>
          <p:cNvSpPr>
            <a:spLocks noGrp="1"/>
          </p:cNvSpPr>
          <p:nvPr>
            <p:ph type="title"/>
          </p:nvPr>
        </p:nvSpPr>
        <p:spPr/>
        <p:txBody>
          <a:bodyPr/>
          <a:lstStyle/>
          <a:p>
            <a:r>
              <a:rPr lang="en-US" sz="2800" b="0" dirty="0"/>
              <a:t>True or False:</a:t>
            </a:r>
            <a:br>
              <a:rPr lang="en-US" sz="2800" b="0" dirty="0"/>
            </a:br>
            <a:r>
              <a:rPr lang="en-US" b="0" dirty="0"/>
              <a:t>As a leader, you are responsible for the actions of those in your unit? </a:t>
            </a:r>
            <a:endParaRPr lang="en-US" dirty="0"/>
          </a:p>
        </p:txBody>
      </p:sp>
      <p:sp>
        <p:nvSpPr>
          <p:cNvPr id="4" name="TPPolling">
            <a:extLst>
              <a:ext uri="{FF2B5EF4-FFF2-40B4-BE49-F238E27FC236}">
                <a16:creationId xmlns:a16="http://schemas.microsoft.com/office/drawing/2014/main" id="{5EC3A80A-1C7D-42CB-8C21-BE3D1EDCB4E0}"/>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PChart">
            <a:extLst>
              <a:ext uri="{FF2B5EF4-FFF2-40B4-BE49-F238E27FC236}">
                <a16:creationId xmlns:a16="http://schemas.microsoft.com/office/drawing/2014/main" id="{FC307DD8-C384-4F42-97DE-B27FF1F1E002}"/>
              </a:ext>
            </a:extLst>
          </p:cNvPr>
          <p:cNvSpPr/>
          <p:nvPr>
            <p:custDataLst>
              <p:tags r:id="rId2"/>
            </p:custDataLst>
          </p:nvPr>
        </p:nvSpPr>
        <p:spPr>
          <a:xfrm>
            <a:off x="2746811" y="3330429"/>
            <a:ext cx="5642179" cy="3036815"/>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I1">
            <a:extLst>
              <a:ext uri="{FF2B5EF4-FFF2-40B4-BE49-F238E27FC236}">
                <a16:creationId xmlns:a16="http://schemas.microsoft.com/office/drawing/2014/main" id="{05A48483-C5D1-472B-9F53-A317D76B2A88}"/>
              </a:ext>
            </a:extLst>
          </p:cNvPr>
          <p:cNvSpPr/>
          <p:nvPr>
            <p:custDataLst>
              <p:tags r:id="rId3"/>
            </p:custDataLst>
          </p:nvPr>
        </p:nvSpPr>
        <p:spPr>
          <a:xfrm rot="10800000">
            <a:off x="39550" y="4259510"/>
            <a:ext cx="482600" cy="482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31460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Block">
            <a:extLst>
              <a:ext uri="{FF2B5EF4-FFF2-40B4-BE49-F238E27FC236}">
                <a16:creationId xmlns:a16="http://schemas.microsoft.com/office/drawing/2014/main" id="{EF9FB3A7-42FC-4222-A92D-2B24D7860220}"/>
              </a:ext>
            </a:extLst>
          </p:cNvPr>
          <p:cNvSpPr>
            <a:spLocks noGrp="1"/>
          </p:cNvSpPr>
          <p:nvPr>
            <p:ph type="body" idx="1"/>
          </p:nvPr>
        </p:nvSpPr>
        <p:spPr>
          <a:xfrm>
            <a:off x="599508" y="3863655"/>
            <a:ext cx="2061556" cy="1908326"/>
          </a:xfrm>
        </p:spPr>
        <p:txBody>
          <a:bodyPr/>
          <a:lstStyle/>
          <a:p>
            <a:pPr>
              <a:spcBef>
                <a:spcPct val="20000"/>
              </a:spcBef>
              <a:spcAft>
                <a:spcPts val="0"/>
              </a:spcAft>
              <a:buFont typeface="+mj-lt"/>
              <a:buAutoNum type="alphaUcPeriod"/>
            </a:pPr>
            <a:r>
              <a:rPr lang="en-US" sz="4000" dirty="0"/>
              <a:t>True</a:t>
            </a:r>
          </a:p>
          <a:p>
            <a:pPr>
              <a:spcBef>
                <a:spcPct val="20000"/>
              </a:spcBef>
              <a:spcAft>
                <a:spcPts val="0"/>
              </a:spcAft>
              <a:buFont typeface="+mj-lt"/>
              <a:buAutoNum type="alphaUcPeriod"/>
            </a:pPr>
            <a:r>
              <a:rPr lang="en-US" sz="4000" dirty="0"/>
              <a:t>False</a:t>
            </a:r>
          </a:p>
        </p:txBody>
      </p:sp>
      <p:sp>
        <p:nvSpPr>
          <p:cNvPr id="8" name="Text Placeholder 7">
            <a:extLst>
              <a:ext uri="{FF2B5EF4-FFF2-40B4-BE49-F238E27FC236}">
                <a16:creationId xmlns:a16="http://schemas.microsoft.com/office/drawing/2014/main" id="{E8D86CB3-9A98-4B1F-A758-18C6EA8FBBA6}"/>
              </a:ext>
            </a:extLst>
          </p:cNvPr>
          <p:cNvSpPr>
            <a:spLocks noGrp="1"/>
          </p:cNvSpPr>
          <p:nvPr>
            <p:ph type="body" sz="quarter" idx="10"/>
          </p:nvPr>
        </p:nvSpPr>
        <p:spPr/>
        <p:txBody>
          <a:bodyPr/>
          <a:lstStyle/>
          <a:p>
            <a:r>
              <a:rPr lang="en-US" dirty="0">
                <a:solidFill>
                  <a:srgbClr val="FFFFFF"/>
                </a:solidFill>
              </a:rPr>
              <a:t>(LE1-C1S2T1:LQ5)</a:t>
            </a:r>
          </a:p>
        </p:txBody>
      </p:sp>
      <p:sp>
        <p:nvSpPr>
          <p:cNvPr id="2" name="TPQuestion" title="Question Text Shape">
            <a:extLst>
              <a:ext uri="{FF2B5EF4-FFF2-40B4-BE49-F238E27FC236}">
                <a16:creationId xmlns:a16="http://schemas.microsoft.com/office/drawing/2014/main" id="{4EEA7866-1B44-4602-890D-CF44011B372C}"/>
              </a:ext>
            </a:extLst>
          </p:cNvPr>
          <p:cNvSpPr>
            <a:spLocks noGrp="1"/>
          </p:cNvSpPr>
          <p:nvPr>
            <p:ph type="title"/>
          </p:nvPr>
        </p:nvSpPr>
        <p:spPr/>
        <p:txBody>
          <a:bodyPr/>
          <a:lstStyle/>
          <a:p>
            <a:r>
              <a:rPr lang="en-US" sz="3600" b="0" dirty="0"/>
              <a:t>True or False:</a:t>
            </a:r>
            <a:br>
              <a:rPr lang="en-US" sz="3600" b="0" dirty="0"/>
            </a:br>
            <a:r>
              <a:rPr lang="en-US" sz="5400" b="0" dirty="0"/>
              <a:t>Pride can be taught.</a:t>
            </a:r>
            <a:endParaRPr lang="en-US" sz="7200" dirty="0"/>
          </a:p>
        </p:txBody>
      </p:sp>
      <p:sp>
        <p:nvSpPr>
          <p:cNvPr id="4" name="TPPolling">
            <a:extLst>
              <a:ext uri="{FF2B5EF4-FFF2-40B4-BE49-F238E27FC236}">
                <a16:creationId xmlns:a16="http://schemas.microsoft.com/office/drawing/2014/main" id="{5EC3A80A-1C7D-42CB-8C21-BE3D1EDCB4E0}"/>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PChart">
            <a:extLst>
              <a:ext uri="{FF2B5EF4-FFF2-40B4-BE49-F238E27FC236}">
                <a16:creationId xmlns:a16="http://schemas.microsoft.com/office/drawing/2014/main" id="{FC307DD8-C384-4F42-97DE-B27FF1F1E002}"/>
              </a:ext>
            </a:extLst>
          </p:cNvPr>
          <p:cNvSpPr/>
          <p:nvPr>
            <p:custDataLst>
              <p:tags r:id="rId2"/>
            </p:custDataLst>
          </p:nvPr>
        </p:nvSpPr>
        <p:spPr>
          <a:xfrm>
            <a:off x="2746811" y="3330430"/>
            <a:ext cx="5642179" cy="3045204"/>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I1">
            <a:extLst>
              <a:ext uri="{FF2B5EF4-FFF2-40B4-BE49-F238E27FC236}">
                <a16:creationId xmlns:a16="http://schemas.microsoft.com/office/drawing/2014/main" id="{05A48483-C5D1-472B-9F53-A317D76B2A88}"/>
              </a:ext>
            </a:extLst>
          </p:cNvPr>
          <p:cNvSpPr/>
          <p:nvPr>
            <p:custDataLst>
              <p:tags r:id="rId3"/>
            </p:custDataLst>
          </p:nvPr>
        </p:nvSpPr>
        <p:spPr>
          <a:xfrm rot="10800000">
            <a:off x="39550" y="5014520"/>
            <a:ext cx="482600" cy="482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52820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Honor								</a:t>
            </a:r>
          </a:p>
        </p:txBody>
      </p:sp>
      <p:sp>
        <p:nvSpPr>
          <p:cNvPr id="9" name="Rectangle 8"/>
          <p:cNvSpPr/>
          <p:nvPr/>
        </p:nvSpPr>
        <p:spPr>
          <a:xfrm>
            <a:off x="304800" y="3109913"/>
            <a:ext cx="4953000" cy="1969770"/>
          </a:xfrm>
          <a:prstGeom prst="rect">
            <a:avLst/>
          </a:prstGeom>
        </p:spPr>
        <p:txBody>
          <a:bodyPr wrap="square">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Never lie</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cheat</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or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steal </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or tolerate those who do</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Maintain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integrity</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Respect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human dignity</a:t>
            </a:r>
          </a:p>
        </p:txBody>
      </p:sp>
      <p:pic>
        <p:nvPicPr>
          <p:cNvPr id="3584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033713"/>
            <a:ext cx="3106738"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254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Courage								</a:t>
            </a:r>
          </a:p>
        </p:txBody>
      </p:sp>
      <p:sp>
        <p:nvSpPr>
          <p:cNvPr id="9" name="Rectangle 8"/>
          <p:cNvSpPr/>
          <p:nvPr/>
        </p:nvSpPr>
        <p:spPr>
          <a:xfrm>
            <a:off x="304800" y="3109913"/>
            <a:ext cx="8305800" cy="2832100"/>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Courage means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doing the right thing regardless of the consequences</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and taking responsibility for all actions.</a:t>
            </a:r>
          </a:p>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Moral courage, not physical courage, is what it takes to do the right thing in the face of adversity and disapproval.</a:t>
            </a:r>
          </a:p>
        </p:txBody>
      </p:sp>
    </p:spTree>
    <p:extLst>
      <p:ext uri="{BB962C8B-B14F-4D97-AF65-F5344CB8AC3E}">
        <p14:creationId xmlns:p14="http://schemas.microsoft.com/office/powerpoint/2010/main" val="3256675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Core Values</a:t>
            </a:r>
          </a:p>
        </p:txBody>
      </p:sp>
      <p:sp>
        <p:nvSpPr>
          <p:cNvPr id="28675" name="Content Placeholder 2"/>
          <p:cNvSpPr>
            <a:spLocks noGrp="1"/>
          </p:cNvSpPr>
          <p:nvPr>
            <p:ph sz="half" idx="1"/>
          </p:nvPr>
        </p:nvSpPr>
        <p:spPr>
          <a:xfrm>
            <a:off x="228600" y="1752600"/>
            <a:ext cx="8686800" cy="4876800"/>
          </a:xfrm>
        </p:spPr>
        <p:txBody>
          <a:bodyPr/>
          <a:lstStyle/>
          <a:p>
            <a:pPr>
              <a:buClr>
                <a:srgbClr val="DDDDDD"/>
              </a:buClr>
              <a:defRPr/>
            </a:pPr>
            <a:endParaRPr lang="en-US" sz="2400" dirty="0">
              <a:solidFill>
                <a:srgbClr val="FFFFFF"/>
              </a:solidFill>
            </a:endParaRPr>
          </a:p>
          <a:p>
            <a:pPr marL="222250" indent="0">
              <a:spcBef>
                <a:spcPts val="600"/>
              </a:spcBef>
              <a:buFont typeface="Wingdings 2" pitchFamily="18" charset="2"/>
              <a:buNone/>
              <a:defRPr/>
            </a:pPr>
            <a:r>
              <a:rPr lang="en-US" dirty="0"/>
              <a:t>      </a:t>
            </a:r>
            <a:endParaRPr lang="en-US" sz="3200" dirty="0"/>
          </a:p>
          <a:p>
            <a:pPr eaLnBrk="1" hangingPunct="1">
              <a:buClr>
                <a:schemeClr val="bg1"/>
              </a:buClr>
              <a:buSzPct val="90000"/>
              <a:buFont typeface="Wingdings 2" pitchFamily="18" charset="2"/>
              <a:buNone/>
              <a:defRPr/>
            </a:pPr>
            <a:endParaRPr lang="en-US" dirty="0"/>
          </a:p>
        </p:txBody>
      </p:sp>
      <p:sp>
        <p:nvSpPr>
          <p:cNvPr id="3" name="Rectangle 2"/>
          <p:cNvSpPr/>
          <p:nvPr/>
        </p:nvSpPr>
        <p:spPr>
          <a:xfrm>
            <a:off x="228600" y="2093913"/>
            <a:ext cx="8458200" cy="584200"/>
          </a:xfrm>
          <a:prstGeom prst="rect">
            <a:avLst/>
          </a:prstGeom>
        </p:spPr>
        <p:txBody>
          <a:bodyPr>
            <a:spAutoFit/>
          </a:bodyPr>
          <a:lstStyle/>
          <a:p>
            <a:pPr marL="222250" marR="0" lvl="0" indent="0" algn="l" defTabSz="914400" rtl="0" eaLnBrk="0" fontAlgn="base" latinLnBrk="0" hangingPunct="0">
              <a:lnSpc>
                <a:spcPct val="100000"/>
              </a:lnSpc>
              <a:spcBef>
                <a:spcPts val="600"/>
              </a:spcBef>
              <a:spcAft>
                <a:spcPct val="0"/>
              </a:spcAft>
              <a:buClr>
                <a:srgbClr val="DDDDDD"/>
              </a:buClr>
              <a:buSzPct val="80000"/>
              <a:buFontTx/>
              <a:buNone/>
              <a:tabLst/>
              <a:defRPr/>
            </a:pPr>
            <a:r>
              <a:rPr kumimoji="0" lang="en-US" sz="3200" b="0" i="0" u="sng" strike="noStrike" kern="1200" cap="none" spc="0" normalizeH="0" baseline="0" noProof="0" dirty="0">
                <a:ln>
                  <a:noFill/>
                </a:ln>
                <a:solidFill>
                  <a:srgbClr val="FFFFFF"/>
                </a:solidFill>
                <a:effectLst/>
                <a:uLnTx/>
                <a:uFillTx/>
                <a:latin typeface="Calibri"/>
                <a:ea typeface="+mn-ea"/>
                <a:cs typeface="Arial" charset="0"/>
              </a:rPr>
              <a:t>Commitment							</a:t>
            </a:r>
          </a:p>
        </p:txBody>
      </p:sp>
      <p:sp>
        <p:nvSpPr>
          <p:cNvPr id="9" name="Rectangle 8"/>
          <p:cNvSpPr/>
          <p:nvPr/>
        </p:nvSpPr>
        <p:spPr>
          <a:xfrm>
            <a:off x="304800" y="2895600"/>
            <a:ext cx="8305800" cy="954088"/>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Commitment is the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spirit of determination and dedication</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within individuals.</a:t>
            </a:r>
          </a:p>
        </p:txBody>
      </p:sp>
      <p:sp>
        <p:nvSpPr>
          <p:cNvPr id="2" name="Rectangle 1"/>
          <p:cNvSpPr>
            <a:spLocks noChangeArrowheads="1"/>
          </p:cNvSpPr>
          <p:nvPr/>
        </p:nvSpPr>
        <p:spPr bwMode="auto">
          <a:xfrm>
            <a:off x="304800" y="4191000"/>
            <a:ext cx="4953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79450" indent="-457200"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r>
              <a:rPr kumimoji="0" lang="en-US" altLang="en-US" sz="2800" b="0" i="0" u="none" strike="noStrike" kern="1200" cap="none" spc="0" normalizeH="0" baseline="0" noProof="0">
                <a:ln>
                  <a:noFill/>
                </a:ln>
                <a:solidFill>
                  <a:srgbClr val="FFFFFF"/>
                </a:solidFill>
                <a:effectLst/>
                <a:uLnTx/>
                <a:uFillTx/>
                <a:latin typeface="Calibri" pitchFamily="34" charset="0"/>
                <a:ea typeface="+mn-ea"/>
                <a:cs typeface="Arial" charset="0"/>
              </a:rPr>
              <a:t>You have the responsibility to act in a manner that exhibits your dedication and devotion.</a:t>
            </a:r>
          </a:p>
        </p:txBody>
      </p:sp>
      <p:pic>
        <p:nvPicPr>
          <p:cNvPr id="378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114800"/>
            <a:ext cx="2800350" cy="181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413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Values and Standards</a:t>
            </a:r>
          </a:p>
        </p:txBody>
      </p:sp>
      <p:sp>
        <p:nvSpPr>
          <p:cNvPr id="28675" name="Content Placeholder 2"/>
          <p:cNvSpPr>
            <a:spLocks noGrp="1"/>
          </p:cNvSpPr>
          <p:nvPr>
            <p:ph sz="half" idx="1"/>
          </p:nvPr>
        </p:nvSpPr>
        <p:spPr>
          <a:xfrm>
            <a:off x="228600" y="1752600"/>
            <a:ext cx="8686800" cy="4876800"/>
          </a:xfrm>
        </p:spPr>
        <p:txBody>
          <a:bodyPr/>
          <a:lstStyle/>
          <a:p>
            <a:pPr marL="222250" indent="0">
              <a:spcBef>
                <a:spcPts val="600"/>
              </a:spcBef>
              <a:buFont typeface="Wingdings 2" pitchFamily="18" charset="2"/>
              <a:buNone/>
              <a:defRPr/>
            </a:pPr>
            <a:endParaRPr lang="en-US" sz="2400" dirty="0">
              <a:solidFill>
                <a:srgbClr val="FFFFFF"/>
              </a:solidFill>
            </a:endParaRPr>
          </a:p>
          <a:p>
            <a:pPr marL="222250" indent="0">
              <a:spcBef>
                <a:spcPts val="600"/>
              </a:spcBef>
              <a:buFont typeface="Wingdings 2" pitchFamily="18" charset="2"/>
              <a:buNone/>
              <a:defRPr/>
            </a:pPr>
            <a:endParaRPr lang="en-US" sz="3200" dirty="0"/>
          </a:p>
          <a:p>
            <a:pPr eaLnBrk="1" hangingPunct="1">
              <a:buClr>
                <a:schemeClr val="bg1"/>
              </a:buClr>
              <a:buSzPct val="90000"/>
              <a:buFont typeface="Wingdings 2" pitchFamily="18" charset="2"/>
              <a:buNone/>
              <a:defRPr/>
            </a:pPr>
            <a:endParaRPr lang="en-US" dirty="0"/>
          </a:p>
        </p:txBody>
      </p:sp>
      <p:sp>
        <p:nvSpPr>
          <p:cNvPr id="8" name="Rectangle 7"/>
          <p:cNvSpPr/>
          <p:nvPr/>
        </p:nvSpPr>
        <p:spPr>
          <a:xfrm>
            <a:off x="304800" y="4114800"/>
            <a:ext cx="4152900" cy="523875"/>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Calibri"/>
              <a:ea typeface="+mn-ea"/>
              <a:cs typeface="Arial" charset="0"/>
            </a:endParaRPr>
          </a:p>
        </p:txBody>
      </p:sp>
      <p:sp>
        <p:nvSpPr>
          <p:cNvPr id="4" name="Rectangle 3"/>
          <p:cNvSpPr/>
          <p:nvPr/>
        </p:nvSpPr>
        <p:spPr>
          <a:xfrm>
            <a:off x="304800" y="2268538"/>
            <a:ext cx="8458200" cy="3846512"/>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Legal standards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are formal regulatory standards contained in law.</a:t>
            </a:r>
          </a:p>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Basic National values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are established in the Constitution, Declaration of Independence, and other traditions.</a:t>
            </a:r>
          </a:p>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Traditional Marine Corps values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are required behavior for all Marines.</a:t>
            </a:r>
          </a:p>
        </p:txBody>
      </p:sp>
    </p:spTree>
    <p:extLst>
      <p:ext uri="{BB962C8B-B14F-4D97-AF65-F5344CB8AC3E}">
        <p14:creationId xmlns:p14="http://schemas.microsoft.com/office/powerpoint/2010/main" val="27530526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Values and Standards</a:t>
            </a:r>
          </a:p>
        </p:txBody>
      </p:sp>
      <p:sp>
        <p:nvSpPr>
          <p:cNvPr id="28675" name="Content Placeholder 2"/>
          <p:cNvSpPr>
            <a:spLocks noGrp="1"/>
          </p:cNvSpPr>
          <p:nvPr>
            <p:ph sz="half" idx="1"/>
          </p:nvPr>
        </p:nvSpPr>
        <p:spPr>
          <a:xfrm>
            <a:off x="228600" y="1752600"/>
            <a:ext cx="8686800" cy="4876800"/>
          </a:xfrm>
        </p:spPr>
        <p:txBody>
          <a:bodyPr/>
          <a:lstStyle/>
          <a:p>
            <a:pPr marL="222250" indent="0">
              <a:spcBef>
                <a:spcPts val="600"/>
              </a:spcBef>
              <a:buFont typeface="Wingdings 2" pitchFamily="18" charset="2"/>
              <a:buNone/>
              <a:defRPr/>
            </a:pPr>
            <a:endParaRPr lang="en-US" sz="2400" dirty="0">
              <a:solidFill>
                <a:srgbClr val="FFFFFF"/>
              </a:solidFill>
            </a:endParaRPr>
          </a:p>
          <a:p>
            <a:pPr marL="222250" indent="0">
              <a:spcBef>
                <a:spcPts val="600"/>
              </a:spcBef>
              <a:buFont typeface="Wingdings 2" pitchFamily="18" charset="2"/>
              <a:buNone/>
              <a:defRPr/>
            </a:pPr>
            <a:endParaRPr lang="en-US" sz="3200" dirty="0"/>
          </a:p>
          <a:p>
            <a:pPr eaLnBrk="1" hangingPunct="1">
              <a:buClr>
                <a:schemeClr val="bg1"/>
              </a:buClr>
              <a:buSzPct val="90000"/>
              <a:buFont typeface="Wingdings 2" pitchFamily="18" charset="2"/>
              <a:buNone/>
              <a:defRPr/>
            </a:pPr>
            <a:endParaRPr lang="en-US" dirty="0"/>
          </a:p>
        </p:txBody>
      </p:sp>
      <p:sp>
        <p:nvSpPr>
          <p:cNvPr id="8" name="Rectangle 7"/>
          <p:cNvSpPr/>
          <p:nvPr/>
        </p:nvSpPr>
        <p:spPr>
          <a:xfrm>
            <a:off x="304800" y="4114800"/>
            <a:ext cx="4152900" cy="523875"/>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ct val="0"/>
              </a:spcAft>
              <a:buClr>
                <a:srgbClr val="DDDDDD"/>
              </a:buClr>
              <a:buSzPct val="80000"/>
              <a:buFont typeface="Wingdings"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Calibri"/>
              <a:ea typeface="+mn-ea"/>
              <a:cs typeface="Arial" charset="0"/>
            </a:endParaRPr>
          </a:p>
        </p:txBody>
      </p:sp>
      <p:sp>
        <p:nvSpPr>
          <p:cNvPr id="4" name="Rectangle 3"/>
          <p:cNvSpPr/>
          <p:nvPr/>
        </p:nvSpPr>
        <p:spPr>
          <a:xfrm>
            <a:off x="304800" y="2133600"/>
            <a:ext cx="8458200" cy="4340225"/>
          </a:xfrm>
          <a:prstGeom prst="rect">
            <a:avLst/>
          </a:prstGeom>
        </p:spPr>
        <p:txBody>
          <a:bodyPr>
            <a:spAutoFit/>
          </a:bodyPr>
          <a:lstStyle/>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Actual Marine Corps values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are the values that are functioning at the local units.</a:t>
            </a:r>
          </a:p>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Individual values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are values held by the individual Marines involved in the situation.</a:t>
            </a:r>
          </a:p>
          <a:p>
            <a:pPr marL="679450" marR="0" lvl="0" indent="-457200" algn="l" defTabSz="914400" rtl="0" eaLnBrk="0" fontAlgn="base" latinLnBrk="0" hangingPunct="0">
              <a:lnSpc>
                <a:spcPct val="100000"/>
              </a:lnSpc>
              <a:spcBef>
                <a:spcPts val="600"/>
              </a:spcBef>
              <a:spcAft>
                <a:spcPts val="600"/>
              </a:spcAft>
              <a:buClr>
                <a:srgbClr val="DDDDDD"/>
              </a:buClr>
              <a:buSzPct val="80000"/>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Institutional pressures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are elements of Marine Corps policies, procedures, and operations that influence the ethical behavior of Marines.</a:t>
            </a:r>
          </a:p>
        </p:txBody>
      </p:sp>
    </p:spTree>
    <p:extLst>
      <p:ext uri="{BB962C8B-B14F-4D97-AF65-F5344CB8AC3E}">
        <p14:creationId xmlns:p14="http://schemas.microsoft.com/office/powerpoint/2010/main" val="2265395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5FC264C-D0F3-439F-BD6C-09B3EAADEDF5}"/>
              </a:ext>
            </a:extLst>
          </p:cNvPr>
          <p:cNvSpPr>
            <a:spLocks noGrp="1"/>
          </p:cNvSpPr>
          <p:nvPr>
            <p:ph type="body" sz="quarter" idx="10"/>
          </p:nvPr>
        </p:nvSpPr>
        <p:spPr/>
        <p:txBody>
          <a:bodyPr/>
          <a:lstStyle/>
          <a:p>
            <a:r>
              <a:rPr lang="en-US" dirty="0">
                <a:solidFill>
                  <a:srgbClr val="FFFFFF"/>
                </a:solidFill>
              </a:rPr>
              <a:t>(LE1-C1S2T1:VQ1)</a:t>
            </a: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rmAutofit fontScale="90000"/>
          </a:bodyPr>
          <a:lstStyle/>
          <a:p>
            <a:r>
              <a:rPr lang="en-US" sz="3000" b="0" dirty="0"/>
              <a:t>There are many situations that test our ability to act according to our values.  For example, most students would say that they are against bullying.  But think about the last time you saw someone being bullied, either in person or on social media.  </a:t>
            </a:r>
            <a:br>
              <a:rPr lang="en-US" sz="3000" b="0" dirty="0"/>
            </a:br>
            <a:r>
              <a:rPr lang="en-US" sz="3000" dirty="0"/>
              <a:t>How did you respond?</a:t>
            </a:r>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fontScale="92500" lnSpcReduction="20000"/>
          </a:bodyPr>
          <a:lstStyle/>
          <a:p>
            <a:pPr marL="457200" indent="-457200">
              <a:lnSpc>
                <a:spcPct val="120000"/>
              </a:lnSpc>
              <a:spcBef>
                <a:spcPts val="0"/>
              </a:spcBef>
              <a:spcAft>
                <a:spcPts val="0"/>
              </a:spcAft>
              <a:buFont typeface="Wingdings 2" pitchFamily="18" charset="2"/>
              <a:buAutoNum type="alphaUcPeriod"/>
            </a:pPr>
            <a:r>
              <a:rPr lang="en-US" sz="3200" dirty="0"/>
              <a:t>I just observed.  I was too afraid to get involved.</a:t>
            </a:r>
          </a:p>
          <a:p>
            <a:pPr marL="457200" indent="-457200">
              <a:lnSpc>
                <a:spcPct val="120000"/>
              </a:lnSpc>
              <a:spcBef>
                <a:spcPts val="0"/>
              </a:spcBef>
              <a:spcAft>
                <a:spcPts val="0"/>
              </a:spcAft>
              <a:buFont typeface="Wingdings 2" pitchFamily="18" charset="2"/>
              <a:buAutoNum type="alphaUcPeriod"/>
            </a:pPr>
            <a:r>
              <a:rPr lang="en-US" sz="3200" dirty="0"/>
              <a:t>I just observed.  I was not afraid, but just chose not to do anything.</a:t>
            </a:r>
          </a:p>
          <a:p>
            <a:pPr marL="457200" indent="-457200">
              <a:lnSpc>
                <a:spcPct val="120000"/>
              </a:lnSpc>
              <a:spcBef>
                <a:spcPts val="0"/>
              </a:spcBef>
              <a:spcAft>
                <a:spcPts val="0"/>
              </a:spcAft>
              <a:buFont typeface="Wingdings 2" pitchFamily="18" charset="2"/>
              <a:buAutoNum type="alphaUcPeriod"/>
            </a:pPr>
            <a:r>
              <a:rPr lang="en-US" sz="3200" dirty="0"/>
              <a:t>I confronted the bully.</a:t>
            </a:r>
          </a:p>
          <a:p>
            <a:pPr marL="457200" indent="-457200">
              <a:lnSpc>
                <a:spcPct val="120000"/>
              </a:lnSpc>
              <a:spcBef>
                <a:spcPts val="0"/>
              </a:spcBef>
              <a:spcAft>
                <a:spcPts val="0"/>
              </a:spcAft>
              <a:buFont typeface="Wingdings 2" pitchFamily="18" charset="2"/>
              <a:buAutoNum type="alphaUcPeriod"/>
            </a:pPr>
            <a:r>
              <a:rPr lang="en-US" sz="3200" dirty="0"/>
              <a:t>I helped the person who was bullied.</a:t>
            </a:r>
          </a:p>
          <a:p>
            <a:pPr marL="457200" indent="-457200">
              <a:lnSpc>
                <a:spcPct val="120000"/>
              </a:lnSpc>
              <a:spcBef>
                <a:spcPts val="0"/>
              </a:spcBef>
              <a:spcAft>
                <a:spcPts val="0"/>
              </a:spcAft>
              <a:buFont typeface="Wingdings 2" pitchFamily="18" charset="2"/>
              <a:buAutoNum type="alphaUcPeriod"/>
            </a:pPr>
            <a:r>
              <a:rPr lang="en-US" sz="3200" dirty="0"/>
              <a:t>Other</a:t>
            </a:r>
          </a:p>
        </p:txBody>
      </p:sp>
      <p:sp>
        <p:nvSpPr>
          <p:cNvPr id="6" name="TPChart">
            <a:extLst>
              <a:ext uri="{FF2B5EF4-FFF2-40B4-BE49-F238E27FC236}">
                <a16:creationId xmlns:a16="http://schemas.microsoft.com/office/drawing/2014/main" id="{0C9FE54E-E230-4388-BB30-3EFE68E7D6EC}"/>
              </a:ext>
            </a:extLst>
          </p:cNvPr>
          <p:cNvSpPr/>
          <p:nvPr>
            <p:custDataLst>
              <p:tags r:id="rId3"/>
            </p:custDataLst>
          </p:nvPr>
        </p:nvSpPr>
        <p:spPr>
          <a:xfrm>
            <a:off x="8534400" y="3398838"/>
            <a:ext cx="609600"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
        <p:nvSpPr>
          <p:cNvPr id="4" name="TPPolling">
            <a:extLst>
              <a:ext uri="{FF2B5EF4-FFF2-40B4-BE49-F238E27FC236}">
                <a16:creationId xmlns:a16="http://schemas.microsoft.com/office/drawing/2014/main" id="{6275A746-E822-4E76-80EB-D1E75CDF055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7261FEAA-7348-4A43-8CBB-73705BA2937B}"/>
              </a:ext>
            </a:extLst>
          </p:cNvPr>
          <p:cNvSpPr txBox="1">
            <a:spLocks/>
          </p:cNvSpPr>
          <p:nvPr/>
        </p:nvSpPr>
        <p:spPr>
          <a:xfrm>
            <a:off x="6629400" y="533400"/>
            <a:ext cx="2514600" cy="304800"/>
          </a:xfrm>
          <a:prstGeom prst="rect">
            <a:avLst/>
          </a:prstGeom>
        </p:spPr>
        <p:txBody>
          <a:bodyPr/>
          <a:lst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9062" marR="0" lvl="0" indent="0" algn="r" defTabSz="914400" rtl="0" eaLnBrk="0" fontAlgn="base" latinLnBrk="0" hangingPunct="0">
              <a:lnSpc>
                <a:spcPct val="100000"/>
              </a:lnSpc>
              <a:spcBef>
                <a:spcPct val="0"/>
              </a:spcBef>
              <a:spcAft>
                <a:spcPct val="0"/>
              </a:spcAft>
              <a:buClr>
                <a:srgbClr val="DDDDDD"/>
              </a:buClr>
              <a:buSzPct val="80000"/>
              <a:buFont typeface="Wingdings 2" pitchFamily="18" charset="2"/>
              <a:buNone/>
              <a:tabLst/>
              <a:defRPr/>
            </a:pP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91925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4"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AF62190-442E-42B0-90D1-D2713652B72E}"/>
              </a:ext>
            </a:extLst>
          </p:cNvPr>
          <p:cNvSpPr>
            <a:spLocks noGrp="1"/>
          </p:cNvSpPr>
          <p:nvPr>
            <p:ph type="body" sz="quarter" idx="10"/>
          </p:nvPr>
        </p:nvSpPr>
        <p:spPr/>
        <p:txBody>
          <a:bodyPr/>
          <a:lstStyle/>
          <a:p>
            <a:r>
              <a:rPr lang="en-US" dirty="0"/>
              <a:t>(LE1-C1S2T1:VQ2)</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4400" b="0" dirty="0"/>
              <a:t>What do you think is the MAIN REASON that some students choose to bully other students?</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nchor="t"/>
          <a:lstStyle/>
          <a:p>
            <a:pPr marL="633412" indent="-514350">
              <a:lnSpc>
                <a:spcPct val="100000"/>
              </a:lnSpc>
              <a:spcBef>
                <a:spcPts val="0"/>
              </a:spcBef>
              <a:spcAft>
                <a:spcPts val="0"/>
              </a:spcAft>
              <a:buFont typeface="Wingdings 2" pitchFamily="18" charset="2"/>
              <a:buAutoNum type="alphaUcPeriod"/>
            </a:pPr>
            <a:r>
              <a:rPr lang="en-US" sz="2900" dirty="0"/>
              <a:t>They think it will make them look cool or popular with their friends.</a:t>
            </a:r>
          </a:p>
          <a:p>
            <a:pPr marL="633412" indent="-514350">
              <a:lnSpc>
                <a:spcPct val="100000"/>
              </a:lnSpc>
              <a:spcBef>
                <a:spcPts val="0"/>
              </a:spcBef>
              <a:spcAft>
                <a:spcPts val="0"/>
              </a:spcAft>
              <a:buFont typeface="Wingdings 2" pitchFamily="18" charset="2"/>
              <a:buAutoNum type="alphaUcPeriod"/>
            </a:pPr>
            <a:r>
              <a:rPr lang="en-US" sz="2900" dirty="0"/>
              <a:t>They want to feel powerful or in control.</a:t>
            </a:r>
          </a:p>
          <a:p>
            <a:pPr marL="633412" indent="-514350">
              <a:lnSpc>
                <a:spcPct val="100000"/>
              </a:lnSpc>
              <a:spcBef>
                <a:spcPts val="0"/>
              </a:spcBef>
              <a:spcAft>
                <a:spcPts val="0"/>
              </a:spcAft>
              <a:buFont typeface="Wingdings 2" pitchFamily="18" charset="2"/>
              <a:buAutoNum type="alphaUcPeriod"/>
            </a:pPr>
            <a:r>
              <a:rPr lang="en-US" sz="2900" dirty="0"/>
              <a:t>They were bullied themselves, and it is a way of getting back at others.</a:t>
            </a:r>
          </a:p>
          <a:p>
            <a:pPr marL="633412" indent="-514350">
              <a:lnSpc>
                <a:spcPct val="100000"/>
              </a:lnSpc>
              <a:spcBef>
                <a:spcPts val="0"/>
              </a:spcBef>
              <a:spcAft>
                <a:spcPts val="0"/>
              </a:spcAft>
              <a:buFont typeface="Wingdings 2" pitchFamily="18" charset="2"/>
              <a:buAutoNum type="alphaUcPeriod"/>
            </a:pPr>
            <a:r>
              <a:rPr lang="en-US" sz="2900" dirty="0"/>
              <a:t>Other</a:t>
            </a:r>
          </a:p>
        </p:txBody>
      </p:sp>
      <p:sp>
        <p:nvSpPr>
          <p:cNvPr id="10" name="TPChart">
            <a:extLst>
              <a:ext uri="{FF2B5EF4-FFF2-40B4-BE49-F238E27FC236}">
                <a16:creationId xmlns:a16="http://schemas.microsoft.com/office/drawing/2014/main" id="{7815F0D1-ED11-4898-BCC4-BECDAF40FE0D}"/>
              </a:ext>
            </a:extLst>
          </p:cNvPr>
          <p:cNvSpPr/>
          <p:nvPr>
            <p:custDataLst>
              <p:tags r:id="rId3"/>
            </p:custDataLst>
          </p:nvPr>
        </p:nvSpPr>
        <p:spPr>
          <a:xfrm>
            <a:off x="8497188" y="3398838"/>
            <a:ext cx="646812"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
        <p:nvSpPr>
          <p:cNvPr id="5" name="TPPolling">
            <a:extLst>
              <a:ext uri="{FF2B5EF4-FFF2-40B4-BE49-F238E27FC236}">
                <a16:creationId xmlns:a16="http://schemas.microsoft.com/office/drawing/2014/main" id="{15D488AE-BF0F-489E-9D7F-E1494B3F9B5D}"/>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5873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Optional </a:t>
            </a:r>
            <a:r>
              <a:rPr lang="en-US" altLang="en-US" dirty="0"/>
              <a:t>Video</a:t>
            </a:r>
            <a:r>
              <a:rPr lang="en-US" dirty="0"/>
              <a:t> Questions</a:t>
            </a:r>
          </a:p>
        </p:txBody>
      </p:sp>
      <p:sp>
        <p:nvSpPr>
          <p:cNvPr id="43011" name="Content Placeholder 2"/>
          <p:cNvSpPr>
            <a:spLocks noGrp="1"/>
          </p:cNvSpPr>
          <p:nvPr>
            <p:ph idx="1"/>
          </p:nvPr>
        </p:nvSpPr>
        <p:spPr/>
        <p:txBody>
          <a:bodyPr/>
          <a:lstStyle/>
          <a:p>
            <a:pPr marL="117475" indent="0" algn="ctr">
              <a:buFont typeface="Wingdings 2" pitchFamily="18" charset="2"/>
              <a:buNone/>
            </a:pPr>
            <a:r>
              <a:rPr lang="en-US" altLang="en-US" sz="3600" dirty="0"/>
              <a:t>Watch this video, then answer </a:t>
            </a:r>
          </a:p>
          <a:p>
            <a:pPr marL="117475" indent="0" algn="ctr">
              <a:buNone/>
            </a:pPr>
            <a:r>
              <a:rPr lang="en-US" altLang="en-US" sz="3600" dirty="0"/>
              <a:t>Video Questions (3-4).</a:t>
            </a:r>
          </a:p>
        </p:txBody>
      </p:sp>
      <p:pic>
        <p:nvPicPr>
          <p:cNvPr id="43012"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413" y="3124200"/>
            <a:ext cx="609917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8827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AF62190-442E-42B0-90D1-D2713652B72E}"/>
              </a:ext>
            </a:extLst>
          </p:cNvPr>
          <p:cNvSpPr>
            <a:spLocks noGrp="1"/>
          </p:cNvSpPr>
          <p:nvPr>
            <p:ph type="body" sz="quarter" idx="10"/>
          </p:nvPr>
        </p:nvSpPr>
        <p:spPr/>
        <p:txBody>
          <a:bodyPr/>
          <a:lstStyle/>
          <a:p>
            <a:r>
              <a:rPr lang="en-US" dirty="0"/>
              <a:t>(LE1-C1S2T1:VQ3)</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a:xfrm>
            <a:off x="889461" y="350566"/>
            <a:ext cx="7963593" cy="1294149"/>
          </a:xfrm>
        </p:spPr>
        <p:txBody>
          <a:bodyPr/>
          <a:lstStyle/>
          <a:p>
            <a:r>
              <a:rPr lang="en-US" sz="3600" b="0" dirty="0"/>
              <a:t>Of the four main characters in this video, which one did you most relate to? </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nchor="t"/>
          <a:lstStyle/>
          <a:p>
            <a:pPr marL="633412" indent="-514350">
              <a:spcBef>
                <a:spcPct val="20000"/>
              </a:spcBef>
              <a:spcAft>
                <a:spcPts val="0"/>
              </a:spcAft>
              <a:buFont typeface="Wingdings 2" pitchFamily="18" charset="2"/>
              <a:buAutoNum type="alphaUcPeriod"/>
            </a:pPr>
            <a:r>
              <a:rPr lang="en-US" dirty="0"/>
              <a:t>The bullies</a:t>
            </a:r>
          </a:p>
          <a:p>
            <a:pPr marL="633412" indent="-514350">
              <a:spcBef>
                <a:spcPct val="20000"/>
              </a:spcBef>
              <a:spcAft>
                <a:spcPts val="0"/>
              </a:spcAft>
              <a:buFont typeface="Wingdings 2" pitchFamily="18" charset="2"/>
              <a:buAutoNum type="alphaUcPeriod"/>
            </a:pPr>
            <a:r>
              <a:rPr lang="en-US" dirty="0"/>
              <a:t>The student getting bullied</a:t>
            </a:r>
          </a:p>
          <a:p>
            <a:pPr marL="633412" indent="-514350">
              <a:spcBef>
                <a:spcPct val="20000"/>
              </a:spcBef>
              <a:spcAft>
                <a:spcPts val="0"/>
              </a:spcAft>
              <a:buFont typeface="Wingdings 2" pitchFamily="18" charset="2"/>
              <a:buAutoNum type="alphaUcPeriod"/>
            </a:pPr>
            <a:r>
              <a:rPr lang="en-US" dirty="0"/>
              <a:t>The student who helped</a:t>
            </a:r>
          </a:p>
          <a:p>
            <a:pPr marL="633412" indent="-514350">
              <a:spcBef>
                <a:spcPct val="20000"/>
              </a:spcBef>
              <a:spcAft>
                <a:spcPts val="0"/>
              </a:spcAft>
              <a:buFont typeface="Wingdings 2" pitchFamily="18" charset="2"/>
              <a:buAutoNum type="alphaUcPeriod"/>
            </a:pPr>
            <a:r>
              <a:rPr lang="en-US" dirty="0"/>
              <a:t>The friends standing by</a:t>
            </a:r>
          </a:p>
        </p:txBody>
      </p:sp>
      <p:sp>
        <p:nvSpPr>
          <p:cNvPr id="10" name="TPChart">
            <a:extLst>
              <a:ext uri="{FF2B5EF4-FFF2-40B4-BE49-F238E27FC236}">
                <a16:creationId xmlns:a16="http://schemas.microsoft.com/office/drawing/2014/main" id="{7815F0D1-ED11-4898-BCC4-BECDAF40FE0D}"/>
              </a:ext>
            </a:extLst>
          </p:cNvPr>
          <p:cNvSpPr/>
          <p:nvPr>
            <p:custDataLst>
              <p:tags r:id="rId3"/>
            </p:custDataLst>
          </p:nvPr>
        </p:nvSpPr>
        <p:spPr>
          <a:xfrm>
            <a:off x="8497188" y="3398838"/>
            <a:ext cx="646812"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pic>
        <p:nvPicPr>
          <p:cNvPr id="7" name="Picture 6">
            <a:extLst>
              <a:ext uri="{FF2B5EF4-FFF2-40B4-BE49-F238E27FC236}">
                <a16:creationId xmlns:a16="http://schemas.microsoft.com/office/drawing/2014/main" id="{C1D04AB0-7054-4490-983B-E9E02FB99C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507" y="1644715"/>
            <a:ext cx="1600200" cy="1318071"/>
          </a:xfrm>
          <a:prstGeom prst="rect">
            <a:avLst/>
          </a:prstGeom>
        </p:spPr>
      </p:pic>
      <p:pic>
        <p:nvPicPr>
          <p:cNvPr id="8" name="Picture 7">
            <a:extLst>
              <a:ext uri="{FF2B5EF4-FFF2-40B4-BE49-F238E27FC236}">
                <a16:creationId xmlns:a16="http://schemas.microsoft.com/office/drawing/2014/main" id="{B781D613-949D-4C33-9850-00B6DC0E6B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6823" y="1650687"/>
            <a:ext cx="1184663" cy="1317771"/>
          </a:xfrm>
          <a:prstGeom prst="rect">
            <a:avLst/>
          </a:prstGeom>
        </p:spPr>
      </p:pic>
      <p:pic>
        <p:nvPicPr>
          <p:cNvPr id="11" name="Picture 10">
            <a:extLst>
              <a:ext uri="{FF2B5EF4-FFF2-40B4-BE49-F238E27FC236}">
                <a16:creationId xmlns:a16="http://schemas.microsoft.com/office/drawing/2014/main" id="{470E6176-54BA-48DE-BA10-6ED234C6D7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53270" y="1667003"/>
            <a:ext cx="1184663" cy="1352639"/>
          </a:xfrm>
          <a:prstGeom prst="rect">
            <a:avLst/>
          </a:prstGeom>
        </p:spPr>
      </p:pic>
      <p:pic>
        <p:nvPicPr>
          <p:cNvPr id="12" name="Picture 11">
            <a:extLst>
              <a:ext uri="{FF2B5EF4-FFF2-40B4-BE49-F238E27FC236}">
                <a16:creationId xmlns:a16="http://schemas.microsoft.com/office/drawing/2014/main" id="{BAA465D4-AE8E-4898-ADFE-85719D05DA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24928" y="1672584"/>
            <a:ext cx="1143000" cy="1310854"/>
          </a:xfrm>
          <a:prstGeom prst="rect">
            <a:avLst/>
          </a:prstGeom>
        </p:spPr>
      </p:pic>
      <p:sp>
        <p:nvSpPr>
          <p:cNvPr id="5" name="TPPolling">
            <a:extLst>
              <a:ext uri="{FF2B5EF4-FFF2-40B4-BE49-F238E27FC236}">
                <a16:creationId xmlns:a16="http://schemas.microsoft.com/office/drawing/2014/main" id="{631E9AB9-9659-468E-978D-E28A87EA006A}"/>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8664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5"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AF62190-442E-42B0-90D1-D2713652B72E}"/>
              </a:ext>
            </a:extLst>
          </p:cNvPr>
          <p:cNvSpPr>
            <a:spLocks noGrp="1"/>
          </p:cNvSpPr>
          <p:nvPr>
            <p:ph type="body" sz="quarter" idx="10"/>
          </p:nvPr>
        </p:nvSpPr>
        <p:spPr/>
        <p:txBody>
          <a:bodyPr/>
          <a:lstStyle/>
          <a:p>
            <a:r>
              <a:rPr lang="en-US" dirty="0"/>
              <a:t>(LE1-C1S2T1:VQ4)</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4400" b="0" dirty="0"/>
              <a:t>What would you have done in this situation?  BE HONEST!</a:t>
            </a:r>
          </a:p>
        </p:txBody>
      </p:sp>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nchor="t"/>
          <a:lstStyle/>
          <a:p>
            <a:pPr marL="633412" indent="-514350">
              <a:spcBef>
                <a:spcPct val="20000"/>
              </a:spcBef>
              <a:spcAft>
                <a:spcPts val="0"/>
              </a:spcAft>
              <a:buFont typeface="Wingdings 2" pitchFamily="18" charset="2"/>
              <a:buAutoNum type="alphaUcPeriod"/>
            </a:pPr>
            <a:r>
              <a:rPr lang="en-US" sz="2800" dirty="0"/>
              <a:t>I would have helped him.</a:t>
            </a:r>
          </a:p>
          <a:p>
            <a:pPr marL="633412" indent="-514350">
              <a:spcBef>
                <a:spcPct val="20000"/>
              </a:spcBef>
              <a:spcAft>
                <a:spcPts val="0"/>
              </a:spcAft>
              <a:buFont typeface="Wingdings 2" pitchFamily="18" charset="2"/>
              <a:buAutoNum type="alphaUcPeriod"/>
            </a:pPr>
            <a:r>
              <a:rPr lang="en-US" sz="2800" dirty="0"/>
              <a:t>I would have confronted the bullies.</a:t>
            </a:r>
          </a:p>
          <a:p>
            <a:pPr marL="633412" indent="-514350">
              <a:spcBef>
                <a:spcPct val="20000"/>
              </a:spcBef>
              <a:spcAft>
                <a:spcPts val="0"/>
              </a:spcAft>
              <a:buFont typeface="Wingdings 2" pitchFamily="18" charset="2"/>
              <a:buAutoNum type="alphaUcPeriod"/>
            </a:pPr>
            <a:r>
              <a:rPr lang="en-US" sz="2800" dirty="0"/>
              <a:t>I would have probably just watched and felt sorry for him.</a:t>
            </a:r>
          </a:p>
          <a:p>
            <a:pPr marL="633412" indent="-514350">
              <a:spcBef>
                <a:spcPct val="20000"/>
              </a:spcBef>
              <a:spcAft>
                <a:spcPts val="0"/>
              </a:spcAft>
              <a:buFont typeface="Wingdings 2" pitchFamily="18" charset="2"/>
              <a:buAutoNum type="alphaUcPeriod"/>
            </a:pPr>
            <a:r>
              <a:rPr lang="en-US" sz="2800" dirty="0"/>
              <a:t>Other response</a:t>
            </a:r>
          </a:p>
        </p:txBody>
      </p:sp>
      <p:sp>
        <p:nvSpPr>
          <p:cNvPr id="10" name="TPChart">
            <a:extLst>
              <a:ext uri="{FF2B5EF4-FFF2-40B4-BE49-F238E27FC236}">
                <a16:creationId xmlns:a16="http://schemas.microsoft.com/office/drawing/2014/main" id="{7815F0D1-ED11-4898-BCC4-BECDAF40FE0D}"/>
              </a:ext>
            </a:extLst>
          </p:cNvPr>
          <p:cNvSpPr/>
          <p:nvPr>
            <p:custDataLst>
              <p:tags r:id="rId3"/>
            </p:custDataLst>
          </p:nvPr>
        </p:nvSpPr>
        <p:spPr>
          <a:xfrm>
            <a:off x="8497188" y="3398838"/>
            <a:ext cx="646812"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
        <p:nvSpPr>
          <p:cNvPr id="5" name="TPPolling">
            <a:extLst>
              <a:ext uri="{FF2B5EF4-FFF2-40B4-BE49-F238E27FC236}">
                <a16:creationId xmlns:a16="http://schemas.microsoft.com/office/drawing/2014/main" id="{00DC9A47-0573-4D1E-9727-C2B7391F3325}"/>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8328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5"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Closing Question</a:t>
            </a:r>
          </a:p>
        </p:txBody>
      </p:sp>
      <p:sp>
        <p:nvSpPr>
          <p:cNvPr id="3" name="Rectangle 2"/>
          <p:cNvSpPr/>
          <p:nvPr/>
        </p:nvSpPr>
        <p:spPr>
          <a:xfrm>
            <a:off x="305499" y="1758424"/>
            <a:ext cx="8588163" cy="175432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What is one new behavior you could incorporate into your  life that would reflect a commitment to the Marine Corps values?</a:t>
            </a:r>
          </a:p>
        </p:txBody>
      </p:sp>
      <p:sp>
        <p:nvSpPr>
          <p:cNvPr id="4" name="TPPolling">
            <a:extLst>
              <a:ext uri="{FF2B5EF4-FFF2-40B4-BE49-F238E27FC236}">
                <a16:creationId xmlns:a16="http://schemas.microsoft.com/office/drawing/2014/main" id="{DF99176B-40B0-4CC7-A41E-F9D797DFA085}"/>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EE03ED2-8DCF-4795-9ACB-074F12CD0757}"/>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68A6F3A5-BD58-4184-BF3E-274D95D750D1}"/>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CE61F8A9-3931-495C-A857-47322E4A2F84}"/>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0BE7E9E9-2255-4B0B-9219-666AEDF85120}"/>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2059" r:id="rId3" imgW="1138320" imgH="1365120"/>
        </mc:Choice>
        <mc:Fallback>
          <p:control r:id="rId3" imgW="1138320" imgH="1365120">
            <p:pic>
              <p:nvPicPr>
                <p:cNvPr id="12" name="ShockwaveFlash2">
                  <a:extLst>
                    <a:ext uri="{FF2B5EF4-FFF2-40B4-BE49-F238E27FC236}">
                      <a16:creationId xmlns:a16="http://schemas.microsoft.com/office/drawing/2014/main" id="{78855AC7-FBF1-46CB-BB3D-9B70E9E0D849}"/>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257625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marL="0" marR="0" lvl="0" indent="0" algn="ctr" defTabSz="380375" rtl="0" eaLnBrk="1" fontAlgn="base" latinLnBrk="0" hangingPunct="1">
              <a:lnSpc>
                <a:spcPct val="100000"/>
              </a:lnSpc>
              <a:spcBef>
                <a:spcPct val="0"/>
              </a:spcBef>
              <a:spcAft>
                <a:spcPct val="0"/>
              </a:spcAft>
              <a:buClr>
                <a:srgbClr val="000000"/>
              </a:buClr>
              <a:buSzPct val="90000"/>
              <a:buFontTx/>
              <a:buNone/>
              <a:tabLst/>
              <a:defRPr/>
            </a:pPr>
            <a:endParaRPr kumimoji="0" lang="en-US" sz="5400" b="1" i="0" u="none" strike="noStrike" kern="1200" cap="none" spc="0" normalizeH="0" baseline="0" noProof="0" dirty="0">
              <a:ln>
                <a:noFill/>
              </a:ln>
              <a:solidFill>
                <a:srgbClr val="002060"/>
              </a:solidFill>
              <a:effectLst>
                <a:outerShdw blurRad="38100" dist="38100" dir="2700000" algn="tl">
                  <a:srgbClr val="000000"/>
                </a:outerShdw>
              </a:effectLst>
              <a:uLnTx/>
              <a:uFillTx/>
              <a:latin typeface="Times New Roman" pitchFamily="18" charset="0"/>
              <a:ea typeface="+mn-ea"/>
              <a:cs typeface="Arial" pitchFamily="34" charset="0"/>
            </a:endParaRPr>
          </a:p>
        </p:txBody>
      </p:sp>
      <p:sp>
        <p:nvSpPr>
          <p:cNvPr id="45060"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4506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585312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eaLnBrk="1" hangingPunct="1">
              <a:defRPr/>
            </a:pPr>
            <a:endParaRPr lang="en-US" dirty="0"/>
          </a:p>
          <a:p>
            <a:pPr marL="119062" indent="0" eaLnBrk="1" hangingPunct="1">
              <a:buFont typeface="Wingdings 2" pitchFamily="18" charset="2"/>
              <a:buNone/>
              <a:defRPr/>
            </a:pPr>
            <a:r>
              <a:rPr lang="en-US" dirty="0"/>
              <a:t>   Images in this lesson were taken from: </a:t>
            </a:r>
          </a:p>
          <a:p>
            <a:pPr marL="119062" indent="0" eaLnBrk="1" hangingPunct="1">
              <a:buFont typeface="Wingdings 2" pitchFamily="18" charset="2"/>
              <a:buNone/>
              <a:defRPr/>
            </a:pPr>
            <a:endParaRPr lang="en-US" dirty="0"/>
          </a:p>
          <a:p>
            <a:pPr lvl="2" eaLnBrk="1" hangingPunct="1">
              <a:buFont typeface="Wingdings" pitchFamily="2" charset="2"/>
              <a:buChar char="§"/>
              <a:defRPr/>
            </a:pPr>
            <a:r>
              <a:rPr lang="en-US" sz="3200" dirty="0"/>
              <a:t>Microsoft</a:t>
            </a:r>
            <a:r>
              <a:rPr lang="en-US" sz="3200" baseline="30000" dirty="0"/>
              <a:t>©</a:t>
            </a:r>
            <a:r>
              <a:rPr lang="en-US" sz="3200" dirty="0"/>
              <a:t> Clip Art Gallery</a:t>
            </a:r>
          </a:p>
          <a:p>
            <a:pPr lvl="2" eaLnBrk="1" hangingPunct="1">
              <a:buFont typeface="Wingdings" pitchFamily="2" charset="2"/>
              <a:buChar char="§"/>
              <a:defRPr/>
            </a:pPr>
            <a:r>
              <a:rPr lang="en-US" sz="3200" dirty="0"/>
              <a:t>Marine Corps Combat Camera</a:t>
            </a:r>
          </a:p>
        </p:txBody>
      </p:sp>
    </p:spTree>
    <p:extLst>
      <p:ext uri="{BB962C8B-B14F-4D97-AF65-F5344CB8AC3E}">
        <p14:creationId xmlns:p14="http://schemas.microsoft.com/office/powerpoint/2010/main" val="2179072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2726423295"/>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2611798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993835171"/>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4016702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3178064410"/>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2077517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2676502318"/>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3160279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40711934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d8475385-e405-44af-9de3-79a2ab8f71c2"/>
  <p:tag name="WASPOLLED" val="4F9A282604E844D9AF986D00CAD0B57F"/>
  <p:tag name="TPVERSION" val="8"/>
  <p:tag name="TPFULLVERSION" val="8.5.2.3"/>
  <p:tag name="PPTVERSION" val="16"/>
  <p:tag name="TPOS" val="2"/>
  <p:tag name="TPLASTSAVEVERSION" val="6.3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HASRESULTS" val="False"/>
  <p:tag name="AUTOOPENPOLL" val="True"/>
  <p:tag name="AUTOFORMATCHART" val="True"/>
  <p:tag name="LIVECHARTING"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5A4CA822F1984CB48C60B07E4FA6B818&lt;/guid&gt;&#10;        &lt;description /&gt;&#10;        &lt;date&gt;1/19/2018 1:47:4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0DBF85C342C4F5F9FF62304900A49C6&lt;/guid&gt;&#10;            &lt;repollguid&gt;4176722D375145739755130750864400&lt;/repollguid&gt;&#10;            &lt;sourceid&gt;F20EA8AFAF2C4222ABDF25F6C3008768&lt;/sourceid&gt;&#10;            &lt;questiontext&gt;Think about a time when you made a difficult but &quot;right&quot; (or ethical) decision.  What motivated you?&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7E78CC09B4274C3C907244CA58D58F1B&lt;/guid&gt;&#10;                    &lt;answertext&gt;I just wanted to do what was right.&lt;/answertext&gt;&#10;                    &lt;valuetype&gt;0&lt;/valuetype&gt;&#10;                &lt;/answer&gt;&#10;                &lt;answer&gt;&#10;                    &lt;guid&gt;7C01FF5596A74E1A87BEBDE25B1EFEFD&lt;/guid&gt;&#10;                    &lt;answertext&gt;I was worried about being caught if I did the wrong thing.&lt;/answertext&gt;&#10;                    &lt;valuetype&gt;0&lt;/valuetype&gt;&#10;                &lt;/answer&gt;&#10;                &lt;answer&gt;&#10;                    &lt;guid&gt;3A65747D10B74103B04DB89709712A41&lt;/guid&gt;&#10;                    &lt;answertext&gt;I wanted others to see me as ethical.&lt;/answertext&gt;&#10;                    &lt;valuetype&gt;0&lt;/valuetype&gt;&#10;                &lt;/answer&gt;&#10;                &lt;answer&gt;&#10;                    &lt;guid&gt;E3928B24E94D436C893231DC8A9542FC&lt;/guid&gt;&#10;                    &lt;answertext&gt;Other&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A person's guiding principles are sometimes called their ________.&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ethics&lt;/answertext&gt;&#10;                    &lt;valuetype&gt;-1&lt;/valuetype&gt;&#10;                &lt;/answer&gt;&#10;                &lt;answer&gt;&#10;                    &lt;guid&gt;B71E5F8DD0F245448600CCAC4A03C49F&lt;/guid&gt;&#10;                    &lt;answertext&gt;morals&lt;/answertext&gt;&#10;                    &lt;valuetype&gt;-1&lt;/valuetype&gt;&#10;                &lt;/answer&gt;&#10;                &lt;answer&gt;&#10;                    &lt;guid&gt;D6880AF814464E9785306C54D91B231E&lt;/guid&gt;&#10;                    &lt;answertext&gt;value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1.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9474BDE283A4270BB01E549DAD9D457&lt;/guid&gt;&#10;            &lt;repollguid&gt;D867DEB333164A4CACEA0CFB533AB51A&lt;/repollguid&gt;&#10;            &lt;sourceid&gt;2DB2EB4E5A534C9385B0757412352D7D&lt;/sourceid&gt;&#10;            &lt;questiontext&gt;Being more concerned with the welfare of others than oneself.&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Ethics&lt;/answertext&gt;&#10;                    &lt;valuetype&gt;-1&lt;/valuetype&gt;&#10;                &lt;/answer&gt;&#10;                &lt;answer&gt;&#10;                    &lt;guid&gt;4808F470D80E4379B84B35BA2C73D4A1&lt;/guid&gt;&#10;                    &lt;answertext&gt;Morals&lt;/answertext&gt;&#10;                    &lt;valuetype&gt;-1&lt;/valuetype&gt;&#10;                &lt;/answer&gt;&#10;                &lt;answer&gt;&#10;                    &lt;guid&gt;908B9B409B2D4FD3B09734C64397E6FC&lt;/guid&gt;&#10;                    &lt;answertext&gt;Values&lt;/answertext&gt;&#10;                    &lt;valuetype&gt;-1&lt;/valuetype&gt;&#10;                &lt;/answer&gt;&#10;                &lt;answer&gt;&#10;                    &lt;guid&gt;21595DD7FE3B405FAD8A60F694E2FF0B&lt;/guid&gt;&#10;                    &lt;answertext&gt;Selfles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531208257F3418C907EBC801776E110&lt;/guid&gt;&#10;            &lt;repollguid&gt;D867DEB333164A4CACEA0CFB533AB51A&lt;/repollguid&gt;&#10;            &lt;sourceid&gt;2DB2EB4E5A534C9385B0757412352D7D&lt;/sourceid&gt;&#10;            &lt;questiontext&gt;Ideals of what is &quot;right&quot; and &quot;wrong&quot; are related to...  &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Ethics&lt;/answertext&gt;&#10;                    &lt;valuetype&gt;-1&lt;/valuetype&gt;&#10;                &lt;/answer&gt;&#10;                &lt;answer&gt;&#10;                    &lt;guid&gt;4808F470D80E4379B84B35BA2C73D4A1&lt;/guid&gt;&#10;                    &lt;answertext&gt;Morals&lt;/answertext&gt;&#10;                    &lt;valuetype&gt;-1&lt;/valuetype&gt;&#10;                &lt;/answer&gt;&#10;                &lt;answer&gt;&#10;                    &lt;guid&gt;908B9B409B2D4FD3B09734C64397E6FC&lt;/guid&gt;&#10;                    &lt;answertext&gt;Values&lt;/answertext&gt;&#10;                    &lt;valuetype&gt;-1&lt;/valuetype&gt;&#10;                &lt;/answer&gt;&#10;                &lt;answer&gt;&#10;                    &lt;guid&gt;21595DD7FE3B405FAD8A60F694E2FF0B&lt;/guid&gt;&#10;                    &lt;answertext&gt;A and B&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0.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9727F5C87EE4AE28D12132A9A403C2F&lt;/guid&gt;&#10;            &lt;repollguid&gt;D867DEB333164A4CACEA0CFB533AB51A&lt;/repollguid&gt;&#10;            &lt;sourceid&gt;2DB2EB4E5A534C9385B0757412352D7D&lt;/sourceid&gt;&#10;            &lt;questiontext&gt;The commander was not worried about his soldier making the right decision.  He knew the soldier was a man of high ______ standard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value&lt;/answertext&gt;&#10;                    &lt;valuetype&gt;-1&lt;/valuetype&gt;&#10;                &lt;/answer&gt;&#10;                &lt;answer&gt;&#10;                    &lt;guid&gt;4808F470D80E4379B84B35BA2C73D4A1&lt;/guid&gt;&#10;                    &lt;answertext&gt;ethical&lt;/answertext&gt;&#10;                    &lt;valuetype&gt;1&lt;/valuetype&gt;&#10;                &lt;/answer&gt;&#10;                &lt;answer&gt;&#10;                    &lt;guid&gt;908B9B409B2D4FD3B09734C64397E6FC&lt;/guid&gt;&#10;                    &lt;answertext&gt;primary&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1.xml><?xml version="1.0" encoding="utf-8"?>
<p:tagLst xmlns:a="http://schemas.openxmlformats.org/drawingml/2006/main" xmlns:r="http://schemas.openxmlformats.org/officeDocument/2006/relationships" xmlns:p="http://schemas.openxmlformats.org/presentationml/2006/main">
  <p:tag name="ZEROBASED" val="False"/>
</p:tagLst>
</file>

<file path=ppt/tags/tag22.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3.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4.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AF5EA7BFAC8A46F29E83221E251F02C3&lt;/guid&gt;&#10;            &lt;repollguid&gt;D867DEB333164A4CACEA0CFB533AB51A&lt;/repollguid&gt;&#10;            &lt;sourceid&gt;2DB2EB4E5A534C9385B0757412352D7D&lt;/sourceid&gt;&#10;            &lt;questiontext&gt;If people said that Mike had strong morals, you might guess that people generally _____ him.&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trusted&lt;/answertext&gt;&#10;                    &lt;valuetype&gt;-1&lt;/valuetype&gt;&#10;                &lt;/answer&gt;&#10;                &lt;answer&gt;&#10;                    &lt;guid&gt;4808F470D80E4379B84B35BA2C73D4A1&lt;/guid&gt;&#10;                    &lt;answertext&gt;respected&lt;/answertext&gt;&#10;                    &lt;valuetype&gt;-1&lt;/valuetype&gt;&#10;                &lt;/answer&gt;&#10;                &lt;answer&gt;&#10;                    &lt;guid&gt;908B9B409B2D4FD3B09734C64397E6FC&lt;/guid&gt;&#10;                    &lt;answertext&gt;admired&lt;/answertext&gt;&#10;                    &lt;valuetype&gt;-1&lt;/valuetype&gt;&#10;                &lt;/answer&gt;&#10;                &lt;answer&gt;&#10;                    &lt;guid&gt;B68CE96610AD409888DCDF5676BF497C&lt;/guid&gt;&#10;                    &lt;answertext&gt;All of the abov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5.xml><?xml version="1.0" encoding="utf-8"?>
<p:tagLst xmlns:a="http://schemas.openxmlformats.org/drawingml/2006/main" xmlns:r="http://schemas.openxmlformats.org/officeDocument/2006/relationships" xmlns:p="http://schemas.openxmlformats.org/presentationml/2006/main">
  <p:tag name="ZEROBASED" val="False"/>
</p:tagLst>
</file>

<file path=ppt/tags/tag26.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7.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8.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2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Which should come firs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Your personal values&lt;/answertext&gt;&#10;                    &lt;valuetype&gt;-1&lt;/valuetype&gt;&#10;                &lt;/answer&gt;&#10;                &lt;answer&gt;&#10;                    &lt;guid&gt;B71E5F8DD0F245448600CCAC4A03C49F&lt;/guid&gt;&#10;                    &lt;answertext&gt;Your professional cod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0.xml><?xml version="1.0" encoding="utf-8"?>
<p:tagLst xmlns:a="http://schemas.openxmlformats.org/drawingml/2006/main" xmlns:r="http://schemas.openxmlformats.org/officeDocument/2006/relationships" xmlns:p="http://schemas.openxmlformats.org/presentationml/2006/main">
  <p:tag name="ZEROBASED" val="False"/>
</p:tagLst>
</file>

<file path=ppt/tags/tag3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2.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33.xml><?xml version="1.0" encoding="utf-8"?>
<p:tagLst xmlns:a="http://schemas.openxmlformats.org/drawingml/2006/main" xmlns:r="http://schemas.openxmlformats.org/officeDocument/2006/relationships" xmlns:p="http://schemas.openxmlformats.org/presentationml/2006/main">
  <p:tag name="TYPE" val="TrueFalse"/>
  <p:tag name="TPQUESTIONXML" val="﻿&lt;?xml version=&quot;1.0&quot; encoding=&quot;utf-8&quot;?&gt;&#10;&lt;questionlist&gt;&#10;    &lt;properties&gt;&#10;        &lt;guid&gt;738B4F8A943348C48DC79039A9494B5E&lt;/guid&gt;&#10;        &lt;description /&gt;&#10;        &lt;date&gt;1/22/2018 11:10:59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9DAB973FA3E40EE8D00E16A0C1AA87C&lt;/guid&gt;&#10;            &lt;repollguid&gt;5732D9328D9E4277A5F320D66E6CEC5E&lt;/repollguid&gt;&#10;            &lt;sourceid&gt;A3E731FC29EB411A8EC85739A42135F9&lt;/sourceid&gt;&#10;            &lt;questiontext&gt;True or False:As a leader, you are responsible for the actions of those in your unit? &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42C70333EC21483EAF87C1675C1236DC&lt;/guid&gt;&#10;                    &lt;answertext&gt;True&lt;/answertext&gt;&#10;                    &lt;valuetype&gt;1&lt;/valuetype&gt;&#10;                &lt;/answer&gt;&#10;                &lt;answer&gt;&#10;                    &lt;guid&gt;74B6EECFEBAB450EAA8295FD5F4E582B&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4.xml><?xml version="1.0" encoding="utf-8"?>
<p:tagLst xmlns:a="http://schemas.openxmlformats.org/drawingml/2006/main" xmlns:r="http://schemas.openxmlformats.org/officeDocument/2006/relationships" xmlns:p="http://schemas.openxmlformats.org/presentationml/2006/main">
  <p:tag name="TYPE" val="0"/>
  <p:tag name="NUMBERFORMAT" val="3"/>
  <p:tag name="LABELFORMAT" val="1"/>
  <p:tag name="COLORTYPE" val="DEFINED"/>
  <p:tag name="DEFINEDCOLORS" val="3,6,10,45,32,50,13,4,9,55,1"/>
</p:tagLst>
</file>

<file path=ppt/tags/tag3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6.xml><?xml version="1.0" encoding="utf-8"?>
<p:tagLst xmlns:a="http://schemas.openxmlformats.org/drawingml/2006/main" xmlns:r="http://schemas.openxmlformats.org/officeDocument/2006/relationships" xmlns:p="http://schemas.openxmlformats.org/presentationml/2006/main">
  <p:tag name="TYPE" val="TrueFalse"/>
  <p:tag name="TPQUESTIONXML" val="﻿&lt;?xml version=&quot;1.0&quot; encoding=&quot;utf-8&quot;?&gt;&#10;&lt;questionlist&gt;&#10;    &lt;properties&gt;&#10;        &lt;guid&gt;738B4F8A943348C48DC79039A9494B5E&lt;/guid&gt;&#10;        &lt;description /&gt;&#10;        &lt;date&gt;1/22/2018 11:10:59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A89FF3989628447D88F03C918445A17A&lt;/guid&gt;&#10;            &lt;repollguid&gt;5732D9328D9E4277A5F320D66E6CEC5E&lt;/repollguid&gt;&#10;            &lt;sourceid&gt;A3E731FC29EB411A8EC85739A42135F9&lt;/sourceid&gt;&#10;            &lt;questiontext&gt;True or False:Pride can be taugh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42C70333EC21483EAF87C1675C1236DC&lt;/guid&gt;&#10;                    &lt;answertext&gt;True&lt;/answertext&gt;&#10;                    &lt;valuetype&gt;-1&lt;/valuetype&gt;&#10;                &lt;/answer&gt;&#10;                &lt;answer&gt;&#10;                    &lt;guid&gt;74B6EECFEBAB450EAA8295FD5F4E582B&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7.xml><?xml version="1.0" encoding="utf-8"?>
<p:tagLst xmlns:a="http://schemas.openxmlformats.org/drawingml/2006/main" xmlns:r="http://schemas.openxmlformats.org/officeDocument/2006/relationships" xmlns:p="http://schemas.openxmlformats.org/presentationml/2006/main">
  <p:tag name="TYPE" val="0"/>
  <p:tag name="NUMBERFORMAT" val="3"/>
  <p:tag name="LABELFORMAT" val="1"/>
  <p:tag name="COLORTYPE" val="DEFINED"/>
  <p:tag name="DEFINEDCOLORS" val="3,6,10,45,32,50,13,4,9,55,1"/>
</p:tagLst>
</file>

<file path=ppt/tags/tag38.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526D898392244C79FD0065A475D44DE&lt;/guid&gt;&#10;            &lt;repollguid&gt;210F9642CF9745C6A455AC5AFEE2CD88&lt;/repollguid&gt;&#10;            &lt;sourceid&gt;81EC30D133E9414DAEA6E07047CF2343&lt;/sourceid&gt;&#10;            &lt;questiontext&gt;There are many situations that test our ability to act according to our values.  For example, most students would say that they are against bullying.  But think about the last time you saw someone being bullied, either in person or on social media.  How did you respond?&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I just observed.  I was too afraid to get involved.&lt;/answertext&gt;&#10;                    &lt;valuetype&gt;0&lt;/valuetype&gt;&#10;                &lt;/answer&gt;&#10;                &lt;answer&gt;&#10;                    &lt;guid&gt;64B01205CEC042D2997C31938BB8D402&lt;/guid&gt;&#10;                    &lt;answertext&gt;I just observed.  I was not afraid, but just chose not to do anything.&lt;/answertext&gt;&#10;                    &lt;valuetype&gt;0&lt;/valuetype&gt;&#10;                &lt;/answer&gt;&#10;                &lt;answer&gt;&#10;                    &lt;guid&gt;D29687478E024183AA319D1D4C53A59B&lt;/guid&gt;&#10;                    &lt;answertext&gt;I confronted the bully.&lt;/answertext&gt;&#10;                    &lt;valuetype&gt;0&lt;/valuetype&gt;&#10;                &lt;/answer&gt;&#10;                &lt;answer&gt;&#10;                    &lt;guid&gt;5F9A94CF480E468F8E790315CD5B813D&lt;/guid&gt;&#10;                    &lt;answertext&gt;I helped the person who was bullied.&lt;/answertext&gt;&#10;                    &lt;valuetype&gt;0&lt;/valuetype&gt;&#10;                &lt;/answer&gt;&#10;                &lt;answer&gt;&#10;                    &lt;guid&gt;43803EC4531945BB88F36AA7A3C80A1E&lt;/guid&gt;&#10;                    &lt;answertext&gt;Other&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0.xml><?xml version="1.0" encoding="utf-8"?>
<p:tagLst xmlns:a="http://schemas.openxmlformats.org/drawingml/2006/main" xmlns:r="http://schemas.openxmlformats.org/officeDocument/2006/relationships" xmlns:p="http://schemas.openxmlformats.org/presentationml/2006/main">
  <p:tag name="ZEROBASED" val="False"/>
</p:tagLst>
</file>

<file path=ppt/tags/tag41.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4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What do you think is the MAIN REASON that some students choose to bully other student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11F58AC01C624C4194EE0DF12453C025&lt;/guid&gt;&#10;                    &lt;answertext&gt;They think it will make them look cool or popular with their friends.&lt;/answertext&gt;&#10;                    &lt;valuetype&gt;0&lt;/valuetype&gt;&#10;                &lt;/answer&gt;&#10;                &lt;answer&gt;&#10;                    &lt;guid&gt;B71E5F8DD0F245448600CCAC4A03C49F&lt;/guid&gt;&#10;                    &lt;answertext&gt;They want to feel powerful or in control.&lt;/answertext&gt;&#10;                    &lt;valuetype&gt;0&lt;/valuetype&gt;&#10;                &lt;/answer&gt;&#10;                &lt;answer&gt;&#10;                    &lt;guid&gt;DF5C59EE544E4151BD833665C50A754D&lt;/guid&gt;&#10;                    &lt;answertext&gt;They were bullied themselves, and it is a way of getting back at others.&lt;/answertext&gt;&#10;                    &lt;valuetype&gt;0&lt;/valuetype&gt;&#10;                &lt;/answer&gt;&#10;                &lt;answer&gt;&#10;                    &lt;guid&gt;CF5745423C5D4F8A97AED8D991B5F797&lt;/guid&gt;&#10;                    &lt;answertext&gt;Other&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3.xml><?xml version="1.0" encoding="utf-8"?>
<p:tagLst xmlns:a="http://schemas.openxmlformats.org/drawingml/2006/main" xmlns:r="http://schemas.openxmlformats.org/officeDocument/2006/relationships" xmlns:p="http://schemas.openxmlformats.org/presentationml/2006/main">
  <p:tag name="ZEROBASED" val="False"/>
</p:tagLst>
</file>

<file path=ppt/tags/tag4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4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Of the four main characters in this video, which one did you most relate to? &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11F58AC01C624C4194EE0DF12453C025&lt;/guid&gt;&#10;                    &lt;answertext&gt;The bullies&lt;/answertext&gt;&#10;                    &lt;valuetype&gt;0&lt;/valuetype&gt;&#10;                &lt;/answer&gt;&#10;                &lt;answer&gt;&#10;                    &lt;guid&gt;B71E5F8DD0F245448600CCAC4A03C49F&lt;/guid&gt;&#10;                    &lt;answertext&gt;The student getting bullied&lt;/answertext&gt;&#10;                    &lt;valuetype&gt;0&lt;/valuetype&gt;&#10;                &lt;/answer&gt;&#10;                &lt;answer&gt;&#10;                    &lt;guid&gt;DF5C59EE544E4151BD833665C50A754D&lt;/guid&gt;&#10;                    &lt;answertext&gt;The student who helped&lt;/answertext&gt;&#10;                    &lt;valuetype&gt;0&lt;/valuetype&gt;&#10;                &lt;/answer&gt;&#10;                &lt;answer&gt;&#10;                    &lt;guid&gt;CF5745423C5D4F8A97AED8D991B5F797&lt;/guid&gt;&#10;                    &lt;answertext&gt;The friends standing by&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6.xml><?xml version="1.0" encoding="utf-8"?>
<p:tagLst xmlns:a="http://schemas.openxmlformats.org/drawingml/2006/main" xmlns:r="http://schemas.openxmlformats.org/officeDocument/2006/relationships" xmlns:p="http://schemas.openxmlformats.org/presentationml/2006/main">
  <p:tag name="ZEROBASED" val="False"/>
</p:tagLst>
</file>

<file path=ppt/tags/tag4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4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What would you have done in this situation?  BE HONES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11F58AC01C624C4194EE0DF12453C025&lt;/guid&gt;&#10;                    &lt;answertext&gt;I would have helped him.&lt;/answertext&gt;&#10;                    &lt;valuetype&gt;0&lt;/valuetype&gt;&#10;                &lt;/answer&gt;&#10;                &lt;answer&gt;&#10;                    &lt;guid&gt;B71E5F8DD0F245448600CCAC4A03C49F&lt;/guid&gt;&#10;                    &lt;answertext&gt;I would have confronted the bullies.&lt;/answertext&gt;&#10;                    &lt;valuetype&gt;0&lt;/valuetype&gt;&#10;                &lt;/answer&gt;&#10;                &lt;answer&gt;&#10;                    &lt;guid&gt;DF5C59EE544E4151BD833665C50A754D&lt;/guid&gt;&#10;                    &lt;answertext&gt;I would have probably just watched and felt sorry for him.&lt;/answertext&gt;&#10;                    &lt;valuetype&gt;0&lt;/valuetype&gt;&#10;                &lt;/answer&gt;&#10;                &lt;answer&gt;&#10;                    &lt;guid&gt;CF5745423C5D4F8A97AED8D991B5F797&lt;/guid&gt;&#10;                    &lt;answertext&gt;Other respons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9.xml><?xml version="1.0" encoding="utf-8"?>
<p:tagLst xmlns:a="http://schemas.openxmlformats.org/drawingml/2006/main" xmlns:r="http://schemas.openxmlformats.org/officeDocument/2006/relationships" xmlns:p="http://schemas.openxmlformats.org/presentationml/2006/main">
  <p:tag name="ZEROBASED" val="False"/>
</p:tagLst>
</file>

<file path=ppt/tags/tag50.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51.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Clos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52.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53.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54.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55.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3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4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MCJROTC NEW-UPD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TotalTime>
  <Words>1331</Words>
  <Application>Microsoft Office PowerPoint</Application>
  <PresentationFormat>On-screen Show (4:3)</PresentationFormat>
  <Paragraphs>261</Paragraphs>
  <Slides>43</Slides>
  <Notes>20</Notes>
  <HiddenSlides>6</HiddenSlides>
  <MMClips>0</MMClips>
  <ScaleCrop>false</ScaleCrop>
  <HeadingPairs>
    <vt:vector size="8" baseType="variant">
      <vt:variant>
        <vt:lpstr>Fonts Used</vt:lpstr>
      </vt:variant>
      <vt:variant>
        <vt:i4>8</vt:i4>
      </vt:variant>
      <vt:variant>
        <vt:lpstr>Theme</vt:lpstr>
      </vt:variant>
      <vt:variant>
        <vt:i4>4</vt:i4>
      </vt:variant>
      <vt:variant>
        <vt:lpstr>Slide Titles</vt:lpstr>
      </vt:variant>
      <vt:variant>
        <vt:i4>43</vt:i4>
      </vt:variant>
      <vt:variant>
        <vt:lpstr>Custom Shows</vt:lpstr>
      </vt:variant>
      <vt:variant>
        <vt:i4>5</vt:i4>
      </vt:variant>
    </vt:vector>
  </HeadingPairs>
  <TitlesOfParts>
    <vt:vector size="60" baseType="lpstr">
      <vt:lpstr>Arial</vt:lpstr>
      <vt:lpstr>Calibri</vt:lpstr>
      <vt:lpstr>Corbel</vt:lpstr>
      <vt:lpstr>Times New Roman</vt:lpstr>
      <vt:lpstr>Verdana</vt:lpstr>
      <vt:lpstr>Wingdings</vt:lpstr>
      <vt:lpstr>Wingdings 2</vt:lpstr>
      <vt:lpstr>Wingdings 3</vt:lpstr>
      <vt:lpstr>1_MCJROTC Template</vt:lpstr>
      <vt:lpstr>3_MCJROTC Template</vt:lpstr>
      <vt:lpstr>4_MCJROTC Template</vt:lpstr>
      <vt:lpstr>MCJROTC NEW-UPDATE</vt:lpstr>
      <vt:lpstr>Ethics, Morals, Values</vt:lpstr>
      <vt:lpstr>PowerPoint Presentation</vt:lpstr>
      <vt:lpstr>Lesson Objectives</vt:lpstr>
      <vt:lpstr>Team Assignment</vt:lpstr>
      <vt:lpstr>Think about a time when you made a difficult but "right" (or ethical) decision.  What motivated you?</vt:lpstr>
      <vt:lpstr>A person's guiding principles are sometimes called their ________.</vt:lpstr>
      <vt:lpstr>Key Words / Word Wall</vt:lpstr>
      <vt:lpstr>Key Word Question Slide Index</vt:lpstr>
      <vt:lpstr>Being more concerned with the welfare of others than oneself.</vt:lpstr>
      <vt:lpstr>Ideals of what is "right" and "wrong" are related to...  </vt:lpstr>
      <vt:lpstr>The commander was not worried about his soldier making the right decision.  He knew the soldier was a man of high ______ standards.</vt:lpstr>
      <vt:lpstr>If people said that Mike had strong morals, you might guess that people generally _____ him.</vt:lpstr>
      <vt:lpstr>Opening Question</vt:lpstr>
      <vt:lpstr>Definition of Ethics and Morals</vt:lpstr>
      <vt:lpstr>Marine Ethics and Morals</vt:lpstr>
      <vt:lpstr>Professional Ethics</vt:lpstr>
      <vt:lpstr>Professional Ethics</vt:lpstr>
      <vt:lpstr>Professional Ethics</vt:lpstr>
      <vt:lpstr>Professional Ethics</vt:lpstr>
      <vt:lpstr>Professional Ethics</vt:lpstr>
      <vt:lpstr>Professional Ethics</vt:lpstr>
      <vt:lpstr>Professional Ethics</vt:lpstr>
      <vt:lpstr>Which should come first?</vt:lpstr>
      <vt:lpstr>True or False: As a leader, you are responsible for the actions of those in your unit? </vt:lpstr>
      <vt:lpstr>True or False: Pride can be taught.</vt:lpstr>
      <vt:lpstr>Core Values</vt:lpstr>
      <vt:lpstr>Core Values</vt:lpstr>
      <vt:lpstr>Core Values</vt:lpstr>
      <vt:lpstr>Values and Standards</vt:lpstr>
      <vt:lpstr>Values and Standards</vt:lpstr>
      <vt:lpstr>There are many situations that test our ability to act according to our values.  For example, most students would say that they are against bullying.  But think about the last time you saw someone being bullied, either in person or on social media.   How did you respond?</vt:lpstr>
      <vt:lpstr>What do you think is the MAIN REASON that some students choose to bully other students?</vt:lpstr>
      <vt:lpstr>Optional Video Questions</vt:lpstr>
      <vt:lpstr>Of the four main characters in this video, which one did you most relate to? </vt:lpstr>
      <vt:lpstr>What would you have done in this situation?  BE HONEST!</vt:lpstr>
      <vt:lpstr>Closing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Morals, Values</dc:title>
  <dc:creator>Andy Bennetts</dc:creator>
  <cp:lastModifiedBy>Corwin, Matthew</cp:lastModifiedBy>
  <cp:revision>10</cp:revision>
  <dcterms:created xsi:type="dcterms:W3CDTF">2018-01-19T23:08:08Z</dcterms:created>
  <dcterms:modified xsi:type="dcterms:W3CDTF">2018-08-14T15:57:30Z</dcterms:modified>
</cp:coreProperties>
</file>