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activeX/activeX1.xml" ContentType="application/vnd.ms-office.activeX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activeX/activeX2.xml" ContentType="application/vnd.ms-office.activeX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5"/>
    <p:sldMasterId id="2147484365" r:id="rId6"/>
    <p:sldMasterId id="2147484370" r:id="rId7"/>
    <p:sldMasterId id="2147484375" r:id="rId8"/>
  </p:sldMasterIdLst>
  <p:notesMasterIdLst>
    <p:notesMasterId r:id="rId37"/>
  </p:notesMasterIdLst>
  <p:sldIdLst>
    <p:sldId id="328" r:id="rId9"/>
    <p:sldId id="354" r:id="rId10"/>
    <p:sldId id="330" r:id="rId11"/>
    <p:sldId id="390" r:id="rId12"/>
    <p:sldId id="403" r:id="rId13"/>
    <p:sldId id="392" r:id="rId14"/>
    <p:sldId id="380" r:id="rId15"/>
    <p:sldId id="413" r:id="rId16"/>
    <p:sldId id="415" r:id="rId17"/>
    <p:sldId id="416" r:id="rId18"/>
    <p:sldId id="417" r:id="rId19"/>
    <p:sldId id="418" r:id="rId20"/>
    <p:sldId id="414" r:id="rId21"/>
    <p:sldId id="331" r:id="rId22"/>
    <p:sldId id="367" r:id="rId23"/>
    <p:sldId id="368" r:id="rId24"/>
    <p:sldId id="404" r:id="rId25"/>
    <p:sldId id="373" r:id="rId26"/>
    <p:sldId id="385" r:id="rId27"/>
    <p:sldId id="405" r:id="rId28"/>
    <p:sldId id="406" r:id="rId29"/>
    <p:sldId id="387" r:id="rId30"/>
    <p:sldId id="388" r:id="rId31"/>
    <p:sldId id="407" r:id="rId32"/>
    <p:sldId id="408" r:id="rId33"/>
    <p:sldId id="409" r:id="rId34"/>
    <p:sldId id="410" r:id="rId35"/>
    <p:sldId id="411" r:id="rId36"/>
  </p:sldIdLst>
  <p:sldSz cx="9144000" cy="6858000" type="screen4x3"/>
  <p:notesSz cx="6858000" cy="9144000"/>
  <p:custShowLst>
    <p:custShow name="Participant Leaders" id="0">
      <p:sldLst>
        <p:sld r:id="rId32"/>
      </p:sldLst>
    </p:custShow>
    <p:custShow name="Team Scores" id="1">
      <p:sldLst>
        <p:sld r:id="rId33"/>
      </p:sldLst>
    </p:custShow>
    <p:custShow name="Team MVP" id="2">
      <p:sldLst>
        <p:sld r:id="rId34"/>
      </p:sldLst>
    </p:custShow>
    <p:custShow name="Fastest" id="3">
      <p:sldLst>
        <p:sld r:id="rId35"/>
      </p:sldLst>
    </p:custShow>
    <p:custShow name="Whiteboard" id="4">
      <p:sldLst>
        <p:sld r:id="rId36"/>
      </p:sldLst>
    </p:custShow>
  </p:custShowLst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33A"/>
    <a:srgbClr val="100C20"/>
    <a:srgbClr val="FFCC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4" autoAdjust="0"/>
    <p:restoredTop sz="95113" autoAdjust="0"/>
  </p:normalViewPr>
  <p:slideViewPr>
    <p:cSldViewPr>
      <p:cViewPr varScale="1">
        <p:scale>
          <a:sx n="108" d="100"/>
          <a:sy n="108" d="100"/>
        </p:scale>
        <p:origin x="85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699AF53-390A-4EE5-922E-84269494B319}" type="datetimeFigureOut">
              <a:rPr lang="en-US"/>
              <a:pPr>
                <a:defRPr/>
              </a:pPr>
              <a:t>2/20/2018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19B1934-C70B-4192-81C3-6055D434B0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729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F1C291-0080-47D8-BCE7-415DE246719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7349C3-135A-4538-B5B2-9571AD22BAC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45ACC1-551C-4D8D-85B2-F07106D14E2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81F8D6-7AAE-4D8F-90BF-10015F6EF8C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2FC972-AA78-497A-AA68-6AFB335BCE1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9B560C-EB02-4583-9D0F-D3010F2AD15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CA0A60-97BB-422D-B2F0-E0C4C42110C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8C31C4-B654-4477-8CD8-A3FE88592EC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081375-CFD2-4FAC-861B-56BCE6F0817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FD369E-652C-4754-ADD5-1322C9DBD84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C6D4BF-415B-41CB-AF32-83137545A46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Layouts/_rels/slideLayout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slide" Target="../slides/slide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slide" Target="../slides/slide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1" descr="MCJROTCLogo2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09600"/>
            <a:ext cx="22415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ctr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70A0EB-F240-4083-9A28-14064FEA56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5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914400" y="2133600"/>
            <a:ext cx="73152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6483647-7FC5-4A91-BADA-FE521162D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255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2C3C048-34CC-4E64-A63D-6143896D4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02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0F40183-62BD-40EE-9720-26BF654289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48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0D76FA4-FECE-424E-B563-94154C60B1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05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CC3F610-AA6D-4BA0-B7C6-2F2ED0C68B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351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34035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057400"/>
            <a:ext cx="3810000" cy="43403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81833F-F793-4D53-9786-9C25D475A0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494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90800"/>
            <a:ext cx="4040188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752600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590800"/>
            <a:ext cx="4041775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399BD69-4B66-4883-A2A7-EBDD83A366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41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19050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8288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6477000" cy="978408"/>
          </a:xfrm>
        </p:spPr>
        <p:txBody>
          <a:bodyPr lIns="73152" bIns="0" anchor="b">
            <a:sp3d prstMaterial="matte"/>
          </a:bodyPr>
          <a:lstStyle>
            <a:lvl1pPr algn="l">
              <a:defRPr sz="40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978E29F-1C41-44CE-8728-FD576DB843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459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6172200" cy="1143000"/>
          </a:xfrm>
        </p:spPr>
        <p:txBody>
          <a:bodyPr lIns="73152" bIns="0" anchor="b">
            <a:sp3d prstMaterial="matte"/>
          </a:bodyPr>
          <a:lstStyle>
            <a:lvl1pPr algn="l">
              <a:defRPr sz="32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828800"/>
            <a:ext cx="6247397" cy="4419600"/>
          </a:xfrm>
          <a:solidFill>
            <a:srgbClr val="00133A"/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194300" cy="201613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305800" y="6477000"/>
            <a:ext cx="733425" cy="201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B745CA1-7073-4BB8-A378-88A260E46F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655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857F051-DC1D-4390-BCCA-77C6778DC1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210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81000"/>
            <a:ext cx="6781800" cy="993775"/>
          </a:xfr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590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486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3561CE1-4315-4658-89BA-6EEF8C391C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596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2" descr="Logo Wednesday2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914400"/>
            <a:ext cx="19240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l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862D9EF-E594-4F40-8427-B5F0A4A94F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803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3" name="Rectangle 2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752600" y="381000"/>
            <a:ext cx="2095500" cy="708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000">
                <a:solidFill>
                  <a:schemeClr val="bg1"/>
                </a:solidFill>
              </a:rPr>
              <a:t>Purpose</a:t>
            </a: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533400" y="2209800"/>
            <a:ext cx="8077200" cy="4619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>
                <a:solidFill>
                  <a:schemeClr val="bg1"/>
                </a:solidFill>
              </a:rPr>
              <a:t>Click to Add Purpose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1AC3140-88C5-4A82-8970-A7AAFB226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4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2F2F0A-AF56-4FD3-A4E6-E6E8D387A5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39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8A4DED-903C-420C-8CE0-12D194B455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9244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03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W Q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3040" y="0"/>
            <a:ext cx="7223760" cy="140335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Key Word Question Slide Index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5B72137A-D12F-48D2-9ACE-83BA9D32A5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975" y="2045731"/>
            <a:ext cx="8520113" cy="4163875"/>
          </a:xfrm>
          <a:noFill/>
          <a:ln>
            <a:noFill/>
          </a:ln>
        </p:spPr>
        <p:txBody>
          <a:bodyPr/>
          <a:lstStyle>
            <a:lvl1pPr marL="514350" indent="-51435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SzPct val="100000"/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1pPr>
            <a:lvl2pPr marL="971550" indent="-51435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2pPr>
            <a:lvl3pPr marL="1223963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3pPr>
            <a:lvl4pPr marL="1490662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4pPr>
            <a:lvl5pPr marL="1700212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8028B6-F1AF-417F-9B3D-86484EBCE5CB}"/>
              </a:ext>
            </a:extLst>
          </p:cNvPr>
          <p:cNvSpPr/>
          <p:nvPr userDrawn="1"/>
        </p:nvSpPr>
        <p:spPr>
          <a:xfrm>
            <a:off x="-32657" y="1676400"/>
            <a:ext cx="9176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defRPr/>
            </a:pPr>
            <a:r>
              <a:rPr lang="en-US" b="1" i="1" dirty="0">
                <a:solidFill>
                  <a:schemeClr val="accent1">
                    <a:lumMod val="10000"/>
                  </a:schemeClr>
                </a:solidFill>
                <a:latin typeface="Calibri"/>
              </a:rPr>
              <a:t>Click any link below to go directly to polling that question.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B9067C-20A6-4209-A30E-FA9CB35783C6}"/>
              </a:ext>
            </a:extLst>
          </p:cNvPr>
          <p:cNvSpPr txBox="1"/>
          <p:nvPr userDrawn="1"/>
        </p:nvSpPr>
        <p:spPr>
          <a:xfrm>
            <a:off x="1353591" y="6343650"/>
            <a:ext cx="417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1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here to return to this index. </a:t>
            </a:r>
          </a:p>
        </p:txBody>
      </p:sp>
      <p:sp>
        <p:nvSpPr>
          <p:cNvPr id="9" name="Left Arrow 1">
            <a:extLst>
              <a:ext uri="{FF2B5EF4-FFF2-40B4-BE49-F238E27FC236}">
                <a16:creationId xmlns:a16="http://schemas.microsoft.com/office/drawing/2014/main" id="{2DC0AC89-9CF9-47F7-AFD6-9E1C9AC397B3}"/>
              </a:ext>
            </a:extLst>
          </p:cNvPr>
          <p:cNvSpPr/>
          <p:nvPr userDrawn="1"/>
        </p:nvSpPr>
        <p:spPr bwMode="auto">
          <a:xfrm flipH="1">
            <a:off x="5489202" y="6469191"/>
            <a:ext cx="588789" cy="250958"/>
          </a:xfrm>
          <a:prstGeom prst="leftArrow">
            <a:avLst/>
          </a:prstGeom>
          <a:solidFill>
            <a:srgbClr val="002060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0E0E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D7FA57-F71D-4E4B-A8D6-0D77296A24A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2" action="ppaction://hlinksldjump"/>
              <a:extLst>
                <a:ext uri="{FF2B5EF4-FFF2-40B4-BE49-F238E27FC236}">
                  <a16:creationId xmlns:a16="http://schemas.microsoft.com/office/drawing/2014/main" id="{6FE3DD08-6B88-4968-9257-34B2A7367E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12" name="Rectangle 11">
              <a:hlinkClick r:id="rId2" action="ppaction://hlinksldjump"/>
              <a:extLst>
                <a:ext uri="{FF2B5EF4-FFF2-40B4-BE49-F238E27FC236}">
                  <a16:creationId xmlns:a16="http://schemas.microsoft.com/office/drawing/2014/main" id="{82C16EFA-7E34-4D04-A552-6F52D06E0BD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365691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9890338-FB5C-46FA-85B2-8EE896B13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975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20C5-A034-4C3B-9D03-A5A65FF62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41FF5-8AA0-4F5E-B9B2-C1785CE8F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4101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-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02C46C2-8226-4E11-920A-FEA6D57396C0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pic>
        <p:nvPicPr>
          <p:cNvPr id="23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0DD67DAD-FFA9-47E2-927B-EE3093B3E77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3B82AB41-6F66-455D-B3DA-87466B51DA9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1337751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with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0B2BA24F-4F85-449F-AA99-FF54EF18CC4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533804" y="6313336"/>
          <a:ext cx="2601882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076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803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0772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878591-8E79-42DB-81A4-7461F21BC56A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24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1EDC2E24-8874-48F7-85A7-92263EA4F9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680675F8-04C8-4C6E-AD96-5D5D7D462197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1A3C0C8-2A19-4D92-836C-B93D6428714B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27" name="Picture 2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51663B23-0A2D-4B28-B30F-B2A5A4110A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8" name="Rectangle 2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833A2E8B-567C-467A-8434-20FB7238A1C9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72834B-7659-4843-8012-23FE14A383C9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30" name="Picture 2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4DBE12-4155-4ED3-A8B2-D525E50DCA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31" name="Rectangle 30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160465F6-C076-47A5-B492-3B51854528D4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870C6C8-2886-430A-B9C4-55D650B8D35E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33" name="Picture 3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588B96A6-D216-4877-B514-E4A08B1FCA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34" name="Rectangle 33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F6EE106-BE23-4C33-BBEC-54B00A03838B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BC0C33-A7BE-47A3-BB75-38452C695E3B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36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69D9DF6-55FF-4E37-B717-C1138115A53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F39BE510-BDB8-4074-8D3D-EDBAC2C0A20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903136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KW 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0E07F1D7-F534-4FF2-9DCD-0752DA6F1688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953877-E8DC-4BD5-8F0F-072F77CEE617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7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DCB9A2A0-C63E-4926-87C6-6DD6C71EC3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DAE0857-CEB2-4F97-8B63-30C94F01E2A8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CEAB3-BBBA-4F4A-B563-FF804EA1FEA6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8" name="Picture 1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D8CB7857-69CC-450B-943F-617E103D634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488CF74-CADA-4775-B4E0-D85E26378E8B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E46E51-F121-40D1-89C5-8AB8DC943FF3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DDBA2FB9-3D64-442C-A784-581F05BDB0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4" name="Rectangle 23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32FE400F-EC23-47D4-9BD0-43F1DFE3FBEB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40A85F-1EAC-4358-BF85-305F76F42FB3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0" name="Picture 19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4CA8EE8E-A7F9-4E81-ACA6-794CADF87B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5" name="Rectangle 24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13E76314-F40E-4F53-A90E-CA90668E033F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F5373B4-6C3E-4A8F-B787-95B417163767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1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2DEBC0-17ED-4C86-B721-52ABD5A302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771C6D-4866-45A2-B867-A50068DC989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94C4F4-65B3-4BD0-95E3-49994AF7CD8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9" action="ppaction://hlinksldjump"/>
              <a:extLst>
                <a:ext uri="{FF2B5EF4-FFF2-40B4-BE49-F238E27FC236}">
                  <a16:creationId xmlns:a16="http://schemas.microsoft.com/office/drawing/2014/main" id="{F0CFFE07-30DD-4640-A772-E4DF75262D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7" name="Rectangle 26">
              <a:hlinkClick r:id="rId9" action="ppaction://hlinksldjump"/>
              <a:extLst>
                <a:ext uri="{FF2B5EF4-FFF2-40B4-BE49-F238E27FC236}">
                  <a16:creationId xmlns:a16="http://schemas.microsoft.com/office/drawing/2014/main" id="{C22E9B01-5DC4-4BE2-9958-ACA92BF01D80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958180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5648-E4A4-41CF-81F9-2E4105F2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55B8E-96FE-4FAE-8585-4B8EDE37D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09737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5C629AD-20E6-4E5B-9288-A53DC401F46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pic>
        <p:nvPicPr>
          <p:cNvPr id="10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C896478B-CA68-459F-9B23-CA14C60223D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ECECE061-88DC-453F-91C3-1AF11FD5973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256517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895226F-909D-48FF-AD1B-32A2194B0539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300C0B25-B734-4232-9072-EBA7BDABAF51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3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299D5D4-7A70-4344-BB80-6EEF2071462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5E621D78-DC21-431E-B8F0-B0E2018C654E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70F1B0C-000D-4CDF-8400-D892F7F6D692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6" name="Picture 15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0EE38959-0D2E-4602-A0B0-8C29CDFCDFB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17" name="Rectangle 1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5CFCB07-74DD-4DF9-A44F-708C915F0960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00B5378-FB6C-486F-A9E2-4379B53C8E3C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F14E983E-77FF-4E0C-B676-AFFBC6769F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0" name="Rectangle 1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7B3254-57C0-436E-A70F-A6B1201E867D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B7BE3E-D1B3-4629-92E9-1075A895B677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2" name="Picture 21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276918A-5205-447C-AB65-8DBE41A40E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2E0C1254-693D-40B6-BDB9-BF60583C78F0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9ABD46-7707-44C1-A950-70553CA4A2E6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5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DAB336F9-E11F-417C-A646-460E3B61D85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8826E97F-DA42-4568-94A2-44F698887A1E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64958E2-419F-4680-A973-4AA94D04756F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28" name="Picture 27">
              <a:hlinkClick r:id="rId9" action="ppaction://hlinksldjump"/>
              <a:extLst>
                <a:ext uri="{FF2B5EF4-FFF2-40B4-BE49-F238E27FC236}">
                  <a16:creationId xmlns:a16="http://schemas.microsoft.com/office/drawing/2014/main" id="{68C53CC1-366A-4225-A7D2-B9DEC54430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9" name="Rectangle 28">
              <a:hlinkClick r:id="rId9" action="ppaction://hlinksldjump"/>
              <a:extLst>
                <a:ext uri="{FF2B5EF4-FFF2-40B4-BE49-F238E27FC236}">
                  <a16:creationId xmlns:a16="http://schemas.microsoft.com/office/drawing/2014/main" id="{A7AB4F14-993F-41B5-B8CB-E3C6B8E92A9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678114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9144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9431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49" r:id="rId1"/>
    <p:sldLayoutId id="2147484350" r:id="rId2"/>
    <p:sldLayoutId id="2147484351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57" r:id="rId9"/>
    <p:sldLayoutId id="2147484358" r:id="rId10"/>
    <p:sldLayoutId id="2147484359" r:id="rId11"/>
    <p:sldLayoutId id="2147484360" r:id="rId12"/>
    <p:sldLayoutId id="2147484361" r:id="rId13"/>
    <p:sldLayoutId id="2147484362" r:id="rId14"/>
    <p:sldLayoutId id="2147484363" r:id="rId15"/>
    <p:sldLayoutId id="2147484364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002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2360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defTabSz="914400"/>
            <a:endParaRPr lang="en-US" sz="3000" b="0" dirty="0"/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9755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6" r:id="rId1"/>
    <p:sldLayoutId id="2147484377" r:id="rId2"/>
    <p:sldLayoutId id="2147484378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18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.xml"/><Relationship Id="rId2" Type="http://schemas.openxmlformats.org/officeDocument/2006/relationships/tags" Target="../tags/tag2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wmf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3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2" Type="http://schemas.openxmlformats.org/officeDocument/2006/relationships/tags" Target="../tags/tag3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4.wmf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505200"/>
            <a:ext cx="9144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/>
              <a:t>MCJROTC Unit Organization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9144000" cy="350838"/>
          </a:xfrm>
        </p:spPr>
        <p:txBody>
          <a:bodyPr/>
          <a:lstStyle/>
          <a:p>
            <a:pPr>
              <a:defRPr/>
            </a:pPr>
            <a:r>
              <a:rPr lang="en-US" sz="1800" dirty="0"/>
              <a:t>LE1-C5S1T2pg239-244 MCJROTC Unit Organization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2209800"/>
            <a:ext cx="7543800" cy="2362200"/>
          </a:xfrm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C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SzPct val="75000"/>
              <a:buFont typeface="Wingdings 2" pitchFamily="18" charset="2"/>
              <a:buNone/>
            </a:pPr>
            <a:r>
              <a:rPr lang="en-US" altLang="en-US" sz="3600" dirty="0"/>
              <a:t>   The purpose of this lesson is to make you aware of the organizational elements of a MCJROTC unit.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Lesson 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633412" indent="-514350" fontAlgn="auto">
              <a:spcBef>
                <a:spcPct val="20000"/>
              </a:spcBef>
              <a:spcAft>
                <a:spcPts val="12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3600" kern="0" dirty="0">
                <a:ea typeface="Verdana" pitchFamily="34" charset="0"/>
                <a:cs typeface="Verdana" pitchFamily="34" charset="0"/>
              </a:rPr>
              <a:t>Characterize </a:t>
            </a:r>
            <a:r>
              <a:rPr lang="en-US" sz="36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MCJROTC Chain of Command</a:t>
            </a:r>
            <a:r>
              <a:rPr lang="en-US" sz="3600" kern="0" dirty="0">
                <a:ea typeface="Verdana" pitchFamily="34" charset="0"/>
                <a:cs typeface="Verdana" pitchFamily="34" charset="0"/>
              </a:rPr>
              <a:t>. </a:t>
            </a:r>
          </a:p>
          <a:p>
            <a:pPr marL="633412" indent="-514350" fontAlgn="auto">
              <a:spcBef>
                <a:spcPct val="20000"/>
              </a:spcBef>
              <a:spcAft>
                <a:spcPts val="12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3600" kern="0" dirty="0">
                <a:ea typeface="Verdana" pitchFamily="34" charset="0"/>
                <a:cs typeface="Verdana" pitchFamily="34" charset="0"/>
              </a:rPr>
              <a:t>Indicate</a:t>
            </a:r>
            <a:r>
              <a:rPr lang="en-US" sz="36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 purpose </a:t>
            </a:r>
            <a:r>
              <a:rPr lang="en-US" sz="3600" kern="0" dirty="0">
                <a:ea typeface="Verdana" pitchFamily="34" charset="0"/>
                <a:cs typeface="Verdana" pitchFamily="34" charset="0"/>
              </a:rPr>
              <a:t>of a Chain of Command.</a:t>
            </a:r>
          </a:p>
          <a:p>
            <a:pPr marL="633412" indent="-514350" fontAlgn="auto">
              <a:spcBef>
                <a:spcPct val="20000"/>
              </a:spcBef>
              <a:spcAft>
                <a:spcPts val="12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3600" kern="0" dirty="0">
                <a:ea typeface="Verdana" pitchFamily="34" charset="0"/>
                <a:cs typeface="Verdana" pitchFamily="34" charset="0"/>
              </a:rPr>
              <a:t>Characterize the </a:t>
            </a:r>
            <a:r>
              <a:rPr lang="en-US" sz="36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MCJROTC unit</a:t>
            </a:r>
            <a:r>
              <a:rPr lang="en-US" sz="3600" kern="0" dirty="0">
                <a:ea typeface="Verdana" pitchFamily="34" charset="0"/>
                <a:cs typeface="Verdana" pitchFamily="34" charset="0"/>
              </a:rPr>
              <a:t>.</a:t>
            </a:r>
            <a:endParaRPr lang="en-US" sz="3600" dirty="0"/>
          </a:p>
        </p:txBody>
      </p:sp>
      <p:pic>
        <p:nvPicPr>
          <p:cNvPr id="6" name="Picture 5">
            <a:hlinkClick r:id="rId3" action="ppaction://hlinksldjump"/>
            <a:extLst>
              <a:ext uri="{FF2B5EF4-FFF2-40B4-BE49-F238E27FC236}">
                <a16:creationId xmlns:a16="http://schemas.microsoft.com/office/drawing/2014/main" id="{0EA94CD1-67C6-4ED4-9292-9ADFE659F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147" y="5833823"/>
            <a:ext cx="1219306" cy="1133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 descr="A. got 0, B. got 0, C. got 0, D. got 0, ">
            <a:extLst>
              <a:ext uri="{FF2B5EF4-FFF2-40B4-BE49-F238E27FC236}">
                <a16:creationId xmlns:a16="http://schemas.microsoft.com/office/drawing/2014/main" id="{31FD2464-9A7A-49FD-A832-7DFED50D4A9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271706" y="1677798"/>
            <a:ext cx="5766849" cy="502780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8577F61E-D0C8-494A-B84B-3A335081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Assignment</a:t>
            </a:r>
          </a:p>
        </p:txBody>
      </p:sp>
      <p:sp>
        <p:nvSpPr>
          <p:cNvPr id="3" name="TPAnswers" title="Answer Text Shape">
            <a:extLst>
              <a:ext uri="{FF2B5EF4-FFF2-40B4-BE49-F238E27FC236}">
                <a16:creationId xmlns:a16="http://schemas.microsoft.com/office/drawing/2014/main" id="{CBE44544-7E52-4747-B3C0-5FDC8C874574}"/>
              </a:ext>
            </a:extLst>
          </p:cNvPr>
          <p:cNvSpPr>
            <a:spLocks noGrp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209725" y="1776413"/>
            <a:ext cx="2901950" cy="4700587"/>
          </a:xfrm>
        </p:spPr>
        <p:txBody>
          <a:bodyPr/>
          <a:lstStyle/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Alpha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Bravo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Charlie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Delta</a:t>
            </a:r>
          </a:p>
        </p:txBody>
      </p:sp>
      <p:sp>
        <p:nvSpPr>
          <p:cNvPr id="5" name="TPPolling">
            <a:extLst>
              <a:ext uri="{FF2B5EF4-FFF2-40B4-BE49-F238E27FC236}">
                <a16:creationId xmlns:a16="http://schemas.microsoft.com/office/drawing/2014/main" id="{F81AE8AE-D6ED-41C5-B7F2-786E6B23A13C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78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2FE59557-1B4C-46B6-9FA3-9D45952C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How interested are you in learning about MCJROTC Unit Organization?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B628CFA9-8C4B-488C-B17A-A18210B5F691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85000" lnSpcReduction="10000"/>
          </a:bodyPr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200" dirty="0"/>
              <a:t>Extremely - This is one of my favorite subjects.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200" dirty="0"/>
              <a:t>Very - This would be in my "Top 10" topics list.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200" dirty="0"/>
              <a:t>Somewhat - This topic is somewhat interesting to me.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200" dirty="0"/>
              <a:t>Not at all - This topic is not very interesting to me, but I will focus and find something useful for me.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4229DE6-F307-40EC-88F4-7762A42047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(LE2-C5S1T2:LQ1)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E757BBD0-B86A-4415-84C8-1B465E58E501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47559209-1EC4-4496-B0A3-A4CA7EF237C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7"/>
            <a:ext cx="646812" cy="289389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748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>
            <a:extLst>
              <a:ext uri="{FF2B5EF4-FFF2-40B4-BE49-F238E27FC236}">
                <a16:creationId xmlns:a16="http://schemas.microsoft.com/office/drawing/2014/main" id="{0DA008F5-AE14-4A1B-8555-D0934AD63E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00212" y="3338819"/>
            <a:ext cx="4911755" cy="30200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AFFD593-23C4-421D-A80C-1B54A9A5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True or False:</a:t>
            </a:r>
            <a:br>
              <a:rPr lang="en-US" b="0" dirty="0"/>
            </a:br>
            <a:r>
              <a:rPr lang="en-US" b="0" dirty="0"/>
              <a:t>Organization is not necessary for a group of people to perform a specific task.</a:t>
            </a:r>
            <a:endParaRPr lang="en-US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FABCF03-B2B9-439C-937D-21B7E6880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25" y="4011911"/>
            <a:ext cx="2260833" cy="1672803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True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False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705C37-2313-45D8-8F6E-1E89E43D6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(LE2-C5S1T2:LQ2)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3EE1CF3-BD11-42C9-9DF1-1539857FF11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0ADF4F1E-0CC9-49B3-B154-1068A58EED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>
            <a:off x="190733" y="4953000"/>
            <a:ext cx="482600" cy="4826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223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4" grpId="1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Key Words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458200" cy="4625975"/>
          </a:xfrm>
        </p:spPr>
        <p:txBody>
          <a:bodyPr/>
          <a:lstStyle/>
          <a:p>
            <a:pPr marL="640080" indent="-457200" eaLnBrk="1" hangingPunct="1">
              <a:buClr>
                <a:schemeClr val="bg1"/>
              </a:buClr>
              <a:buSzTx/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  <a:cs typeface="Arial" charset="0"/>
              </a:rPr>
              <a:t>Detrimental</a:t>
            </a:r>
          </a:p>
          <a:p>
            <a:pPr marL="640080" indent="-457200" eaLnBrk="1" hangingPunct="1">
              <a:buClr>
                <a:schemeClr val="bg1"/>
              </a:buClr>
              <a:buSzTx/>
              <a:buFont typeface="Wingdings" pitchFamily="2" charset="2"/>
              <a:buChar char="§"/>
              <a:defRPr/>
            </a:pPr>
            <a:endParaRPr lang="en-US" sz="3600" b="1" dirty="0">
              <a:solidFill>
                <a:srgbClr val="FFFFFF"/>
              </a:solidFill>
              <a:cs typeface="Arial" charset="0"/>
            </a:endParaRPr>
          </a:p>
          <a:p>
            <a:pPr marL="640080" indent="-457200" eaLnBrk="1" hangingPunct="1">
              <a:buClr>
                <a:schemeClr val="bg1"/>
              </a:buClr>
              <a:buSzTx/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  <a:cs typeface="Arial" charset="0"/>
              </a:rPr>
              <a:t>Echelon</a:t>
            </a:r>
          </a:p>
          <a:p>
            <a:pPr marL="640080" indent="-457200" eaLnBrk="1" hangingPunct="1">
              <a:buClr>
                <a:schemeClr val="bg1"/>
              </a:buClr>
              <a:buSzTx/>
              <a:buFont typeface="Wingdings" pitchFamily="2" charset="2"/>
              <a:buChar char="§"/>
              <a:defRPr/>
            </a:pPr>
            <a:endParaRPr lang="en-US" sz="3600" b="1" dirty="0">
              <a:solidFill>
                <a:srgbClr val="FFFFFF"/>
              </a:solidFill>
              <a:cs typeface="Arial" charset="0"/>
            </a:endParaRPr>
          </a:p>
          <a:p>
            <a:pPr marL="640080" indent="-457200" eaLnBrk="1" hangingPunct="1">
              <a:buClr>
                <a:schemeClr val="bg1"/>
              </a:buClr>
              <a:buSzTx/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  <a:cs typeface="Arial" charset="0"/>
              </a:rPr>
              <a:t>Subordinate</a:t>
            </a:r>
          </a:p>
          <a:p>
            <a:pPr marL="640080" indent="-457200" eaLnBrk="1" hangingPunct="1">
              <a:buClr>
                <a:schemeClr val="bg1"/>
              </a:buClr>
              <a:buSzTx/>
              <a:buFont typeface="Wingdings" pitchFamily="2" charset="2"/>
              <a:buChar char="§"/>
              <a:defRPr/>
            </a:pPr>
            <a:endParaRPr lang="en-US" sz="4400" b="1" dirty="0">
              <a:solidFill>
                <a:srgbClr val="FFFFFF"/>
              </a:solidFill>
              <a:cs typeface="Arial" charset="0"/>
            </a:endParaRPr>
          </a:p>
          <a:p>
            <a:pPr marL="640080" indent="-457200" eaLnBrk="1" hangingPunct="1">
              <a:buClr>
                <a:schemeClr val="bg1"/>
              </a:buClr>
              <a:buSzTx/>
              <a:buFont typeface="Wingdings" pitchFamily="2" charset="2"/>
              <a:buChar char="§"/>
              <a:defRPr/>
            </a:pPr>
            <a:endParaRPr lang="en-US" sz="2800" b="1" dirty="0">
              <a:solidFill>
                <a:srgbClr val="FFFFFF"/>
              </a:solidFill>
              <a:cs typeface="Arial" charset="0"/>
            </a:endParaRPr>
          </a:p>
          <a:p>
            <a:pPr marL="640080" indent="-457200" eaLnBrk="1" hangingPunct="1">
              <a:buClr>
                <a:schemeClr val="bg1"/>
              </a:buClr>
              <a:buSzTx/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  <a:cs typeface="Arial" charset="0"/>
              </a:rPr>
              <a:t>Facilitate</a:t>
            </a:r>
          </a:p>
          <a:p>
            <a:pPr marL="117475" indent="0" eaLnBrk="1" hangingPunct="1">
              <a:buFont typeface="Wingdings 2" pitchFamily="18" charset="2"/>
              <a:buNone/>
              <a:defRPr/>
            </a:pP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1981200"/>
            <a:ext cx="8153400" cy="4432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19062">
              <a:buClr>
                <a:schemeClr val="bg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    __________ – something that has a harmful or  </a:t>
            </a:r>
          </a:p>
          <a:p>
            <a:pPr marL="119062">
              <a:spcAft>
                <a:spcPts val="600"/>
              </a:spcAft>
              <a:buClr>
                <a:schemeClr val="bg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    damaging effect</a:t>
            </a:r>
          </a:p>
          <a:p>
            <a:pPr marL="119062">
              <a:spcAft>
                <a:spcPts val="600"/>
              </a:spcAft>
              <a:buClr>
                <a:schemeClr val="bg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    _______ – a level or rank in an organization or   </a:t>
            </a:r>
          </a:p>
          <a:p>
            <a:pPr marL="119062">
              <a:spcAft>
                <a:spcPts val="600"/>
              </a:spcAft>
              <a:buClr>
                <a:schemeClr val="bg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    society</a:t>
            </a:r>
          </a:p>
          <a:p>
            <a:pPr marL="119062">
              <a:spcAft>
                <a:spcPts val="600"/>
              </a:spcAft>
              <a:buClr>
                <a:schemeClr val="bg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    ___________ - someone that has a less important </a:t>
            </a:r>
          </a:p>
          <a:p>
            <a:pPr marL="119062">
              <a:spcAft>
                <a:spcPts val="600"/>
              </a:spcAft>
              <a:buClr>
                <a:schemeClr val="bg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    position than you in an organization you both work </a:t>
            </a:r>
          </a:p>
          <a:p>
            <a:pPr marL="119062">
              <a:spcAft>
                <a:spcPts val="600"/>
              </a:spcAft>
              <a:buClr>
                <a:schemeClr val="bg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    for</a:t>
            </a:r>
          </a:p>
          <a:p>
            <a:pPr marL="119062">
              <a:buClr>
                <a:schemeClr val="bg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    ________ - to make something easier or more </a:t>
            </a:r>
          </a:p>
          <a:p>
            <a:pPr marL="119062">
              <a:buClr>
                <a:schemeClr val="bg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    likely to happen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64A1CC1-5758-406B-BC64-4E3250C2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Word Question Slide Index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009C63-7C26-4A6D-BABA-9F45913280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hlinkClick r:id="rId2" action="ppaction://hlinksldjump"/>
              </a:rPr>
              <a:t>Something that has a harmful or damaging effect</a:t>
            </a:r>
            <a:endParaRPr lang="en-US" dirty="0"/>
          </a:p>
          <a:p>
            <a:r>
              <a:rPr lang="en-US" dirty="0">
                <a:hlinkClick r:id="rId3" action="ppaction://hlinksldjump"/>
              </a:rPr>
              <a:t>A level or rank in an organization or society</a:t>
            </a:r>
            <a:endParaRPr lang="en-US" dirty="0"/>
          </a:p>
          <a:p>
            <a:r>
              <a:rPr lang="en-US" dirty="0">
                <a:hlinkClick r:id="rId4" action="ppaction://hlinksldjump"/>
              </a:rPr>
              <a:t>To make something easier or more likely to happen</a:t>
            </a:r>
            <a:endParaRPr lang="en-US" dirty="0"/>
          </a:p>
          <a:p>
            <a:r>
              <a:rPr lang="en-US" dirty="0">
                <a:hlinkClick r:id="rId5" action="ppaction://hlinksldjump"/>
              </a:rPr>
              <a:t>Someone that has a less important position than you in an organization you both work for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143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3997B824-38D2-472C-85E5-17015E700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0" dirty="0"/>
              <a:t>Something that has a harmful or damaging effect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5199EFED-83A2-4F65-9A06-AE836395A25A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Detrimental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Facilitate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Echelon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Subordinate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10E8F9-705C-4DA5-9879-DD76784D93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(LE1-C3S2T3:KW1)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855E79B5-A4A4-442A-8EF4-7059B2BDE45D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05160FF6-C3FF-4BB3-A4C6-B6140E2C8F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31276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1" title="Correct Answer Indicator">
            <a:extLst>
              <a:ext uri="{FF2B5EF4-FFF2-40B4-BE49-F238E27FC236}">
                <a16:creationId xmlns:a16="http://schemas.microsoft.com/office/drawing/2014/main" id="{9F22ED18-010D-47A1-9606-81D1BE26994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15148" y="3581400"/>
            <a:ext cx="404091" cy="404091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532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C0E19328-45A9-48ED-B777-D81FFCDE8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A level or rank in an organization or society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DBA2193E-2A79-487C-B616-D345BA9AEF62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Detrimental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Facilitate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Echelon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Subordinate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0C367C4-A611-4EB3-B52A-F4F7B761F6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(LE1-C3S2T3:KW2)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13215B32-E8EE-445A-BEBE-3CFFF40C147D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B1D119C7-D620-4188-AFD0-43EA93C0788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427690"/>
            <a:ext cx="646811" cy="286504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1" title="Correct Answer Indicator">
            <a:extLst>
              <a:ext uri="{FF2B5EF4-FFF2-40B4-BE49-F238E27FC236}">
                <a16:creationId xmlns:a16="http://schemas.microsoft.com/office/drawing/2014/main" id="{EAA2BD82-A89A-43E6-A132-E8D4EDA9B14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795" y="4916038"/>
            <a:ext cx="430331" cy="430331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544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D66E2932-DBC6-44D7-BE56-56D6FC91C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To make something easier or more likely to happen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F72A489F-74CB-4A40-90D4-A4F9D2DE937B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Detrimental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Facilitate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Echelon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Subordinate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2F6BD88-F484-49EE-AFF5-C725E0C288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(LE1-C3S2T3:KW3)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A8316402-CCE3-4FB1-A8A5-F468A641EBA9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675F0124-C274-480F-AB2A-F452C547801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401057"/>
            <a:ext cx="646811" cy="2891678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1" title="Correct Answer Indicator">
            <a:extLst>
              <a:ext uri="{FF2B5EF4-FFF2-40B4-BE49-F238E27FC236}">
                <a16:creationId xmlns:a16="http://schemas.microsoft.com/office/drawing/2014/main" id="{4964F564-1536-4657-8FFC-2498EC783F5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34" y="4239913"/>
            <a:ext cx="430331" cy="430331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000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B6DC9C69-8C58-427D-8973-B62BC74EC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Someone that has a less important position than you in an organization you both work for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CAD84777-20EE-4205-91D9-185D1DD891BF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Detrimental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Facilitate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Echelon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Subordinate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1821873-AC31-4103-9E6E-23ACE25BDD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(LE1-C3S2T3:KW4)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D213A82C-DDEB-460A-AED6-5C20096957E8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5F17DD00-0174-445E-87B2-C4524152D68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427690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1" title="Correct Answer Indicator">
            <a:extLst>
              <a:ext uri="{FF2B5EF4-FFF2-40B4-BE49-F238E27FC236}">
                <a16:creationId xmlns:a16="http://schemas.microsoft.com/office/drawing/2014/main" id="{967D42F3-B582-4FF8-ABC0-38E4187ED0C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9233" y="5585088"/>
            <a:ext cx="391210" cy="39121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955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Opening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Think about the last organization you participated in.</a:t>
            </a: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List 2-3 behaviors  that made that organization successful.</a:t>
            </a:r>
          </a:p>
        </p:txBody>
      </p:sp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3078" name="ShockwaveFlash1" r:id="rId3" imgW="1138320" imgH="1365120"/>
        </mc:Choice>
        <mc:Fallback>
          <p:control name="ShockwaveFlash1" r:id="rId3" imgW="1138320" imgH="1365120">
            <p:pic>
              <p:nvPicPr>
                <p:cNvPr id="10" name="ShockwaveFlash1">
                  <a:extLst>
                    <a:ext uri="{FF2B5EF4-FFF2-40B4-BE49-F238E27FC236}">
                      <a16:creationId xmlns:a16="http://schemas.microsoft.com/office/drawing/2014/main" id="{31DED1F0-AA08-48DD-BA35-017189A7BCC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21690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Introduction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5334000" cy="4267200"/>
          </a:xfrm>
        </p:spPr>
        <p:txBody>
          <a:bodyPr anchor="ctr"/>
          <a:lstStyle/>
          <a:p>
            <a:pPr eaLnBrk="1" hangingPunct="1">
              <a:lnSpc>
                <a:spcPct val="90000"/>
              </a:lnSpc>
              <a:buSzPct val="75000"/>
            </a:pPr>
            <a:r>
              <a:rPr lang="en-US" altLang="en-US" sz="3200"/>
              <a:t>Just as the Marine Corps  has organization and structure, so too does the MCJROTC. </a:t>
            </a:r>
          </a:p>
          <a:p>
            <a:pPr eaLnBrk="1" hangingPunct="1">
              <a:lnSpc>
                <a:spcPct val="90000"/>
              </a:lnSpc>
              <a:buSzPct val="75000"/>
              <a:buFont typeface="Wingdings 2" pitchFamily="18" charset="2"/>
              <a:buNone/>
            </a:pPr>
            <a:endParaRPr lang="en-US" altLang="en-US" sz="2400"/>
          </a:p>
          <a:p>
            <a:pPr eaLnBrk="1" hangingPunct="1">
              <a:lnSpc>
                <a:spcPct val="90000"/>
              </a:lnSpc>
              <a:buSzPct val="75000"/>
            </a:pPr>
            <a:r>
              <a:rPr lang="en-US" altLang="en-US" sz="3200"/>
              <a:t>In this lesson you will learn about </a:t>
            </a:r>
            <a:r>
              <a:rPr lang="en-US" altLang="en-US" sz="3200">
                <a:solidFill>
                  <a:srgbClr val="FFFF00"/>
                </a:solidFill>
              </a:rPr>
              <a:t>MCJROTC</a:t>
            </a:r>
            <a:r>
              <a:rPr lang="en-US" altLang="en-US" sz="3200"/>
              <a:t> </a:t>
            </a:r>
            <a:r>
              <a:rPr lang="en-US" altLang="en-US" sz="3200">
                <a:solidFill>
                  <a:srgbClr val="FFFF00"/>
                </a:solidFill>
              </a:rPr>
              <a:t>chain of command</a:t>
            </a:r>
            <a:r>
              <a:rPr lang="en-US" altLang="en-US" sz="3200"/>
              <a:t> and </a:t>
            </a:r>
            <a:r>
              <a:rPr lang="en-US" altLang="en-US" sz="3200">
                <a:solidFill>
                  <a:srgbClr val="FFFF00"/>
                </a:solidFill>
              </a:rPr>
              <a:t>organization</a:t>
            </a:r>
            <a:r>
              <a:rPr lang="en-US" altLang="en-US" sz="3200"/>
              <a:t>.</a:t>
            </a:r>
            <a:endParaRPr lang="en-US" altLang="en-US"/>
          </a:p>
        </p:txBody>
      </p:sp>
      <p:sp>
        <p:nvSpPr>
          <p:cNvPr id="25604" name="AutoShape 5"/>
          <p:cNvSpPr>
            <a:spLocks noChangeAspect="1" noChangeArrowheads="1"/>
          </p:cNvSpPr>
          <p:nvPr/>
        </p:nvSpPr>
        <p:spPr bwMode="auto">
          <a:xfrm>
            <a:off x="6019800" y="3048000"/>
            <a:ext cx="28194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en-US" altLang="en-US" sz="180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25605" name="Picture 6" descr="C:\Users\Steve Huff2\AppData\Local\Microsoft\Windows\Temporary Internet Files\Content.IE5\4R0ZZ1CU\MC900434822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819400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8153400" cy="44196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altLang="en-US"/>
              <a:t>	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3400" y="2362200"/>
            <a:ext cx="7848600" cy="38782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731520" indent="-457200">
              <a:spcBef>
                <a:spcPts val="600"/>
              </a:spcBef>
              <a:spcAft>
                <a:spcPts val="1800"/>
              </a:spcAft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Each person in a military organization holds a certain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rank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or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grade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.</a:t>
            </a:r>
            <a:endParaRPr lang="en-US" sz="800" dirty="0">
              <a:solidFill>
                <a:schemeClr val="bg1"/>
              </a:solidFill>
              <a:latin typeface="+mn-lt"/>
            </a:endParaRPr>
          </a:p>
          <a:p>
            <a:pPr marL="731520" indent="-457200">
              <a:spcBef>
                <a:spcPts val="600"/>
              </a:spcBef>
              <a:spcAft>
                <a:spcPts val="1800"/>
              </a:spcAft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As they obtain experience and training, they move up the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chain of command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.</a:t>
            </a:r>
            <a:endParaRPr lang="en-US" sz="800" dirty="0">
              <a:solidFill>
                <a:schemeClr val="bg1"/>
              </a:solidFill>
              <a:latin typeface="+mn-lt"/>
            </a:endParaRPr>
          </a:p>
          <a:p>
            <a:pPr marL="731520" indent="-45720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Leaders come in two categories: </a:t>
            </a:r>
          </a:p>
          <a:p>
            <a:pPr marL="1188720" lvl="1" indent="-457200">
              <a:spcBef>
                <a:spcPts val="600"/>
              </a:spcBef>
              <a:buClr>
                <a:schemeClr val="bg1"/>
              </a:buClr>
              <a:buFont typeface="Wingdings" pitchFamily="2" charset="2"/>
              <a:buChar char="ü"/>
              <a:defRPr/>
            </a:pPr>
            <a:r>
              <a:rPr lang="en-US" sz="2800" dirty="0">
                <a:solidFill>
                  <a:srgbClr val="FFFF00"/>
                </a:solidFill>
                <a:latin typeface="+mn-lt"/>
              </a:rPr>
              <a:t>Commissioned officers</a:t>
            </a:r>
          </a:p>
          <a:p>
            <a:pPr marL="1188720" lvl="1" indent="-457200">
              <a:spcBef>
                <a:spcPts val="600"/>
              </a:spcBef>
              <a:buClr>
                <a:schemeClr val="bg1"/>
              </a:buClr>
              <a:buFont typeface="Wingdings" pitchFamily="2" charset="2"/>
              <a:buChar char="ü"/>
              <a:defRPr/>
            </a:pPr>
            <a:r>
              <a:rPr lang="en-US" sz="2800" dirty="0">
                <a:solidFill>
                  <a:srgbClr val="FFFF00"/>
                </a:solidFill>
                <a:latin typeface="+mn-lt"/>
              </a:rPr>
              <a:t>Noncommissioned officers (NCOs)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Grade and Rank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Grade and Rank 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828800"/>
            <a:ext cx="8534400" cy="4724400"/>
          </a:xfrm>
        </p:spPr>
        <p:txBody>
          <a:bodyPr/>
          <a:lstStyle/>
          <a:p>
            <a:pPr marL="0" indent="0" defTabSz="379413" eaLnBrk="1" hangingPunct="1">
              <a:buClr>
                <a:schemeClr val="bg1"/>
              </a:buClr>
              <a:buSzPct val="90000"/>
              <a:buFont typeface="Wingdings 2" pitchFamily="18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2438400"/>
            <a:ext cx="8001000" cy="3478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defTabSz="380375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00"/>
                </a:solidFill>
                <a:latin typeface="+mn-lt"/>
              </a:rPr>
              <a:t>Commissioned officers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, Second Lieutenant and up, receive their “commissions” from the President.</a:t>
            </a:r>
          </a:p>
          <a:p>
            <a:pPr marL="457200" indent="-457200" defTabSz="380375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457200" indent="-457200" defTabSz="380375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00"/>
                </a:solidFill>
                <a:latin typeface="+mn-lt"/>
              </a:rPr>
              <a:t>Non-commissioned officers 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are enlisted personnel who have advanced above the first three entry-level positions.</a:t>
            </a:r>
          </a:p>
          <a:p>
            <a:pPr marL="457200" indent="-457200" defTabSz="380375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457200" indent="-457200" defTabSz="380375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In the MCJROTC, cadet rank will parallel the rank of the actual Marine Corps.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>
            <a:extLst>
              <a:ext uri="{FF2B5EF4-FFF2-40B4-BE49-F238E27FC236}">
                <a16:creationId xmlns:a16="http://schemas.microsoft.com/office/drawing/2014/main" id="{0DA008F5-AE14-4A1B-8555-D0934AD63E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00212" y="3338819"/>
            <a:ext cx="4911755" cy="30200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AFFD593-23C4-421D-A80C-1B54A9A5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True or False:</a:t>
            </a:r>
            <a:br>
              <a:rPr lang="en-US" b="0" dirty="0"/>
            </a:br>
            <a:r>
              <a:rPr lang="en-US" b="0" dirty="0"/>
              <a:t>In the MCJROTC, the cadet rank parallels the rank of the actual Marine Corps.</a:t>
            </a:r>
            <a:endParaRPr lang="en-US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FABCF03-B2B9-439C-937D-21B7E6880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25" y="4011911"/>
            <a:ext cx="2260833" cy="1672803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True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False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705C37-2313-45D8-8F6E-1E89E43D6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(LE2-C5S1T2:LQ3)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3EE1CF3-BD11-42C9-9DF1-1539857FF11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0ADF4F1E-0CC9-49B3-B154-1068A58EED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>
            <a:off x="190733" y="4212408"/>
            <a:ext cx="482600" cy="4826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14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4" grpId="1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Principles of Organization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 marL="0" indent="0" defTabSz="379413" eaLnBrk="1" hangingPunct="1">
              <a:buClr>
                <a:schemeClr val="bg1"/>
              </a:buClr>
              <a:buSzPct val="90000"/>
              <a:buFont typeface="Wingdings 2" pitchFamily="18" charset="2"/>
              <a:buNone/>
            </a:pPr>
            <a:r>
              <a:rPr lang="en-US" altLang="en-US"/>
              <a:t> </a:t>
            </a:r>
          </a:p>
          <a:p>
            <a:pPr marL="0" indent="0" defTabSz="379413" eaLnBrk="1" hangingPunct="1">
              <a:buClr>
                <a:schemeClr val="bg1"/>
              </a:buClr>
              <a:buSzPct val="90000"/>
            </a:pPr>
            <a:endParaRPr lang="en-US" altLang="en-US" sz="1400"/>
          </a:p>
          <a:p>
            <a:pPr marL="0" indent="0" defTabSz="379413" eaLnBrk="1" hangingPunct="1">
              <a:buClr>
                <a:schemeClr val="bg1"/>
              </a:buClr>
              <a:buSzPct val="90000"/>
              <a:buFont typeface="Wingdings 2" pitchFamily="18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381000" y="1981200"/>
            <a:ext cx="8382000" cy="426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576262" indent="-457200">
              <a:buClr>
                <a:schemeClr val="bg1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00"/>
                </a:solidFill>
                <a:latin typeface="+mn-lt"/>
              </a:rPr>
              <a:t>Unity of command 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means that there is only </a:t>
            </a:r>
            <a:r>
              <a:rPr lang="en-US" sz="2800" u="sng" dirty="0">
                <a:solidFill>
                  <a:schemeClr val="bg1"/>
                </a:solidFill>
                <a:latin typeface="+mn-lt"/>
              </a:rPr>
              <a:t>one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officer who is responsible for the actions of the unit in question.</a:t>
            </a:r>
          </a:p>
          <a:p>
            <a:pPr marL="290512" indent="-171450">
              <a:buClr>
                <a:schemeClr val="bg1"/>
              </a:buClr>
              <a:buSzPct val="80000"/>
              <a:buFont typeface="Wingdings" pitchFamily="2" charset="2"/>
              <a:buChar char="§"/>
              <a:defRPr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576262" indent="-457200">
              <a:buClr>
                <a:schemeClr val="bg1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00"/>
                </a:solidFill>
                <a:latin typeface="+mn-lt"/>
              </a:rPr>
              <a:t>Span of control 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concerns the number of subordinates who can be controlled or supervised  by an individual commander.</a:t>
            </a:r>
          </a:p>
          <a:p>
            <a:pPr marL="290512" indent="-171450">
              <a:buClr>
                <a:schemeClr val="bg1"/>
              </a:buClr>
              <a:buSzPct val="80000"/>
              <a:buFont typeface="Wingdings" pitchFamily="2" charset="2"/>
              <a:buChar char="§"/>
              <a:defRPr/>
            </a:pP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  <a:p>
            <a:pPr marL="576262" indent="-457200">
              <a:buClr>
                <a:schemeClr val="bg1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  <a:cs typeface="+mn-cs"/>
              </a:rPr>
              <a:t>All orders and instructions from higher echelons to lower echelons should be issued through the </a:t>
            </a:r>
            <a:r>
              <a:rPr lang="en-US" sz="2800" dirty="0">
                <a:solidFill>
                  <a:srgbClr val="FFFF00"/>
                </a:solidFill>
                <a:latin typeface="+mn-lt"/>
                <a:cs typeface="+mn-cs"/>
              </a:rPr>
              <a:t>chain of command</a:t>
            </a:r>
            <a:r>
              <a:rPr lang="en-US" sz="2800" dirty="0">
                <a:solidFill>
                  <a:schemeClr val="bg1"/>
                </a:solidFill>
                <a:latin typeface="+mn-lt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52400" y="1752600"/>
            <a:ext cx="8839200" cy="4876800"/>
          </a:xfrm>
          <a:prstGeom prst="rect">
            <a:avLst/>
          </a:prstGeom>
          <a:solidFill>
            <a:srgbClr val="00133A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MCJROTC Organization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381000" y="2362200"/>
            <a:ext cx="8382000" cy="38100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576262" indent="-457200">
              <a:buClr>
                <a:schemeClr val="bg1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00"/>
                </a:solidFill>
                <a:latin typeface="+mn-lt"/>
                <a:cs typeface="+mn-cs"/>
              </a:rPr>
              <a:t>Military command </a:t>
            </a:r>
            <a:r>
              <a:rPr lang="en-US" sz="2800" dirty="0">
                <a:solidFill>
                  <a:schemeClr val="bg1"/>
                </a:solidFill>
                <a:latin typeface="+mn-lt"/>
                <a:cs typeface="+mn-cs"/>
              </a:rPr>
              <a:t>is exercised through a series of leaders.</a:t>
            </a:r>
          </a:p>
          <a:p>
            <a:pPr marL="576262" indent="-457200">
              <a:buClr>
                <a:schemeClr val="bg1"/>
              </a:buClr>
              <a:buSzPct val="80000"/>
              <a:buFont typeface="Wingdings" pitchFamily="2" charset="2"/>
              <a:buChar char="§"/>
              <a:defRPr/>
            </a:pP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  <a:p>
            <a:pPr marL="576262" indent="-457200">
              <a:buClr>
                <a:schemeClr val="bg1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The series of leaders along which the command follows is called the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chain of command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576262" indent="-457200">
              <a:buClr>
                <a:schemeClr val="bg1"/>
              </a:buClr>
              <a:buSzPct val="80000"/>
              <a:buFont typeface="Wingdings" pitchFamily="2" charset="2"/>
              <a:buChar char="§"/>
              <a:defRPr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576262" indent="-457200">
              <a:buClr>
                <a:schemeClr val="bg1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The chain of command extends from the President of the United States to the last private in the last rank.</a:t>
            </a:r>
            <a:endParaRPr lang="en-US" sz="28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DCEB0C52-ADB9-47FD-BD58-48B514105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What is it called when there is only one officer who is responsible for the actions of a unit?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2263C723-7660-4EAD-9D74-C7C538C450A9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Chain of command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Organization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Span of control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Unit of command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CF15D0-1352-40E7-A773-8B00BF0D68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(LE2-C5S1T2:LQ4)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8CE46716-F178-4B78-A212-99682357B36F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5F408BDC-5357-4927-80E1-1C816AEAC5C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2733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7" name="CAI1" title="Correct Answer Indicator">
            <a:extLst>
              <a:ext uri="{FF2B5EF4-FFF2-40B4-BE49-F238E27FC236}">
                <a16:creationId xmlns:a16="http://schemas.microsoft.com/office/drawing/2014/main" id="{1E9132EE-B0C5-4C2E-B5F0-803E79F9DD5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795" y="5565528"/>
            <a:ext cx="430331" cy="430331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844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Closing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List the 2-3 most important things you learned in this lesson.  </a:t>
            </a: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Why are they important to you?</a:t>
            </a:r>
          </a:p>
        </p:txBody>
      </p:sp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4102" name="ShockwaveFlash1" r:id="rId3" imgW="1138320" imgH="1365120"/>
        </mc:Choice>
        <mc:Fallback>
          <p:control name="ShockwaveFlash1" r:id="rId3" imgW="1138320" imgH="1365120">
            <p:pic>
              <p:nvPicPr>
                <p:cNvPr id="11" name="ShockwaveFlash1">
                  <a:extLst>
                    <a:ext uri="{FF2B5EF4-FFF2-40B4-BE49-F238E27FC236}">
                      <a16:creationId xmlns:a16="http://schemas.microsoft.com/office/drawing/2014/main" id="{84E112AB-746D-4F8C-95CB-F04A21B8B78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8601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" charset="0"/>
              </a:rPr>
              <a:t>Questions</a:t>
            </a:r>
            <a:endParaRPr lang="en-US" dirty="0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-415925" y="3160713"/>
            <a:ext cx="10252075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380375">
              <a:buClr>
                <a:srgbClr val="000000"/>
              </a:buClr>
              <a:buSzPct val="90000"/>
              <a:defRPr/>
            </a:pPr>
            <a:endParaRPr lang="en-US" sz="5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3796" name="Content Placeholder 5"/>
          <p:cNvSpPr>
            <a:spLocks noGrp="1"/>
          </p:cNvSpPr>
          <p:nvPr>
            <p:ph idx="1"/>
          </p:nvPr>
        </p:nvSpPr>
        <p:spPr>
          <a:xfrm>
            <a:off x="152400" y="1774825"/>
            <a:ext cx="8839200" cy="49307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altLang="en-US"/>
          </a:p>
          <a:p>
            <a:pPr>
              <a:buFont typeface="Wingdings 2" pitchFamily="18" charset="2"/>
              <a:buNone/>
            </a:pPr>
            <a:endParaRPr lang="en-US" altLang="en-US"/>
          </a:p>
        </p:txBody>
      </p:sp>
      <p:pic>
        <p:nvPicPr>
          <p:cNvPr id="3379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29600" cy="443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kern="0" dirty="0">
                <a:solidFill>
                  <a:schemeClr val="bg1"/>
                </a:solidFill>
                <a:latin typeface="Verdana" pitchFamily="34" charset="0"/>
              </a:rPr>
              <a:t>Copyright Information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352425" indent="0" eaLnBrk="1" hangingPunct="1">
              <a:buFont typeface="Wingdings 2" pitchFamily="18" charset="2"/>
              <a:buNone/>
              <a:defRPr/>
            </a:pPr>
            <a:r>
              <a:rPr lang="en-US" dirty="0"/>
              <a:t>Images in this lesson were taken from: </a:t>
            </a: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Microsoft</a:t>
            </a:r>
            <a:r>
              <a:rPr lang="en-US" sz="3200" baseline="30000" dirty="0"/>
              <a:t>©</a:t>
            </a:r>
            <a:r>
              <a:rPr lang="en-US" sz="3200" dirty="0"/>
              <a:t> Clip Art Gallery</a:t>
            </a:r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Marine Corps Combat Camera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0B8B8C5E-029C-4A39-BA1E-C5BBD4BCF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Participant Leaders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210CFF9C-BB13-4058-BE37-B93348E94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184477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81405628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94167336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9576990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30751207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98892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3073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33151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03044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2689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9582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9288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803824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95443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61454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399037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331492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9311158F-3F55-4938-901E-5B2EE346C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95" y="0"/>
            <a:ext cx="7235505" cy="1403350"/>
          </a:xfrm>
        </p:spPr>
        <p:txBody>
          <a:bodyPr/>
          <a:lstStyle/>
          <a:p>
            <a:r>
              <a:rPr lang="en-US" dirty="0"/>
              <a:t>Team Scores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FCA64601-636F-408F-893D-F9CFC2BC5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051187"/>
              </p:ext>
            </p:extLst>
          </p:nvPr>
        </p:nvGraphicFramePr>
        <p:xfrm>
          <a:off x="127000" y="1684789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409232789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152362825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12641177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07295725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Team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20637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46581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68094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1025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3194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73027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19627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3906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29728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272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89828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00716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16F8B5BF-55E3-49AF-AE78-A9A2241D4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Team MVP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90F5DC5A-574A-4F28-A33C-2F61DB9AD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819424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17208936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120700243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02395225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004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5928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7277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62293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31763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23342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3109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61806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1927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1661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09702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008516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79A702B0-DE1A-42A7-9BD1-7C4461F14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Fastest Responders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8EEB999D-5F07-413F-B8C5-49377958E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029166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1220443545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46051616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533269959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74510153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Seconds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Participant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Seconds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625781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539420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390555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192047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74546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908232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610775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521856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495729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099242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218441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929122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2446"/>
            <a:ext cx="7886700" cy="73815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Whiteboard</a:t>
            </a:r>
          </a:p>
        </p:txBody>
      </p:sp>
    </p:spTree>
    <p:extLst>
      <p:ext uri="{BB962C8B-B14F-4D97-AF65-F5344CB8AC3E}">
        <p14:creationId xmlns:p14="http://schemas.microsoft.com/office/powerpoint/2010/main" val="29555549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4a65d69f-5bb3-4be7-a572-e0db16ab9d36"/>
  <p:tag name="WASPOLLED" val="1D7EF7C12EC247AF98E1EB72AB07E1C7"/>
  <p:tag name="TPVERSION" val="8"/>
  <p:tag name="TPFULLVERSION" val="8.3.0.202"/>
  <p:tag name="PPTVERSION" val="16"/>
  <p:tag name="TPOS" val="2"/>
  <p:tag name="TPLASTSAVEVERSION" val="6.2 P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AF2E516E0551429695EACC03D4234135&lt;/guid&gt;&#10;        &lt;description /&gt;&#10;        &lt;date&gt;1/18/2018 1:25:0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C160A5D41B5441CB4D23B30DDB26675&lt;/guid&gt;&#10;            &lt;repollguid&gt;8A6B1907861F42D88A22AA7EFD880DD3&lt;/repollguid&gt;&#10;            &lt;sourceid&gt;71158D8468C94A2CB8562FEFABD623CD&lt;/sourceid&gt;&#10;            &lt;questiontext&gt;Team Assignment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demographic&gt;True&lt;/demographic&gt;&#10;            &lt;team&gt;True&lt;/team&gt;&#10;            &lt;groupname&gt;Team&lt;/groupname&gt;&#10;            &lt;answers&gt;&#10;                &lt;answer&gt;&#10;                    &lt;guid&gt;E15A7CD1832B440D9975AFD2B71166C4&lt;/guid&gt;&#10;                    &lt;answertext&gt;Alpha&lt;/answertext&gt;&#10;                    &lt;valuetype&gt;0&lt;/valuetype&gt;&#10;                &lt;/answer&gt;&#10;                &lt;answer&gt;&#10;                    &lt;guid&gt;2EEE4B3E92AA4938B7397BB402A02C8E&lt;/guid&gt;&#10;                    &lt;answertext&gt;Bravo&lt;/answertext&gt;&#10;                    &lt;valuetype&gt;0&lt;/valuetype&gt;&#10;                &lt;/answer&gt;&#10;                &lt;answer&gt;&#10;                    &lt;guid&gt;F2A56E8C1AD14D83B4DAA6C191E87B0E&lt;/guid&gt;&#10;                    &lt;answertext&gt;Charlie&lt;/answertext&gt;&#10;                    &lt;valuetype&gt;0&lt;/valuetype&gt;&#10;                &lt;/answer&gt;&#10;                &lt;answer&gt;&#10;                    &lt;guid&gt;6C8404816DF84545BEF46B3230FF2371&lt;/guid&gt;&#10;                    &lt;answertext&gt;Delta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CHARTFORMAT" val="UEsDBBQABgAIAAAAIQDvhfRvbQUAAK0RAAAPAAAAY2hhcnQvY2hhcnQueG1s3Fhtb9s2EP4+YP/B0HfHliy/ok7h2M02zGmCJm23faMpSuZMkRpJOXaH/fcdXyTLbpAWdQoMy5dQx+Pp7rmHd2e9er3LWWtLpKKCT4Pwohu0CMcioTybBu8frtujoKU04gligpNpsCcqeH354w+v8ASvkdT3BcKkBUa4muBpsNa6mHQ6Cq9JjtSFKAiHvVTIHGl4lFknkegRjOesE3W7g441EngD6BsM5Ijy6rz8mvMiTSkmC4HLnHDtvJCEIQ0IqDUtVHAJwSVIk3DcjVtbxKZBN+gYIUM8cwLC2+/vnVCKkickmQvJAcaGfo4nM6aJ5GBqLriGt/k4869CKkdyUxZtLPICnFtRRvXeugsOgu35WkAcrXfkr5JKoqYBDuMKCFh+BkVOsRRKpPoCLHYcClU2jNlhZ9SJfD4g2DCeKL1nxAUUdiMTbad+r3XhGjG2QnhjsGko16qHfXPwFAxzCjN5g4rbrTyfQqssnAZMh0FL72CVbGC1yiIji4wMVskGVghjyARo+EUlgX0nqXV6laRX6QCqTgeQdot+JelXkkElGQStNaN8A5kw/4JWKtjPTlCtHIPsHTBooFKLB6oZWRBGNEk89k5rS8ljb2HUpNC/NXhmBb8fC2Y8m+2ORAWQsyBY061P6cCSuoMnB8MpE0KaN+g1xRtOVJPOoFnvK5qQj5D8Z3SbKoYjX1BvqhRM6JkkyFhnaC9KbVY54iViy/p5dyMSHwpJMuJA2j8l9ECMLnrHf9Gbds8fc1ANL8JBNx73RtHQLuI3bctlPHn0WF6Mx+Gg8Td059fV9qg7Gg/7URjGPVM9eu4qnDoPUB7iWiHZW8xNLTVRwtOCSmcOC+bMZ1BjCiiaXsxKBWWFJG5zi+R+Lpioak/oxIrYTNLkmAZCJsSb90VN78x7lZbvSGquOGTfSiiHtqB/Sd+SDMpPxRp/KFmumLLnirvz7+7lKzTh4poydm4jgADQhPFzzRwcMogYi0ZC0hQu0FJVZfyb25WDWQF0FsK1eFySjPDkV7L3RPI5hJ0PCPqz6UFVXkE2R/otyj35fUYUyO+JfFJ+R6SpeZ/ZvipXK0bu6afPTS0JAqIsKRSBo2NkZwAwbsOqVUo6Df6evxn0e8NZ2F4MruftOB302+PFOGwPoyiex+O4P7q6+ufQmqBknowJX2hNYbMt9f3VAQxx2J+YsJ/2FYgMLlpCV06DqCYuRjaKJu+9CNA28fEyr2+EFcFpf6lqI+7tX0xdI0XfNXXN+DJUfKSJ9pUp7Nc+oMJnG++hGUGSHdfQ7hffb6IwisM4iv2J042BK2rQreoTVhNeflzKAM6ZrSQHxRPTCiNwITNoC0mBoXYIc3zLKb9BO+Obwf2gmNjWeMRJtLsTnqUrFwzk7jrX0HDN3DmHPjENfiIwniEG06wo4TYAszckqW9Vjv4U8gGa3g0MXc44tB1nDDw53eMwC7tNDWegFtYOcODag3B75oKfPde8TEFrPU6DQQ9I8FRlMwD7WmRGRFVNDi5bdb7tXlUOzKjyB5E+UvPkUPNViq3YjGXcybD2HAPpbZoq4itR2PUU4+KmZJoutwygbKQWHKtJBFfwaTbV/jVI8gyboBdT71dF28bB59nl2/ET7IKfTd+ZVzXj/h+sqsvLM6yyW1dEPxLiM7ZyD+Z6ATc8JWDVnBjN+gNVt5z5ZuopmVBVXMEvuI2a+WKhCsT9TYUusgDuqVuYeaDsnHCwGs5eDPr/1LDztbVB716onK1Esq9NnTNEwWCm9L39leq+QJxnrHiJsdEWUjRJSPoOYlSfoMWMXJ2DOdJvwqh3hyQyCuaTwjSoPycYHcttA7ZdHL6yXP4LAAD//wMAUEsDBBQABgAIAAAAIQC/uqyqxgYAADYbAAAWAAAAY2hhcnQvbWVkaWEvaW1hZ2UxLmJtcOyY2VNTVxzH6T/Q58700bpUpU0IQh+qD636UHcWK0slcQPZusBYBWULYYtEBBsFTSAJssomEAjUhJhAQCABBGVRAqKyCQi4UO1M+733AnNluAxXsdMHfkPOnJz8zu/3+X3POfdy73d7HD63Ic0B7QZ8OLOfT2w+Q48y46c2NsRnzv5ZtVUF/q8KPCetjTS1Wp2dnX3lypX4+Hh0PjYyMvf39yOz0Wikp0Z2MMAwCIMD3DCIzkohzaemUqBYxKcMefEV46Cq1JsL9b2NvW/Hxsaqq6v1en1VVVVfXx8wAAN/gLFCYlIbociK3ymZCj74oKWnOHJQE2etzVl3TGsXPmUX8WKbtyolJaWgoECpVBYVFVEyIgiwl8OD0uYXmko9X7LG0GZq6Z2YmLBYLE2kLQh4SxVr+eNHq5KvSziw7ugtimfrCQV4bty4oVKpoqOjL5NWXl5uMBgWTF/0K3ji4uLgjEImRp4OmHJR79M7+U6hldywKW749Pd+WTKZDPVSuwIyQn8YUshFJ1ukh3oVXvrzTmsFGm7YJDdi+tvjiuTkZIpHp9MtmnTpQZDExsYCaWL0qTbhAOptTDm4/aQC9QJpu3/OPE9ISAhVb1ZWFngKLp0mefi3E53W8ivswqcJnmMZSUlJ4MnMzEQVS6dm+hVVX79+XZqcWCMmeBqSXXf6qUieyR0BOXK5nNIHYtIjVCtjLdJD8Cd4vNTkek1/41MskUjAA2bsH7o/275Bp4HyiF+f7OpwLI+oN4zgmdenp6eHHrNKGWOWEvvHkOj8xeFSav84+hQnJiaCBwWWlJTQ/dn2rfeajRJnq1JgSnJxOF5A8IRPzfNgpRbwQJ9mcj8bEp3WeBYTPJEvHb2LKB7oU1paypaB7t/f2Vwrce5TETyOJ4rsIgh9dgbO6rMYT8wsj8R5jQf4J+0iXzl4z+qDc1pWVkaPz7b/qMtce8G5Tymou+CCsLiYgGeX/zVq/4Cnu7ubHhPr1XTpIPQ0XnDmHcmxC5vkRb7a4l0iFovz8/M/nOdxt6UuyQX61BI8N0me57sDZOApLCxchEdB8fBRBU+QzT03wYsCz01cx8CTk5OTkZFB52fbB0/DRddZfXxKeZEvuWETewIIfRbl0Shimi8R+xl68viZJM9rjq8OV4+8vLzc3FwcebYMdP8nPRZceaA/6nU8WU7wnBsHT3p6OnikUumC9arMmOWpv+jCE2RR+nB8a6APeKAPjhg9Ptt+e50aPFgvnLL1R7UQn3tubAmeinSRmTxfpiRXHv864HnCGfAIhcK0tLTU1FTcMtgy0P3vmWZ5cH3D/ZEX9Zp7dmxvoIxJH3W6iDpf2HU8vsoO+0c4s9H3jlarxRQYOvT4bPud9RXYD9AHPOuP63lRM5zQUfAkJCTgFoDbXFdXFz2mWh5N+eP6wPNSkus1s9Gvke7zIf3uhkpSf0HNeacNJwz2ED901EdSZ7VazWYz2gXBG8rT4U+cR4kzz0tBrdcmf/MCt/f+aiqVkfGP6MQHNviY7IV/gccj5p17Fj14Q7kcynTJD+P6wPGUY7NhyqYAy6PBcbrbe/fvqNNxf0S9uKt+4VWx0c/8pW+ju4jx/xacR01qUEGsJ9ptgWXYbARPYOujoefvzUCf2FSR0XrZDTzahP1Gg7H+/jP80R2W6G/1L+GGjtpHvwHPwNDkEp7L/8msUdxNdbOqBLfi9+PeuvyJ8KTxtA0MrwxPSxV43MFTHbevt6OJFY+HqJZ7dnSL6M2mn+8ODE+xmsvk3FatJHiUAk3svgeseYwUz+ZfOgaGp5lSsBrXZ8d3pHmApzJmb087u8uIe7SBEzK8RfR286/3B0ZWhseYm3Dvmkevkq+O3oP/pVnV4i4yUjy2v3XWtbJ71GJKVJsr7pT99FBB8IyPsOPxIHiGHGL+tg16YLr7mCkFq3FT/vlOmSd4yoW7x0eesJrrLqzhnCF5gsHDbi5TIvB0kfqURu0eG2YX012ow3o5iN5+FfzQ1M5OWyaeystB968R+tyM3MWWxy1KyzkzOMczyJSC1XhVajC1XsURu54NsdsDbpF/fn36Cbl/uus7hljlZXLWXj3VJfPEeS8K/2GULU9EtW3wQ/uoF7ZBPab2ldFHJzulFTvpxE6q0zuYmJnGC24PXCzs/v1qK9rHo6+Y3NiOT48P4Y/trFX//0YBvMb5wETUWzW0eGkDI98MEQ3e3sDwvEwZHnxgeGJaOh0c8OyGFnMRbflhqYmYu8AwThkFMIdTRtIZllM+GOCM6fOR50JKmWJSIpB6EA0l0dKFr/66qsDHUOBfAAAA//8DAFBLAwQUAAAACABSf0pGhI+kftcCAAAhDgAAHgAAAGNoYXJ0L3RoZW1lL3RoZW1lT3ZlcnJpZGUxLnhtbO1X3WoUMRS+VvAdwtzbWWsVKd2W7vZP+0u7LfTy7Gx2J938DEmmde6kvRQEsYo3gndeiFpowZv6NKsVrdBXMLO1NanNUBZBhGVhmZzzfSfnJCf5yMjYQ0bRJpaKCF4Obg2UAoR5JBqEt8rBam3q5r0AKQ28AVRwXA4yrIKx0RvXR2BYx5jhRcOVpIGRicPVMJSDWOtkOAxVZNygBkSCufE1hWSgzVC2woaELROf0XCwVLobMiA8MCGvmZgRlSs5ESMOzEy32GySCJ96Q8v9C94UXPvwuZ/BhpBTBpQbuhYKmnCkswQ3ITKEKlBSlwTNkVasA5QAF8qYS4OlqdJt85//hrpfQ0F4HgWDFcKyR+pP+1meSEWSJLocPDCTBBbu5PDdyeE+Ojnc62wfdLY/dnZ2OtsffOwZ4C2bffzm6Y9Xj9D3/dfHu88LSMomfXn/+POnZwVobaOPXux9Pdg7evnk29tdH2dcQt3m1AjDCi3gLbQsGHDvVLgue6DVYiA2bZy3FHDIiT7KpI4dykIGFHzgCnYXeU0S3vCip9MNp4iVWKaa+NCzMXPQ80LQipD+YmfN1M4apbxVkItMbfAywKY3leqFtphME3OWCHjxMXZSX6KmU6CFOdYo94k2xj7uOiHEKZtEUijR1GidoAoQ/4LVSF1fzpwhzGxiBgVtAg5zDVUE9U40gTddOJiFpt7gmDorPQ2pBuavAhi14XOgY2/iK5mMnI1RWppkMBVosoGV8hIXZeaUMGuut4JumacZc+FSk7YHnucshA2fEO1qDCzx10F4bBPuq7bpdkBLQvtzEvbZOx2bTQNe3CVrBOsebpJVc+9f3ly5J5Xec4aFe+Yz2gR8Ns1IaGnPuRgRfjUxuiBDd/oy1LMMjUsC9Kri0wVfVXKqQjbI/6k4E5DyJczjvuD0BacvOH9LcLq3xz+QGUtVjOGU7z6SmC54U/12G4MZu8+60Z9QSwMEFAAGAAgAAAAhAPzwneC+AAAAMQEAABoAAABjaGFydC9fcmVscy9jaGFydC54bWwucmVsc4SPwQrCMBBE74L/EPZu03oQkSa9iNCTIPoBIdm2wTYJSRT79y6eLAged4d5M1M3r2lkT4zJeiegKkpg6LQ31vUCbtfTZg8sZeWMGr1DATMmaOR6VV9wVJlMabAhMaK4JGDIORw4T3rASaXCB3SkdD5OKtMZex6Uvqse+bYsdzx+M0AumKw1AmJrKmDXOVDyf7bvOqvx6PVjQpd/RPBMvfBMc6M1SGAVe8wCPu+lWBVUHLis+WKofAMAAP//AwBQSwMEFAAGAAgAAAAhAITsoQcTAQAAVAIAABMAAABbQ29udGVudF9UeXBlc10ueG1spJLNTsMwDMfvSLxDlCtq0nFACK3dgY8jcBgPYFK3jciXkmxsb4/brhKbNi5crMT23/7FznK1s4ZtMSbtXcUXouQMnfKNdl3FP9YvxT1nKYNrwHiHFd9j4qv6+mq53gdMjNQuVbzPOTxImVSPFpLwAR1FWh8tZLrGTgZQX9ChvC3LO6m8y+hykYcavF4+YQsbk9nzjtwTyacNnD1OeUOrims76Ae/PKuIaNKJBEIwWkGmt8mta064igOTIOWYk3od0g2BX+gwRI6Zfjc46N5omFE3yN4h5lewRC5VT+fJir+LnKH0basVNl5tLM1MNBG+aTnWiLHqjHu5baadoBztnLT4N8VRuZlBjn+i/gEAAP//AwBQSwMEFAAGAAgAAAAhABmqkvPRAAAAswEAAAsAAABfcmVscy8ucmVsc6yQy4oCMRBF9wP+Q6i9Xd0uRAbTbkRwK/oBNUl1d7DzIImif2+c2UyLMJtZFpc693DXm5sdxZVjMt5JaKoaBDvltXG9hNNxN1+BSJmcptE7lnDnBJt29rE+8Ei5PKXBhCQKxSUJQ87hEzGpgS2lygd2Jel8tJTLGXsMpM7UMy7qeonxNwPaCVPstYS41wsQx3sozX+zfdcZxVuvLpZdflOBxpbuAqTYc5agBooZLWtDP1FTfdkA+N6k+U+Tqeur0rdYVaZ7uuBk6vYBAAD//wMAUEsBAi0AFAAGAAgAAAAhAO+F9G9tBQAArREAAA8AAAAAAAAAAAAAAAAAAAAAAGNoYXJ0L2NoYXJ0LnhtbFBLAQItABQABgAIAAAAIQC/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=="/>
  <p:tag name="LABELFORMAT" val="1"/>
  <p:tag name="COLORTYPE" val="DEFINED"/>
  <p:tag name="DEFINEDCOLORS" val="3,6,10,45,32,50,13,4,9,55,1"/>
  <p:tag name="NUMBERFORMAT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57E86BC81522407F8EC6706560022FE7&lt;/guid&gt;&#10;        &lt;description /&gt;&#10;        &lt;date&gt;2/20/2018 11:15:47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555FB557C7E540CC9F4D2855356AC489&lt;/guid&gt;&#10;            &lt;repollguid&gt;2020A322E7B7484AAF5A5BAD0791F8A3&lt;/repollguid&gt;&#10;            &lt;sourceid&gt;261A4200D060429FB3580E4AA1D4722C&lt;/sourceid&gt;&#10;            &lt;questiontext&gt;How interested are you in learning about MCJROTC Unit Organization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3F71FE4A47AD4AB2ADF9F881C6E82EC1&lt;/guid&gt;&#10;                    &lt;answertext&gt;Extremely - This is one of my favorite subjects.&lt;/answertext&gt;&#10;                    &lt;valuetype&gt;0&lt;/valuetype&gt;&#10;                &lt;/answer&gt;&#10;                &lt;answer&gt;&#10;                    &lt;guid&gt;90C3AB6D86C443EC9701B1B15B12F33E&lt;/guid&gt;&#10;                    &lt;answertext&gt;Very - This would be in my &quot;Top 10&quot; topics list.&lt;/answertext&gt;&#10;                    &lt;valuetype&gt;0&lt;/valuetype&gt;&#10;                &lt;/answer&gt;&#10;                &lt;answer&gt;&#10;                    &lt;guid&gt;5E3607CDA8F7478B9D04C22D925C3A21&lt;/guid&gt;&#10;                    &lt;answertext&gt;Somewhat - This topic is somewhat interesting to me.&lt;/answertext&gt;&#10;                    &lt;valuetype&gt;0&lt;/valuetype&gt;&#10;                &lt;/answer&gt;&#10;                &lt;answer&gt;&#10;                    &lt;guid&gt;DC46D6D524894871BB1F3D3C9D5687FB&lt;/guid&gt;&#10;                    &lt;answertext&gt;Not at all - This topic is not very interesting to me, but I will focus and find something useful for me.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TrueFalse"/>
  <p:tag name="TPQUESTIONXML" val="﻿&lt;?xml version=&quot;1.0&quot; encoding=&quot;utf-8&quot;?&gt;&#10;&lt;questionlist&gt;&#10;    &lt;properties&gt;&#10;        &lt;guid&gt;CE44D03B02224678AF21B9BF86DCAA39&lt;/guid&gt;&#10;        &lt;description /&gt;&#10;        &lt;date&gt;1/24/2018 3:36:1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E6784A3854548E79236B0C0FB10245F&lt;/guid&gt;&#10;            &lt;repollguid&gt;6F317C7B4EC94EECAB6883C875F4975E&lt;/repollguid&gt;&#10;            &lt;sourceid&gt;0D658B03A4A446E088698D3A52D41FD1&lt;/sourceid&gt;&#10;            &lt;questiontext&gt;True or False:Organization is not necessary for a group of people to perform a specific task.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truefalse&gt;True&lt;/truefalse&gt;&#10;            &lt;answers&gt;&#10;                &lt;answer&gt;&#10;                    &lt;guid&gt;D071928E7252446DB9116B903058EBA3&lt;/guid&gt;&#10;                    &lt;answertext&gt;True&lt;/answertext&gt;&#10;                    &lt;valuetype&gt;-1&lt;/valuetype&gt;&#10;                &lt;/answer&gt;&#10;                &lt;answer&gt;&#10;                    &lt;guid&gt;BE1345DEE04C4F188143DCE8A17714D1&lt;/guid&gt;&#10;                    &lt;answertext&gt;False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LABELFORMAT" val="1"/>
  <p:tag name="COLORTYPE" val="DEFINED"/>
  <p:tag name="DEFINEDCOLORS" val="3,6,10,45,32,50,13,4,9,55,1"/>
  <p:tag name="NUMBERFORMAT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1D5947C89A6D490D9F5A926105E9AC07&lt;/guid&gt;&#10;        &lt;description /&gt;&#10;        &lt;date&gt;2/20/2018 11:21:41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83786BC45F4432FB50F31666F546E11&lt;/guid&gt;&#10;            &lt;repollguid&gt;EFD6F65155FB404FA6E5ADA79385EBC1&lt;/repollguid&gt;&#10;            &lt;sourceid&gt;9102C9D922344487ABD692C3170EBE2B&lt;/sourceid&gt;&#10;            &lt;questiontext&gt;Something that has a harmful or damaging effect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7854119176CB4802B6E864CC1DF33C0E&lt;/guid&gt;&#10;                    &lt;answertext&gt;Detrimental&lt;/answertext&gt;&#10;                    &lt;valuetype&gt;1&lt;/valuetype&gt;&#10;                &lt;/answer&gt;&#10;                &lt;answer&gt;&#10;                    &lt;guid&gt;99754C7F5765471495605B6525757EA7&lt;/guid&gt;&#10;                    &lt;answertext&gt;Facilitate&lt;/answertext&gt;&#10;                    &lt;valuetype&gt;-1&lt;/valuetype&gt;&#10;                &lt;/answer&gt;&#10;                &lt;answer&gt;&#10;                    &lt;guid&gt;FA31C3A605044EE89E75BA11F5428B10&lt;/guid&gt;&#10;                    &lt;answertext&gt;Echelon&lt;/answertext&gt;&#10;                    &lt;valuetype&gt;-1&lt;/valuetype&gt;&#10;                &lt;/answer&gt;&#10;                &lt;answer&gt;&#10;                    &lt;guid&gt;824DF972C52348C8A5ADAC20826F60C6&lt;/guid&gt;&#10;                    &lt;answertext&gt;Subordinat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2355B698A9B8441CA7291764C950666B&lt;/guid&gt;&#10;        &lt;description /&gt;&#10;        &lt;date&gt;2/20/2018 11:21:41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A5176B01A41F4085A300D6D8050BD897&lt;/guid&gt;&#10;            &lt;repollguid&gt;9B978432319F4E198672D48FA21F8365&lt;/repollguid&gt;&#10;            &lt;sourceid&gt;D6728E523866493681E1E63A3CEEBE73&lt;/sourceid&gt;&#10;            &lt;questiontext&gt;A level or rank in an organization or society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4667FFCF17CC4AE490611CAC59B349E9&lt;/guid&gt;&#10;                    &lt;answertext&gt;Detrimental&lt;/answertext&gt;&#10;                    &lt;valuetype&gt;-1&lt;/valuetype&gt;&#10;                &lt;/answer&gt;&#10;                &lt;answer&gt;&#10;                    &lt;guid&gt;0BCF594965D643E49C6B87E3C4A0FE28&lt;/guid&gt;&#10;                    &lt;answertext&gt;Facilitate&lt;/answertext&gt;&#10;                    &lt;valuetype&gt;-1&lt;/valuetype&gt;&#10;                &lt;/answer&gt;&#10;                &lt;answer&gt;&#10;                    &lt;guid&gt;59B1D7C4E1D34AA1B8F8387EC18B10DC&lt;/guid&gt;&#10;                    &lt;answertext&gt;Echelon&lt;/answertext&gt;&#10;                    &lt;valuetype&gt;1&lt;/valuetype&gt;&#10;                &lt;/answer&gt;&#10;                &lt;answer&gt;&#10;                    &lt;guid&gt;CEB7C5E36B1E441AAC56BA0E0CDBB794&lt;/guid&gt;&#10;                    &lt;answertext&gt;Subordinat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94AA10B2372E4A0887493E606B1B13D6&lt;/guid&gt;&#10;        &lt;description /&gt;&#10;        &lt;date&gt;2/20/2018 11:21:42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50DEF0AE1B24403BFBB8B17C4A5B7DC&lt;/guid&gt;&#10;            &lt;repollguid&gt;5CE7DFB0C3CD4EE9A12E5660015A8397&lt;/repollguid&gt;&#10;            &lt;sourceid&gt;E642C859E1F5463C9C1DC1AA16F9CBDB&lt;/sourceid&gt;&#10;            &lt;questiontext&gt;To make something easier or more likely to happen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6B90FE72E8A5401B94A68735A18F8F8B&lt;/guid&gt;&#10;                    &lt;answertext&gt;Detrimental&lt;/answertext&gt;&#10;                    &lt;valuetype&gt;-1&lt;/valuetype&gt;&#10;                &lt;/answer&gt;&#10;                &lt;answer&gt;&#10;                    &lt;guid&gt;C9F9CD9C15924162A09CB0FA0DDA157F&lt;/guid&gt;&#10;                    &lt;answertext&gt;Facilitate&lt;/answertext&gt;&#10;                    &lt;valuetype&gt;1&lt;/valuetype&gt;&#10;                &lt;/answer&gt;&#10;                &lt;answer&gt;&#10;                    &lt;guid&gt;48FE4E6B79184F679DD9DDD0E974B426&lt;/guid&gt;&#10;                    &lt;answertext&gt;Echelon&lt;/answertext&gt;&#10;                    &lt;valuetype&gt;-1&lt;/valuetype&gt;&#10;                &lt;/answer&gt;&#10;                &lt;answer&gt;&#10;                    &lt;guid&gt;1AF164166B3147B0843479216C1BB945&lt;/guid&gt;&#10;                    &lt;answertext&gt;Subordinat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3776649CB7F542C39D55E4321379DDE8&lt;/guid&gt;&#10;        &lt;description /&gt;&#10;        &lt;date&gt;2/20/2018 11:21:42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EEB261C2C3F64345A3738D909952C5CB&lt;/guid&gt;&#10;            &lt;repollguid&gt;914CE3B178A94CA49D63318284BBCB7F&lt;/repollguid&gt;&#10;            &lt;sourceid&gt;5B5E759EB035464B8BB2ED1C359199DE&lt;/sourceid&gt;&#10;            &lt;questiontext&gt;Someone that has a less important position than you in an organization you both work for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18A1A5ACB28C4A29B6BF7C2C70A3D1B2&lt;/guid&gt;&#10;                    &lt;answertext&gt;Detrimental&lt;/answertext&gt;&#10;                    &lt;valuetype&gt;-1&lt;/valuetype&gt;&#10;                &lt;/answer&gt;&#10;                &lt;answer&gt;&#10;                    &lt;guid&gt;A0D0A236E27A40C48BB2C3359821C251&lt;/guid&gt;&#10;                    &lt;answertext&gt;Facilitate&lt;/answertext&gt;&#10;                    &lt;valuetype&gt;-1&lt;/valuetype&gt;&#10;                &lt;/answer&gt;&#10;                &lt;answer&gt;&#10;                    &lt;guid&gt;09BF50A934B24BDBB9F6504F29D46E06&lt;/guid&gt;&#10;                    &lt;answertext&gt;Echelon&lt;/answertext&gt;&#10;                    &lt;valuetype&gt;-1&lt;/valuetype&gt;&#10;                &lt;/answer&gt;&#10;                &lt;answer&gt;&#10;                    &lt;guid&gt;32C6EC73D618487081062DE0AC49978F&lt;/guid&gt;&#10;                    &lt;answertext&gt;Subordinate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940E3CF4CB55479CAFD7FF669AF14A66&lt;/guid&gt;&#10;            &lt;repollguid&gt;4968F6DB42C54CB1940F9EFBFB7076EB&lt;/repollguid&gt;&#10;            &lt;sourceid&gt;9DFB9D2F7F2644449D19DB72C1047504&lt;/sourceid&gt;&#10;            &lt;questiontext&gt;Open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TrueFalse"/>
  <p:tag name="TPQUESTIONXML" val="﻿&lt;?xml version=&quot;1.0&quot; encoding=&quot;utf-8&quot;?&gt;&#10;&lt;questionlist&gt;&#10;    &lt;properties&gt;&#10;        &lt;guid&gt;CE44D03B02224678AF21B9BF86DCAA39&lt;/guid&gt;&#10;        &lt;description /&gt;&#10;        &lt;date&gt;1/24/2018 3:36:1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62B881D9087142339F8885F8950A4DA0&lt;/guid&gt;&#10;            &lt;repollguid&gt;6F317C7B4EC94EECAB6883C875F4975E&lt;/repollguid&gt;&#10;            &lt;sourceid&gt;0D658B03A4A446E088698D3A52D41FD1&lt;/sourceid&gt;&#10;            &lt;questiontext&gt;True or False:In the MCJROTC, the cadet rank parallels the rank of the actual Marine Corps.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truefalse&gt;True&lt;/truefalse&gt;&#10;            &lt;answers&gt;&#10;                &lt;answer&gt;&#10;                    &lt;guid&gt;D071928E7252446DB9116B903058EBA3&lt;/guid&gt;&#10;                    &lt;answertext&gt;True&lt;/answertext&gt;&#10;                    &lt;valuetype&gt;1&lt;/valuetype&gt;&#10;                &lt;/answer&gt;&#10;                &lt;answer&gt;&#10;                    &lt;guid&gt;BE1345DEE04C4F188143DCE8A17714D1&lt;/guid&gt;&#10;                    &lt;answertext&gt;Fals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LABELFORMAT" val="1"/>
  <p:tag name="COLORTYPE" val="DEFINED"/>
  <p:tag name="DEFINEDCOLORS" val="3,6,10,45,32,50,13,4,9,55,1"/>
  <p:tag name="NUMBERFORMAT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F81DCD9282E549D1B240917CB28E9D6B&lt;/guid&gt;&#10;        &lt;description /&gt;&#10;        &lt;date&gt;2/20/2018 11:15:47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371510AB0CE047B794EA731BC9A7F525&lt;/guid&gt;&#10;            &lt;repollguid&gt;B5E39F982EE5468F969FEECFD9F44A99&lt;/repollguid&gt;&#10;            &lt;sourceid&gt;B61E40E3B350475A9A72F679A19F2128&lt;/sourceid&gt;&#10;            &lt;questiontext&gt;What is it called when there is only one officer who is responsible for the actions of a unit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70A4AD227D9847E5B0D9080B5C32AD94&lt;/guid&gt;&#10;                    &lt;answertext&gt;Chain of command&lt;/answertext&gt;&#10;                    &lt;valuetype&gt;-1&lt;/valuetype&gt;&#10;                &lt;/answer&gt;&#10;                &lt;answer&gt;&#10;                    &lt;guid&gt;76E8C9D422E447708484FD542693E5EF&lt;/guid&gt;&#10;                    &lt;answertext&gt;Organization&lt;/answertext&gt;&#10;                    &lt;valuetype&gt;-1&lt;/valuetype&gt;&#10;                &lt;/answer&gt;&#10;                &lt;answer&gt;&#10;                    &lt;guid&gt;2A151BE0AD45470CA2E6B0116B11070F&lt;/guid&gt;&#10;                    &lt;answertext&gt;Span of control&lt;/answertext&gt;&#10;                    &lt;valuetype&gt;-1&lt;/valuetype&gt;&#10;                &lt;/answer&gt;&#10;                &lt;answer&gt;&#10;                    &lt;guid&gt;1C508A5D919E41A3B22826722D456DB7&lt;/guid&gt;&#10;                    &lt;answertext&gt;Unit of command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4A5E6558B500487F90418A24BE60EDA1&lt;/guid&gt;&#10;            &lt;repollguid&gt;4968F6DB42C54CB1940F9EFBFB7076EB&lt;/repollguid&gt;&#10;            &lt;sourceid&gt;9DFB9D2F7F2644449D19DB72C1047504&lt;/sourceid&gt;&#10;            &lt;questiontext&gt;Clos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ParticipantLeaderboardSlid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BERTODISPLAY" val="10"/>
  <p:tag name="SCORECALCULATION" val="1"/>
  <p:tag name="PARTICIPANTDISPLAY" val="1"/>
  <p:tag name="DISPLAYPOINTSLESSTHANONE" val="False"/>
  <p:tag name="CORRECTONLY" val="False"/>
  <p:tag name="TYPE" val="TeamLeaderboardSlid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TeamMVPSlid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ONLY" val="True"/>
  <p:tag name="PARTICIPANTDISPLAY" val="1"/>
  <p:tag name="NUMBERTODISPLAY" val="10"/>
  <p:tag name="SCORECALCULATION" val="1"/>
  <p:tag name="DISPLAYPOINTSLESSTHANONE" val="False"/>
  <p:tag name="TYPE" val="FastestResponderSlid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CJROTC Template">
  <a:themeElements>
    <a:clrScheme name="Custom 2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4CE2"/>
      </a:hlink>
      <a:folHlink>
        <a:srgbClr val="7030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CJROTC UPDATE-FINALZ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A9B7334651024585F5470222F653BC" ma:contentTypeVersion="3" ma:contentTypeDescription="Create a new document." ma:contentTypeScope="" ma:versionID="211ed72d6f8688ce03155945470a18bb">
  <xsd:schema xmlns:xsd="http://www.w3.org/2001/XMLSchema" xmlns:p="http://schemas.microsoft.com/office/2006/metadata/properties" xmlns:ns2="9c2bfba9-47f6-47e1-8856-589adc02ca19" targetNamespace="http://schemas.microsoft.com/office/2006/metadata/properties" ma:root="true" ma:fieldsID="d57e24b0d86b6a7544594fd75093cbcd" ns2:_="">
    <xsd:import namespace="9c2bfba9-47f6-47e1-8856-589adc02ca19"/>
    <xsd:element name="properties">
      <xsd:complexType>
        <xsd:sequence>
          <xsd:element name="documentManagement">
            <xsd:complexType>
              <xsd:all>
                <xsd:element ref="ns2:Team_x0020_Member" minOccurs="0"/>
                <xsd:element ref="ns2:Status" minOccurs="0"/>
                <xsd:element ref="ns2:R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9c2bfba9-47f6-47e1-8856-589adc02ca19" elementFormDefault="qualified">
    <xsd:import namespace="http://schemas.microsoft.com/office/2006/documentManagement/types"/>
    <xsd:element name="Team_x0020_Member" ma:index="8" nillable="true" ma:displayName="Team Member" ma:default="" ma:format="Dropdown" ma:internalName="Team_x0020_Member">
      <xsd:simpleType>
        <xsd:restriction base="dms:Choice">
          <xsd:enumeration value="All"/>
          <xsd:enumeration value="Carrie Wolak"/>
          <xsd:enumeration value="Col Richardson"/>
          <xsd:enumeration value="Liz Pimpinella"/>
          <xsd:enumeration value="Lynn Nesbit"/>
          <xsd:enumeration value="Mike Romero"/>
          <xsd:enumeration value="Scott Bakken"/>
          <xsd:enumeration value="Steve Huff"/>
          <xsd:enumeration value="Derrick Small"/>
          <xsd:enumeration value="Larry Resendez"/>
          <xsd:enumeration value="Steve Sessis"/>
          <xsd:enumeration value="Brian Josten"/>
          <xsd:enumeration value="Acension Fierro"/>
          <xsd:enumeration value="Bruce Barnes"/>
          <xsd:enumeration value="Ken Hicks"/>
        </xsd:restriction>
      </xsd:simpleType>
    </xsd:element>
    <xsd:element name="Status" ma:index="9" nillable="true" ma:displayName="Status" ma:default="" ma:format="Dropdown" ma:internalName="Status">
      <xsd:simpleType>
        <xsd:restriction base="dms:Choice">
          <xsd:enumeration value="Unvetted"/>
          <xsd:enumeration value="Template"/>
          <xsd:enumeration value="Rough Draft"/>
          <xsd:enumeration value="Final"/>
        </xsd:restriction>
      </xsd:simpleType>
    </xsd:element>
    <xsd:element name="RD" ma:index="10" nillable="true" ma:displayName="RD" ma:default="0" ma:internalName="R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m_x0020_Member xmlns="9c2bfba9-47f6-47e1-8856-589adc02ca19">Liz Pimpinella</Team_x0020_Member>
    <RD xmlns="9c2bfba9-47f6-47e1-8856-589adc02ca19">false</RD>
    <Status xmlns="9c2bfba9-47f6-47e1-8856-589adc02ca19">Template</Status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6FE889-46A8-4826-A27A-206857CBCB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2bfba9-47f6-47e1-8856-589adc02ca19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1D19DC94-1EFC-48AB-891D-511A725E567C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653A63C9-CB57-4F9E-83AC-56BCCF68FF9A}">
  <ds:schemaRefs>
    <ds:schemaRef ds:uri="http://schemas.microsoft.com/office/2006/metadata/properties"/>
    <ds:schemaRef ds:uri="http://schemas.microsoft.com/office/infopath/2007/PartnerControls"/>
    <ds:schemaRef ds:uri="9c2bfba9-47f6-47e1-8856-589adc02ca19"/>
  </ds:schemaRefs>
</ds:datastoreItem>
</file>

<file path=customXml/itemProps4.xml><?xml version="1.0" encoding="utf-8"?>
<ds:datastoreItem xmlns:ds="http://schemas.openxmlformats.org/officeDocument/2006/customXml" ds:itemID="{D5C20604-6E9D-48C8-B24B-2075DD8D48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10824</TotalTime>
  <Words>736</Words>
  <Application>Microsoft Office PowerPoint</Application>
  <PresentationFormat>On-screen Show (4:3)</PresentationFormat>
  <Paragraphs>162</Paragraphs>
  <Slides>28</Slides>
  <Notes>11</Notes>
  <HiddenSlides>6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  <vt:variant>
        <vt:lpstr>Custom Shows</vt:lpstr>
      </vt:variant>
      <vt:variant>
        <vt:i4>5</vt:i4>
      </vt:variant>
    </vt:vector>
  </HeadingPairs>
  <TitlesOfParts>
    <vt:vector size="45" baseType="lpstr">
      <vt:lpstr>Arial</vt:lpstr>
      <vt:lpstr>Calibri</vt:lpstr>
      <vt:lpstr>Corbel</vt:lpstr>
      <vt:lpstr>Times New Roman</vt:lpstr>
      <vt:lpstr>Verdana</vt:lpstr>
      <vt:lpstr>Wingdings</vt:lpstr>
      <vt:lpstr>Wingdings 2</vt:lpstr>
      <vt:lpstr>Wingdings 3</vt:lpstr>
      <vt:lpstr>1_MCJROTC Template</vt:lpstr>
      <vt:lpstr>2_MCJROTC Template</vt:lpstr>
      <vt:lpstr>MCJROTC UPDATE-FINALZ</vt:lpstr>
      <vt:lpstr>4_MCJROTC Template</vt:lpstr>
      <vt:lpstr>MCJROTC Unit Organization</vt:lpstr>
      <vt:lpstr>PowerPoint Presentation</vt:lpstr>
      <vt:lpstr>Lesson Objectives</vt:lpstr>
      <vt:lpstr>Team Assignment</vt:lpstr>
      <vt:lpstr>How interested are you in learning about MCJROTC Unit Organization?</vt:lpstr>
      <vt:lpstr>True or False: Organization is not necessary for a group of people to perform a specific task.</vt:lpstr>
      <vt:lpstr>Key Words</vt:lpstr>
      <vt:lpstr>Key Word Question Slide Index</vt:lpstr>
      <vt:lpstr>Something that has a harmful or damaging effect</vt:lpstr>
      <vt:lpstr>A level or rank in an organization or society</vt:lpstr>
      <vt:lpstr>To make something easier or more likely to happen</vt:lpstr>
      <vt:lpstr>Someone that has a less important position than you in an organization you both work for</vt:lpstr>
      <vt:lpstr>Opening Question</vt:lpstr>
      <vt:lpstr>Introduction</vt:lpstr>
      <vt:lpstr>Grade and Rank </vt:lpstr>
      <vt:lpstr>Grade and Rank </vt:lpstr>
      <vt:lpstr>True or False: In the MCJROTC, the cadet rank parallels the rank of the actual Marine Corps.</vt:lpstr>
      <vt:lpstr>Principles of Organization</vt:lpstr>
      <vt:lpstr>MCJROTC Organization</vt:lpstr>
      <vt:lpstr>What is it called when there is only one officer who is responsible for the actions of a unit?</vt:lpstr>
      <vt:lpstr>Closing Question</vt:lpstr>
      <vt:lpstr>Questions</vt:lpstr>
      <vt:lpstr>Copyright Information</vt:lpstr>
      <vt:lpstr>Participant Leaders</vt:lpstr>
      <vt:lpstr>Team Scores</vt:lpstr>
      <vt:lpstr>Team MVP</vt:lpstr>
      <vt:lpstr>Fastest Responders</vt:lpstr>
      <vt:lpstr>Whiteboard</vt:lpstr>
      <vt:lpstr>Participant Leaders</vt:lpstr>
      <vt:lpstr>Team Scores</vt:lpstr>
      <vt:lpstr>Team MVP</vt:lpstr>
      <vt:lpstr>Fastest</vt:lpstr>
      <vt:lpstr>Whiteboard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steve huff</dc:creator>
  <cp:lastModifiedBy>Andy Bennetts</cp:lastModifiedBy>
  <cp:revision>760</cp:revision>
  <dcterms:created xsi:type="dcterms:W3CDTF">2009-11-04T16:56:31Z</dcterms:created>
  <dcterms:modified xsi:type="dcterms:W3CDTF">2018-02-20T18:30:32Z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