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81" r:id="rId9"/>
    <p:sldId id="260" r:id="rId10"/>
    <p:sldId id="261" r:id="rId11"/>
    <p:sldId id="262" r:id="rId12"/>
    <p:sldId id="263" r:id="rId13"/>
    <p:sldId id="264" r:id="rId14"/>
    <p:sldId id="274" r:id="rId15"/>
    <p:sldId id="265" r:id="rId16"/>
    <p:sldId id="266" r:id="rId17"/>
    <p:sldId id="267" r:id="rId18"/>
    <p:sldId id="268" r:id="rId19"/>
    <p:sldId id="280" r:id="rId20"/>
    <p:sldId id="269" r:id="rId21"/>
    <p:sldId id="272" r:id="rId22"/>
    <p:sldId id="279" r:id="rId23"/>
    <p:sldId id="275" r:id="rId24"/>
    <p:sldId id="276" r:id="rId25"/>
    <p:sldId id="277" r:id="rId26"/>
    <p:sldId id="278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019BD-AC71-49F1-BEE6-99BC4E12BDE4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FED22-85F8-49C7-B4EC-4EFD2406B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9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FED22-85F8-49C7-B4EC-4EFD2406B8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7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520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6AA-EE0A-4986-8E2F-00635372E027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9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9C1-B5FB-437B-A3D6-3C2264CC177D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DDC1-CEDD-4D85-91DA-F8E14D513311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7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0B4F-A494-46CB-B36B-26E7A265EDA2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7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BE9-9FB8-46DA-BE57-B225784D0F14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3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CF6C-B3EB-4479-A3D0-8FCEE6581878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96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7D1C-79E5-484E-BADD-EB575095E9D7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62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1424-5D8A-403A-8EFC-63BF341980A0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67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77A5-77D1-46C2-B611-72857F8F1BD6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2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FC18-A25D-4B2E-9AC7-8FF3BE015C72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0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82486-AB8F-4B6C-A495-83BF2278AD47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0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360E-E4DE-45E9-AEC2-E18A0EDDEF37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5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07F-4BF6-4A72-AB99-A2B4E3E37585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8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150D-5309-4E58-BAA2-A9793F7530EB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4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B21A-6EEF-4E66-AF44-C780A3085648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B8CD-B597-4A5A-81C7-64FC2CE0735B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470C-1846-4B71-A31B-9CFFA08E63C8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7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5A38DB-28FE-4747-9DE5-6C144F5B1E98}" type="datetime1">
              <a:rPr lang="en-US" smtClean="0"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59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Biochemistry: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Enzymes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Inhibitors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9809" y="1455312"/>
            <a:ext cx="9144000" cy="549284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Competitive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</a:rPr>
              <a:t>Inhibitors</a:t>
            </a:r>
            <a:r>
              <a:rPr lang="en-US" dirty="0" smtClean="0">
                <a:solidFill>
                  <a:schemeClr val="bg1"/>
                </a:solidFill>
              </a:rPr>
              <a:t> = a substances that </a:t>
            </a:r>
            <a:r>
              <a:rPr lang="en-US" b="1" u="sng" dirty="0" smtClean="0">
                <a:solidFill>
                  <a:schemeClr val="bg1"/>
                </a:solidFill>
              </a:rPr>
              <a:t>reduces</a:t>
            </a:r>
            <a:r>
              <a:rPr lang="en-US" dirty="0" smtClean="0">
                <a:solidFill>
                  <a:schemeClr val="bg1"/>
                </a:solidFill>
              </a:rPr>
              <a:t> the activity of an enzyme by entering the </a:t>
            </a:r>
            <a:r>
              <a:rPr lang="en-US" b="1" u="sng" dirty="0" smtClean="0">
                <a:solidFill>
                  <a:schemeClr val="bg1"/>
                </a:solidFill>
              </a:rPr>
              <a:t>active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</a:rPr>
              <a:t>site</a:t>
            </a:r>
            <a:r>
              <a:rPr lang="en-US" dirty="0" smtClean="0">
                <a:solidFill>
                  <a:schemeClr val="bg1"/>
                </a:solidFill>
              </a:rPr>
              <a:t> in place of the </a:t>
            </a:r>
            <a:r>
              <a:rPr lang="en-US" b="1" u="sng" dirty="0" smtClean="0">
                <a:solidFill>
                  <a:schemeClr val="bg1"/>
                </a:solidFill>
              </a:rPr>
              <a:t>substrate </a:t>
            </a:r>
            <a:r>
              <a:rPr lang="en-US" dirty="0" smtClean="0">
                <a:solidFill>
                  <a:schemeClr val="bg1"/>
                </a:solidFill>
              </a:rPr>
              <a:t>whose structure is </a:t>
            </a:r>
            <a:r>
              <a:rPr lang="en-US" b="1" u="sng" dirty="0" smtClean="0">
                <a:solidFill>
                  <a:schemeClr val="bg1"/>
                </a:solidFill>
              </a:rPr>
              <a:t>very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</a:rPr>
              <a:t>similar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42" y="2524259"/>
            <a:ext cx="7665215" cy="417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FA5C69-C505-4C55-83E8-4FECC7C64996}" type="slidenum">
              <a:rPr lang="en-US" altLang="en-US" sz="1400">
                <a:latin typeface="Franklin Gothic Heavy" panose="020B0903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Franklin Gothic Heavy" panose="020B0903020102020204" pitchFamily="34" charset="0"/>
            </a:endParaRP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Enzyme Inhibitors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1820" y="1152983"/>
            <a:ext cx="8811587" cy="4114800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  <a:tabLst>
                <a:tab pos="457200" algn="l"/>
              </a:tabLst>
              <a:defRPr/>
            </a:pP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Noncompetitive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inhibitors:</a:t>
            </a:r>
            <a:endParaRPr lang="en-US" sz="3600" dirty="0" smtClean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tabLst>
                <a:tab pos="457200" algn="l"/>
              </a:tabLst>
              <a:defRPr/>
            </a:pPr>
            <a:r>
              <a:rPr lang="en-US" sz="3600" dirty="0" smtClean="0">
                <a:latin typeface="Century Gothic" panose="020B0502020202020204" pitchFamily="34" charset="0"/>
              </a:rPr>
              <a:t>		Inhibitors that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 not enter the </a:t>
            </a: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active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site</a:t>
            </a:r>
            <a:r>
              <a:rPr lang="en-US" sz="3600" dirty="0" smtClean="0">
                <a:latin typeface="Century Gothic" panose="020B0502020202020204" pitchFamily="34" charset="0"/>
              </a:rPr>
              <a:t>, but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bind to another part </a:t>
            </a:r>
            <a:r>
              <a:rPr lang="en-US" sz="3600" dirty="0" smtClean="0">
                <a:latin typeface="Century Gothic" panose="020B0502020202020204" pitchFamily="34" charset="0"/>
              </a:rPr>
              <a:t>of the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enzyme</a:t>
            </a:r>
            <a:r>
              <a:rPr lang="en-US" sz="3600" dirty="0" smtClean="0">
                <a:latin typeface="Century Gothic" panose="020B0502020202020204" pitchFamily="34" charset="0"/>
              </a:rPr>
              <a:t> causing the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enzyme</a:t>
            </a:r>
            <a:r>
              <a:rPr lang="en-US" sz="3600" dirty="0" smtClean="0">
                <a:latin typeface="Century Gothic" panose="020B0502020202020204" pitchFamily="34" charset="0"/>
              </a:rPr>
              <a:t> to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change its </a:t>
            </a: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shape</a:t>
            </a:r>
            <a:r>
              <a:rPr lang="en-US" sz="3600" dirty="0" smtClean="0">
                <a:latin typeface="Century Gothic" panose="020B0502020202020204" pitchFamily="34" charset="0"/>
              </a:rPr>
              <a:t>, which in turn 		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alters the </a:t>
            </a: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active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site</a:t>
            </a:r>
            <a:r>
              <a:rPr lang="en-US" sz="3600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332" y="4067175"/>
            <a:ext cx="3648075" cy="2790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8039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93949"/>
            <a:ext cx="7195838" cy="47544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Could not </a:t>
            </a:r>
            <a:r>
              <a:rPr lang="en-US" sz="3200" b="1" u="sng" dirty="0" smtClean="0"/>
              <a:t>survive</a:t>
            </a:r>
            <a:r>
              <a:rPr lang="en-US" sz="3200" dirty="0" smtClean="0"/>
              <a:t> without enzymes! (almost all chemical reactions in cells require an enzyme)</a:t>
            </a:r>
          </a:p>
          <a:p>
            <a:pPr lvl="1"/>
            <a:r>
              <a:rPr lang="en-US" sz="2800" b="1" u="sng" dirty="0" smtClean="0"/>
              <a:t>Speeds up reactions in:</a:t>
            </a:r>
          </a:p>
          <a:p>
            <a:pPr marL="1257316" lvl="2" indent="-342900">
              <a:buFont typeface="+mj-lt"/>
              <a:buAutoNum type="arabicPeriod"/>
            </a:pPr>
            <a:r>
              <a:rPr lang="en-US" sz="2400" b="1" u="sng" dirty="0" smtClean="0"/>
              <a:t>Digestion</a:t>
            </a:r>
            <a:r>
              <a:rPr lang="en-US" sz="2400" dirty="0" smtClean="0"/>
              <a:t> of food</a:t>
            </a:r>
          </a:p>
          <a:p>
            <a:pPr marL="1257316" lvl="2" indent="-342900">
              <a:buFont typeface="+mj-lt"/>
              <a:buAutoNum type="arabicPeriod"/>
            </a:pPr>
            <a:r>
              <a:rPr lang="en-US" sz="2400" b="1" u="sng" dirty="0" smtClean="0"/>
              <a:t>Synthesis</a:t>
            </a:r>
            <a:r>
              <a:rPr lang="en-US" sz="2400" dirty="0" smtClean="0"/>
              <a:t> of molecules</a:t>
            </a:r>
          </a:p>
          <a:p>
            <a:pPr marL="1257316" lvl="2" indent="-342900">
              <a:buFont typeface="+mj-lt"/>
              <a:buAutoNum type="arabicPeriod"/>
            </a:pPr>
            <a:r>
              <a:rPr lang="en-US" sz="2400" b="1" u="sng" dirty="0" smtClean="0"/>
              <a:t>Storage</a:t>
            </a:r>
            <a:r>
              <a:rPr lang="en-US" sz="2400" dirty="0" smtClean="0"/>
              <a:t> </a:t>
            </a:r>
            <a:r>
              <a:rPr lang="en-US" sz="2400" b="1" u="sng" dirty="0" smtClean="0"/>
              <a:t>and</a:t>
            </a:r>
            <a:r>
              <a:rPr lang="en-US" sz="2400" dirty="0" smtClean="0"/>
              <a:t> </a:t>
            </a:r>
            <a:r>
              <a:rPr lang="en-US" sz="2400" b="1" u="sng" dirty="0" smtClean="0"/>
              <a:t>release</a:t>
            </a:r>
            <a:r>
              <a:rPr lang="en-US" sz="2400" dirty="0" smtClean="0"/>
              <a:t> of energy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Enzymes</a:t>
            </a:r>
            <a:r>
              <a:rPr lang="en-US" sz="3600" dirty="0" smtClean="0"/>
              <a:t> </a:t>
            </a:r>
            <a:r>
              <a:rPr lang="en-US" sz="3600" smtClean="0"/>
              <a:t>are named </a:t>
            </a:r>
            <a:r>
              <a:rPr lang="en-US" sz="3600" dirty="0" smtClean="0"/>
              <a:t>for the compounds they work on.</a:t>
            </a:r>
          </a:p>
          <a:p>
            <a:pPr lvl="1"/>
            <a:r>
              <a:rPr lang="en-US" sz="3200" dirty="0" smtClean="0"/>
              <a:t>You drop the current compound ending and replace it with –</a:t>
            </a:r>
            <a:r>
              <a:rPr lang="en-US" sz="3200" b="1" u="sng" dirty="0" err="1" smtClean="0"/>
              <a:t>ase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555201"/>
            <a:ext cx="6711654" cy="4195481"/>
          </a:xfrm>
        </p:spPr>
        <p:txBody>
          <a:bodyPr/>
          <a:lstStyle/>
          <a:p>
            <a:r>
              <a:rPr lang="en-US" sz="3200" dirty="0" smtClean="0"/>
              <a:t>For example:</a:t>
            </a:r>
          </a:p>
          <a:p>
            <a:pPr lvl="1"/>
            <a:r>
              <a:rPr lang="en-US" sz="2800" dirty="0" smtClean="0"/>
              <a:t>Lactose’s enzyme is </a:t>
            </a:r>
            <a:r>
              <a:rPr lang="en-US" sz="2800" b="1" u="sng" dirty="0" smtClean="0"/>
              <a:t>lactase</a:t>
            </a:r>
          </a:p>
          <a:p>
            <a:pPr lvl="1"/>
            <a:r>
              <a:rPr lang="en-US" sz="2800" dirty="0" smtClean="0"/>
              <a:t>Maltose’s enzyme is </a:t>
            </a:r>
            <a:r>
              <a:rPr lang="en-US" sz="2800" b="1" u="sng" dirty="0" smtClean="0"/>
              <a:t>maltase</a:t>
            </a:r>
          </a:p>
          <a:p>
            <a:pPr lvl="1"/>
            <a:r>
              <a:rPr lang="en-US" sz="2800" dirty="0" smtClean="0"/>
              <a:t>Sucrose’s enzyme is </a:t>
            </a:r>
            <a:r>
              <a:rPr lang="en-US" sz="2800" b="1" u="sng" dirty="0" smtClean="0"/>
              <a:t>sucrase</a:t>
            </a:r>
          </a:p>
          <a:p>
            <a:pPr lvl="1"/>
            <a:r>
              <a:rPr lang="en-US" sz="2800" b="1" u="sng" dirty="0" smtClean="0"/>
              <a:t>Amylase</a:t>
            </a:r>
            <a:r>
              <a:rPr lang="en-US" sz="2800" dirty="0" smtClean="0"/>
              <a:t> (in your saliva) is the enzyme for starch (amylose)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604" t="54319" r="24658" b="19977"/>
          <a:stretch/>
        </p:blipFill>
        <p:spPr>
          <a:xfrm>
            <a:off x="4391441" y="218940"/>
            <a:ext cx="3147913" cy="24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063423"/>
            <a:ext cx="6711654" cy="518498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2 Factors that Affect Enzymes:</a:t>
            </a:r>
          </a:p>
          <a:p>
            <a:pPr marL="800107" lvl="1" indent="-342900">
              <a:buFont typeface="+mj-lt"/>
              <a:buAutoNum type="arabicPeriod"/>
            </a:pPr>
            <a:r>
              <a:rPr lang="en-US" sz="2400" b="1" u="sng" dirty="0" smtClean="0"/>
              <a:t>Temperature</a:t>
            </a:r>
            <a:r>
              <a:rPr lang="en-US" sz="2400" dirty="0" smtClean="0"/>
              <a:t> – Too high temperatures will denature (change the shape of) the active site of the enzyme, causing the enzyme to not work properly.</a:t>
            </a:r>
          </a:p>
          <a:p>
            <a:pPr marL="800107" lvl="1" indent="-342900">
              <a:buFont typeface="+mj-lt"/>
              <a:buAutoNum type="arabicPeriod"/>
            </a:pPr>
            <a:r>
              <a:rPr lang="en-US" sz="2400" b="1" u="sng" dirty="0" smtClean="0"/>
              <a:t>pH</a:t>
            </a:r>
            <a:r>
              <a:rPr lang="en-US" sz="2400" dirty="0" smtClean="0"/>
              <a:t> – every enzyme has an optimum pH in which they will work.  Altering the pH will cause the enzyme to not work properly.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637" y="2807594"/>
            <a:ext cx="746607" cy="2878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872" y="4477366"/>
            <a:ext cx="4467055" cy="16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2052925"/>
            <a:ext cx="8517621" cy="4195481"/>
          </a:xfrm>
        </p:spPr>
        <p:txBody>
          <a:bodyPr/>
          <a:lstStyle/>
          <a:p>
            <a:pPr marL="400051" indent="-342900">
              <a:buFont typeface="+mj-lt"/>
              <a:buAutoNum type="arabicPeriod"/>
              <a:tabLst>
                <a:tab pos="857250" algn="l"/>
                <a:tab pos="1257300" algn="l"/>
              </a:tabLst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Cat </a:t>
            </a:r>
            <a:r>
              <a:rPr lang="en-US" sz="3200" dirty="0">
                <a:latin typeface="Comic Sans MS" panose="030F0702030302020204" pitchFamily="66" charset="0"/>
              </a:rPr>
              <a:t>box example</a:t>
            </a:r>
          </a:p>
          <a:p>
            <a:pPr lvl="2">
              <a:tabLst>
                <a:tab pos="857250" algn="l"/>
                <a:tab pos="1257300" algn="l"/>
              </a:tabLst>
              <a:defRPr/>
            </a:pPr>
            <a:r>
              <a:rPr lang="en-US" sz="2400" dirty="0">
                <a:latin typeface="Comic Sans MS" panose="030F0702030302020204" pitchFamily="66" charset="0"/>
              </a:rPr>
              <a:t>Urea + urease </a:t>
            </a:r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400" b="1" u="sng" dirty="0">
                <a:latin typeface="Comic Sans MS" panose="030F0702030302020204" pitchFamily="66" charset="0"/>
                <a:sym typeface="Wingdings" panose="05000000000000000000" pitchFamily="2" charset="2"/>
              </a:rPr>
              <a:t>ammonia</a:t>
            </a:r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 + carbon dioxide</a:t>
            </a:r>
          </a:p>
          <a:p>
            <a:pPr lvl="2">
              <a:tabLst>
                <a:tab pos="857250" algn="l"/>
                <a:tab pos="1257300" algn="l"/>
              </a:tabLst>
              <a:defRPr/>
            </a:pPr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Clean litter in cooler temps = less smell due to </a:t>
            </a:r>
            <a:r>
              <a:rPr lang="en-US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slower </a:t>
            </a:r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rate of reaction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  <a:tabLst>
                <a:tab pos="857250" algn="l"/>
                <a:tab pos="1257300" algn="l"/>
              </a:tabLst>
              <a:defRPr/>
            </a:pPr>
            <a:r>
              <a:rPr lang="en-US" sz="3200" dirty="0">
                <a:latin typeface="Comic Sans MS" panose="030F0702030302020204" pitchFamily="66" charset="0"/>
              </a:rPr>
              <a:t>	</a:t>
            </a:r>
            <a:r>
              <a:rPr lang="en-US" sz="3200" dirty="0" smtClean="0">
                <a:latin typeface="Comic Sans MS" panose="030F0702030302020204" pitchFamily="66" charset="0"/>
              </a:rPr>
              <a:t>pH </a:t>
            </a:r>
            <a:r>
              <a:rPr lang="en-US" sz="3200" dirty="0">
                <a:latin typeface="Comic Sans MS" panose="030F0702030302020204" pitchFamily="66" charset="0"/>
              </a:rPr>
              <a:t>(most like 6 - 8 pH near neutral) 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marL="1085864" lvl="2" indent="-285750">
              <a:tabLst>
                <a:tab pos="857250" algn="l"/>
                <a:tab pos="1257300" algn="l"/>
              </a:tabLst>
              <a:defRPr/>
            </a:pPr>
            <a:r>
              <a:rPr lang="en-US" sz="2400" b="1" u="sng" dirty="0" smtClean="0">
                <a:latin typeface="Comic Sans MS" panose="030F0702030302020204" pitchFamily="66" charset="0"/>
              </a:rPr>
              <a:t>Lemon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Juice on </a:t>
            </a:r>
            <a:r>
              <a:rPr lang="en-US" sz="2400" dirty="0" smtClean="0">
                <a:latin typeface="Comic Sans MS" panose="030F0702030302020204" pitchFamily="66" charset="0"/>
              </a:rPr>
              <a:t>apple</a:t>
            </a:r>
          </a:p>
          <a:p>
            <a:pPr marL="1085864" lvl="2" indent="-285750">
              <a:tabLst>
                <a:tab pos="857250" algn="l"/>
                <a:tab pos="1257300" algn="l"/>
              </a:tabLst>
              <a:defRPr/>
            </a:pPr>
            <a:r>
              <a:rPr lang="en-US" sz="2400" b="1" u="sng" dirty="0">
                <a:latin typeface="Comic Sans MS" panose="030F0702030302020204" pitchFamily="66" charset="0"/>
              </a:rPr>
              <a:t>P</a:t>
            </a:r>
            <a:r>
              <a:rPr lang="en-US" sz="2400" b="1" u="sng" dirty="0" smtClean="0">
                <a:latin typeface="Comic Sans MS" panose="030F0702030302020204" pitchFamily="66" charset="0"/>
              </a:rPr>
              <a:t>olyphenol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b="1" u="sng" dirty="0">
                <a:latin typeface="Comic Sans MS" panose="030F0702030302020204" pitchFamily="66" charset="0"/>
              </a:rPr>
              <a:t>oxidase</a:t>
            </a:r>
            <a:r>
              <a:rPr lang="en-US" sz="2400" dirty="0">
                <a:latin typeface="Comic Sans MS" panose="030F0702030302020204" pitchFamily="66" charset="0"/>
              </a:rPr>
              <a:t> (PPO) is the enzyme that reacts with oxygen to turn the apple brown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Does our Body get Energy from the Breaking Down of Molecules?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99" y="2662519"/>
            <a:ext cx="6711654" cy="4195481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Energy is released when a chemical bond is broken.</a:t>
            </a:r>
            <a:endParaRPr lang="en-US" sz="36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681" y="3110990"/>
            <a:ext cx="2465319" cy="28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Analysis of Enzyme </a:t>
            </a:r>
            <a:r>
              <a:rPr lang="en-US" sz="3600" dirty="0" smtClean="0"/>
              <a:t>actions</a:t>
            </a:r>
          </a:p>
          <a:p>
            <a:endParaRPr lang="en-US" sz="3600" dirty="0"/>
          </a:p>
          <a:p>
            <a:r>
              <a:rPr lang="en-US" sz="3600" dirty="0" smtClean="0"/>
              <a:t>Draw a conclusion based on each graph below!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6" y="1262129"/>
            <a:ext cx="8659534" cy="53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Is anyone Lactose intolerant?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430437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sz="6000" dirty="0" smtClean="0"/>
          </a:p>
          <a:p>
            <a:endParaRPr lang="en-US" sz="6000" dirty="0"/>
          </a:p>
          <a:p>
            <a:endParaRPr lang="en-US" sz="6000" dirty="0" smtClean="0"/>
          </a:p>
          <a:p>
            <a:r>
              <a:rPr lang="en-US" sz="6000" dirty="0" smtClean="0"/>
              <a:t>What is that?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53" y="2084736"/>
            <a:ext cx="3725572" cy="28686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6" y="1063424"/>
            <a:ext cx="7736713" cy="5238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9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3" y="295736"/>
            <a:ext cx="6940961" cy="6047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26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26" y="1629857"/>
            <a:ext cx="7306229" cy="47194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8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93" y="1063423"/>
            <a:ext cx="7406338" cy="55377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02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8" y="1355810"/>
            <a:ext cx="5023192" cy="3115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332" y="771035"/>
            <a:ext cx="718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Dehydration synthesis or hydrolysis?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769" y="4250085"/>
            <a:ext cx="4021911" cy="26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specialized type of </a:t>
            </a:r>
            <a:r>
              <a:rPr lang="en-US" sz="3200" b="1" u="sng" dirty="0" smtClean="0"/>
              <a:t>protein</a:t>
            </a:r>
          </a:p>
          <a:p>
            <a:r>
              <a:rPr lang="en-US" sz="3200" b="1" u="sng" dirty="0" smtClean="0"/>
              <a:t>Function in our body</a:t>
            </a:r>
            <a:r>
              <a:rPr lang="en-US" sz="3200" dirty="0" smtClean="0"/>
              <a:t>:  acts like a </a:t>
            </a:r>
            <a:r>
              <a:rPr lang="en-US" sz="3200" b="1" u="sng" dirty="0" smtClean="0"/>
              <a:t>catalyst</a:t>
            </a:r>
            <a:r>
              <a:rPr lang="en-US" sz="3200" dirty="0" smtClean="0"/>
              <a:t> = substance that </a:t>
            </a:r>
            <a:r>
              <a:rPr lang="en-US" sz="3200" b="1" u="sng" dirty="0" smtClean="0"/>
              <a:t>speeds</a:t>
            </a:r>
            <a:r>
              <a:rPr lang="en-US" sz="3200" dirty="0" smtClean="0"/>
              <a:t> up the rate of a chemical reaction but it is </a:t>
            </a:r>
            <a:r>
              <a:rPr lang="en-US" sz="3200" b="1" u="sng" dirty="0" smtClean="0"/>
              <a:t>not</a:t>
            </a:r>
            <a:r>
              <a:rPr lang="en-US" sz="3200" dirty="0" smtClean="0"/>
              <a:t> used up in the reaction.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532586"/>
            <a:ext cx="6798736" cy="4402547"/>
          </a:xfrm>
        </p:spPr>
        <p:txBody>
          <a:bodyPr>
            <a:noAutofit/>
          </a:bodyPr>
          <a:lstStyle/>
          <a:p>
            <a:r>
              <a:rPr lang="en-US" sz="3200" dirty="0" smtClean="0"/>
              <a:t>Enzyme(s) reduce the </a:t>
            </a:r>
            <a:r>
              <a:rPr lang="en-US" sz="3200" b="1" u="sng" dirty="0" smtClean="0"/>
              <a:t>activation</a:t>
            </a:r>
            <a:r>
              <a:rPr lang="en-US" sz="3200" dirty="0" smtClean="0"/>
              <a:t> energy = amount of </a:t>
            </a:r>
            <a:r>
              <a:rPr lang="en-US" sz="3200" b="1" u="sng" dirty="0" smtClean="0"/>
              <a:t>energy</a:t>
            </a:r>
            <a:r>
              <a:rPr lang="en-US" sz="3200" dirty="0" smtClean="0"/>
              <a:t> needed to begin a reaction</a:t>
            </a:r>
          </a:p>
          <a:p>
            <a:r>
              <a:rPr lang="en-US" sz="3200" dirty="0" smtClean="0"/>
              <a:t>Usually end is “–</a:t>
            </a:r>
            <a:r>
              <a:rPr lang="en-US" sz="3200" b="1" u="sng" dirty="0" err="1" smtClean="0"/>
              <a:t>ase</a:t>
            </a:r>
            <a:r>
              <a:rPr lang="en-US" sz="3200" dirty="0" smtClean="0"/>
              <a:t>”.</a:t>
            </a:r>
          </a:p>
          <a:p>
            <a:r>
              <a:rPr lang="en-US" sz="3200" b="1" u="sng" dirty="0" smtClean="0"/>
              <a:t>Coenzymes</a:t>
            </a:r>
            <a:r>
              <a:rPr lang="en-US" sz="3200" dirty="0" smtClean="0"/>
              <a:t> = an organic molecule </a:t>
            </a:r>
            <a:r>
              <a:rPr lang="en-US" sz="3200" b="1" u="sng" dirty="0" smtClean="0"/>
              <a:t>associated</a:t>
            </a:r>
            <a:r>
              <a:rPr lang="en-US" sz="3200" dirty="0" smtClean="0"/>
              <a:t> with the enzyme to </a:t>
            </a:r>
            <a:r>
              <a:rPr lang="en-US" sz="3200" b="1" u="sng" dirty="0" smtClean="0"/>
              <a:t>help</a:t>
            </a:r>
            <a:r>
              <a:rPr lang="en-US" sz="3200" dirty="0" smtClean="0"/>
              <a:t> in the reaction.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19113" y="2590800"/>
            <a:ext cx="7839075" cy="3716338"/>
            <a:chOff x="327" y="1632"/>
            <a:chExt cx="4938" cy="2341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296" y="1632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96" y="3552"/>
              <a:ext cx="3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27" y="2103"/>
              <a:ext cx="765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Free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Energy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479" y="3687"/>
              <a:ext cx="232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Progress of the reaction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808" y="3840"/>
              <a:ext cx="352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312" y="2544"/>
              <a:ext cx="31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312" y="2064"/>
              <a:ext cx="31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287" y="2578"/>
              <a:ext cx="8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Reactants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399" y="3298"/>
              <a:ext cx="73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Products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447" y="2194"/>
              <a:ext cx="18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DC008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Free energy of activation</a:t>
              </a:r>
              <a:endParaRPr lang="en-US" b="1">
                <a:latin typeface="Tahoma" charset="0"/>
              </a:endParaRPr>
            </a:p>
          </p:txBody>
        </p:sp>
        <p:sp>
          <p:nvSpPr>
            <p:cNvPr id="16" name="AutoShape 15"/>
            <p:cNvSpPr>
              <a:spLocks/>
            </p:cNvSpPr>
            <p:nvPr/>
          </p:nvSpPr>
          <p:spPr bwMode="auto">
            <a:xfrm>
              <a:off x="3216" y="2064"/>
              <a:ext cx="144" cy="480"/>
            </a:xfrm>
            <a:prstGeom prst="rightBrace">
              <a:avLst>
                <a:gd name="adj1" fmla="val 2777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9" name="Freeform 27"/>
          <p:cNvSpPr>
            <a:spLocks noGrp="1"/>
          </p:cNvSpPr>
          <p:nvPr>
            <p:ph idx="1"/>
          </p:nvPr>
        </p:nvSpPr>
        <p:spPr bwMode="auto">
          <a:xfrm>
            <a:off x="2271716" y="3094892"/>
            <a:ext cx="4865686" cy="2543908"/>
          </a:xfrm>
          <a:custGeom>
            <a:avLst/>
            <a:gdLst>
              <a:gd name="T0" fmla="*/ 0 w 2160"/>
              <a:gd name="T1" fmla="*/ 2147483646 h 1656"/>
              <a:gd name="T2" fmla="*/ 2147483646 w 2160"/>
              <a:gd name="T3" fmla="*/ 2147483646 h 1656"/>
              <a:gd name="T4" fmla="*/ 2147483646 w 2160"/>
              <a:gd name="T5" fmla="*/ 2147483646 h 1656"/>
              <a:gd name="T6" fmla="*/ 0 60000 65536"/>
              <a:gd name="T7" fmla="*/ 0 60000 65536"/>
              <a:gd name="T8" fmla="*/ 0 60000 65536"/>
              <a:gd name="T9" fmla="*/ 0 w 2160"/>
              <a:gd name="T10" fmla="*/ 0 h 1656"/>
              <a:gd name="T11" fmla="*/ 2160 w 2160"/>
              <a:gd name="T12" fmla="*/ 1656 h 16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1656">
                <a:moveTo>
                  <a:pt x="0" y="648"/>
                </a:moveTo>
                <a:cubicBezTo>
                  <a:pt x="204" y="324"/>
                  <a:pt x="408" y="0"/>
                  <a:pt x="768" y="168"/>
                </a:cubicBezTo>
                <a:cubicBezTo>
                  <a:pt x="1128" y="336"/>
                  <a:pt x="1644" y="996"/>
                  <a:pt x="2160" y="165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2266554" y="2255044"/>
            <a:ext cx="3757888" cy="3276600"/>
          </a:xfrm>
          <a:custGeom>
            <a:avLst/>
            <a:gdLst>
              <a:gd name="T0" fmla="*/ 0 w 2112"/>
              <a:gd name="T1" fmla="*/ 2147483646 h 2128"/>
              <a:gd name="T2" fmla="*/ 2147483646 w 2112"/>
              <a:gd name="T3" fmla="*/ 2147483646 h 2128"/>
              <a:gd name="T4" fmla="*/ 2147483646 w 2112"/>
              <a:gd name="T5" fmla="*/ 2147483646 h 2128"/>
              <a:gd name="T6" fmla="*/ 0 60000 65536"/>
              <a:gd name="T7" fmla="*/ 0 60000 65536"/>
              <a:gd name="T8" fmla="*/ 0 60000 65536"/>
              <a:gd name="T9" fmla="*/ 0 w 2112"/>
              <a:gd name="T10" fmla="*/ 0 h 2128"/>
              <a:gd name="T11" fmla="*/ 2112 w 2112"/>
              <a:gd name="T12" fmla="*/ 2128 h 2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2128">
                <a:moveTo>
                  <a:pt x="0" y="1168"/>
                </a:moveTo>
                <a:cubicBezTo>
                  <a:pt x="184" y="584"/>
                  <a:pt x="368" y="0"/>
                  <a:pt x="720" y="160"/>
                </a:cubicBezTo>
                <a:cubicBezTo>
                  <a:pt x="1072" y="320"/>
                  <a:pt x="1880" y="1800"/>
                  <a:pt x="2112" y="2128"/>
                </a:cubicBez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59" y="1788697"/>
            <a:ext cx="3343307" cy="10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3850"/>
            <a:ext cx="6798734" cy="1155940"/>
          </a:xfrm>
        </p:spPr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4945"/>
            <a:ext cx="6798736" cy="417534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Need an active site on the enzyme</a:t>
            </a:r>
          </a:p>
          <a:p>
            <a:pPr lvl="1"/>
            <a:r>
              <a:rPr lang="en-US" sz="2800" dirty="0" smtClean="0"/>
              <a:t>Active site = attracts and hold only specific molecules called substrates.</a:t>
            </a:r>
          </a:p>
          <a:p>
            <a:pPr lvl="2"/>
            <a:r>
              <a:rPr lang="en-US" sz="2400" dirty="0" smtClean="0"/>
              <a:t>“Lock and key” </a:t>
            </a:r>
            <a:r>
              <a:rPr lang="en-US" sz="2400" dirty="0" smtClean="0"/>
              <a:t>system- one “key” will fit “lock”; perfect fit</a:t>
            </a:r>
          </a:p>
          <a:p>
            <a:pPr lvl="2"/>
            <a:r>
              <a:rPr lang="en-US" sz="2400" dirty="0" smtClean="0"/>
              <a:t>Induced Fit – “lock” will mold around the “Key” if fit is close enough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091" y="2274945"/>
            <a:ext cx="2972948" cy="21553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Therefore, </a:t>
            </a:r>
            <a:r>
              <a:rPr lang="en-US" sz="3200" b="1" u="sng" dirty="0" smtClean="0"/>
              <a:t>enzymes</a:t>
            </a:r>
            <a:r>
              <a:rPr lang="en-US" sz="3200" dirty="0" smtClean="0"/>
              <a:t> enable molecules called </a:t>
            </a:r>
            <a:r>
              <a:rPr lang="en-US" sz="3200" b="1" u="sng" dirty="0" smtClean="0"/>
              <a:t>substrates</a:t>
            </a:r>
            <a:r>
              <a:rPr lang="en-US" sz="3200" dirty="0" smtClean="0"/>
              <a:t> to undergo a chemical change to form new substances called </a:t>
            </a:r>
            <a:r>
              <a:rPr lang="en-US" sz="3200" b="1" u="sng" dirty="0" smtClean="0"/>
              <a:t>products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49" y="4469371"/>
            <a:ext cx="5715000" cy="18859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40058" y="1853247"/>
            <a:ext cx="7181970" cy="4418763"/>
            <a:chOff x="513587" y="0"/>
            <a:chExt cx="4593878" cy="1828213"/>
          </a:xfrm>
        </p:grpSpPr>
        <p:sp>
          <p:nvSpPr>
            <p:cNvPr id="22" name="Rectangle 21"/>
            <p:cNvSpPr/>
            <p:nvPr/>
          </p:nvSpPr>
          <p:spPr>
            <a:xfrm>
              <a:off x="5033770" y="17020"/>
              <a:ext cx="58955" cy="217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5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33770" y="264350"/>
              <a:ext cx="73695" cy="2715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5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33770" y="521907"/>
              <a:ext cx="73695" cy="2715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5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33770" y="782511"/>
              <a:ext cx="73695" cy="2715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5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33770" y="1040067"/>
              <a:ext cx="73695" cy="2715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5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33770" y="1299147"/>
              <a:ext cx="73695" cy="2715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5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33770" y="1556702"/>
              <a:ext cx="73695" cy="2715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5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2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80744" y="0"/>
              <a:ext cx="3543300" cy="1705356"/>
            </a:xfrm>
            <a:prstGeom prst="rect">
              <a:avLst/>
            </a:prstGeom>
          </p:spPr>
        </p:pic>
        <p:sp>
          <p:nvSpPr>
            <p:cNvPr id="30" name="Shape 12590"/>
            <p:cNvSpPr/>
            <p:nvPr/>
          </p:nvSpPr>
          <p:spPr>
            <a:xfrm>
              <a:off x="1057656" y="955548"/>
              <a:ext cx="932688" cy="342900"/>
            </a:xfrm>
            <a:custGeom>
              <a:avLst/>
              <a:gdLst/>
              <a:ahLst/>
              <a:cxnLst/>
              <a:rect l="0" t="0" r="0" b="0"/>
              <a:pathLst>
                <a:path w="932688" h="342900">
                  <a:moveTo>
                    <a:pt x="850392" y="0"/>
                  </a:moveTo>
                  <a:lnTo>
                    <a:pt x="932688" y="10668"/>
                  </a:lnTo>
                  <a:lnTo>
                    <a:pt x="874776" y="70104"/>
                  </a:lnTo>
                  <a:lnTo>
                    <a:pt x="864087" y="39373"/>
                  </a:lnTo>
                  <a:lnTo>
                    <a:pt x="6096" y="342900"/>
                  </a:lnTo>
                  <a:lnTo>
                    <a:pt x="3048" y="342900"/>
                  </a:lnTo>
                  <a:lnTo>
                    <a:pt x="0" y="339852"/>
                  </a:lnTo>
                  <a:lnTo>
                    <a:pt x="0" y="336804"/>
                  </a:lnTo>
                  <a:lnTo>
                    <a:pt x="3048" y="333756"/>
                  </a:lnTo>
                  <a:lnTo>
                    <a:pt x="861386" y="31609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000000"/>
            </a:solidFill>
            <a:ln w="0" cap="rnd">
              <a:noFill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3587" y="971487"/>
              <a:ext cx="73695" cy="2715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5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76883" y="1259524"/>
              <a:ext cx="73695" cy="2715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5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75008" y="4739425"/>
            <a:ext cx="126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Active Site</a:t>
            </a:r>
            <a:endParaRPr lang="en-US" sz="2400" b="1" u="sng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422919" cy="1400530"/>
          </a:xfrm>
        </p:spPr>
        <p:txBody>
          <a:bodyPr/>
          <a:lstStyle/>
          <a:p>
            <a:r>
              <a:rPr lang="en-US" sz="3200" dirty="0" smtClean="0"/>
              <a:t>Example of the </a:t>
            </a:r>
            <a:r>
              <a:rPr lang="en-US" sz="3200" b="1" u="sng" dirty="0" smtClean="0"/>
              <a:t>hydrolysis</a:t>
            </a:r>
            <a:r>
              <a:rPr lang="en-US" sz="3200" dirty="0" smtClean="0"/>
              <a:t> of sucrose using the enzyme (</a:t>
            </a:r>
            <a:r>
              <a:rPr lang="en-US" sz="3200" b="1" u="sng" dirty="0" smtClean="0"/>
              <a:t>sucrase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752" r="31977" b="4487"/>
          <a:stretch/>
        </p:blipFill>
        <p:spPr>
          <a:xfrm>
            <a:off x="824249" y="1683738"/>
            <a:ext cx="7570996" cy="52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066B04-A340-4375-AC6E-105D38F56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138570-A499-4E53-ACB0-7CEA128730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588B6-88C0-4941-B54B-D1F2D86826AA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1979</TotalTime>
  <Words>474</Words>
  <Application>Microsoft Office PowerPoint</Application>
  <PresentationFormat>On-screen Show (4:3)</PresentationFormat>
  <Paragraphs>105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Comic Sans MS</vt:lpstr>
      <vt:lpstr>Franklin Gothic Heavy</vt:lpstr>
      <vt:lpstr>Tahoma</vt:lpstr>
      <vt:lpstr>Wingdings</vt:lpstr>
      <vt:lpstr>Wingdings 3</vt:lpstr>
      <vt:lpstr>Ion</vt:lpstr>
      <vt:lpstr>Biochemistry: </vt:lpstr>
      <vt:lpstr>Is anyone Lactose intolerant? </vt:lpstr>
      <vt:lpstr>Enzymes</vt:lpstr>
      <vt:lpstr>Enzymes</vt:lpstr>
      <vt:lpstr>Enzymes</vt:lpstr>
      <vt:lpstr>Enzymes</vt:lpstr>
      <vt:lpstr>Enzymes </vt:lpstr>
      <vt:lpstr>Enzymes</vt:lpstr>
      <vt:lpstr>Example of the hydrolysis of sucrose using the enzyme (sucrase)</vt:lpstr>
      <vt:lpstr>Enzyme Inhibitors  </vt:lpstr>
      <vt:lpstr>Enzyme Inhibitors</vt:lpstr>
      <vt:lpstr>Enzymes </vt:lpstr>
      <vt:lpstr>Enzymes </vt:lpstr>
      <vt:lpstr>Enzymes </vt:lpstr>
      <vt:lpstr>Enzymes </vt:lpstr>
      <vt:lpstr>Examples</vt:lpstr>
      <vt:lpstr>How Does our Body get Energy from the Breaking Down of Molecules?</vt:lpstr>
      <vt:lpstr>Enzymes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</dc:title>
  <dc:creator>Fishel, Shelley</dc:creator>
  <cp:lastModifiedBy>Fishel, Shelley</cp:lastModifiedBy>
  <cp:revision>24</cp:revision>
  <dcterms:created xsi:type="dcterms:W3CDTF">2014-09-28T18:48:27Z</dcterms:created>
  <dcterms:modified xsi:type="dcterms:W3CDTF">2015-11-23T19:01:22Z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</Properties>
</file>