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6" r:id="rId4"/>
  </p:sldMasterIdLst>
  <p:notesMasterIdLst>
    <p:notesMasterId r:id="rId57"/>
  </p:notesMasterIdLst>
  <p:sldIdLst>
    <p:sldId id="256" r:id="rId5"/>
    <p:sldId id="257" r:id="rId6"/>
    <p:sldId id="258" r:id="rId7"/>
    <p:sldId id="261" r:id="rId8"/>
    <p:sldId id="260" r:id="rId9"/>
    <p:sldId id="262" r:id="rId10"/>
    <p:sldId id="263" r:id="rId11"/>
    <p:sldId id="264" r:id="rId12"/>
    <p:sldId id="266" r:id="rId13"/>
    <p:sldId id="265" r:id="rId14"/>
    <p:sldId id="274" r:id="rId15"/>
    <p:sldId id="270" r:id="rId16"/>
    <p:sldId id="311" r:id="rId17"/>
    <p:sldId id="272" r:id="rId18"/>
    <p:sldId id="273" r:id="rId19"/>
    <p:sldId id="271" r:id="rId20"/>
    <p:sldId id="275" r:id="rId21"/>
    <p:sldId id="276" r:id="rId22"/>
    <p:sldId id="278" r:id="rId23"/>
    <p:sldId id="277" r:id="rId24"/>
    <p:sldId id="279" r:id="rId25"/>
    <p:sldId id="280" r:id="rId26"/>
    <p:sldId id="281" r:id="rId27"/>
    <p:sldId id="288" r:id="rId28"/>
    <p:sldId id="287" r:id="rId29"/>
    <p:sldId id="289" r:id="rId30"/>
    <p:sldId id="292" r:id="rId31"/>
    <p:sldId id="286" r:id="rId32"/>
    <p:sldId id="293" r:id="rId33"/>
    <p:sldId id="290" r:id="rId34"/>
    <p:sldId id="285" r:id="rId35"/>
    <p:sldId id="291" r:id="rId36"/>
    <p:sldId id="284" r:id="rId37"/>
    <p:sldId id="283" r:id="rId38"/>
    <p:sldId id="282" r:id="rId39"/>
    <p:sldId id="297" r:id="rId40"/>
    <p:sldId id="298" r:id="rId41"/>
    <p:sldId id="296" r:id="rId42"/>
    <p:sldId id="299" r:id="rId43"/>
    <p:sldId id="295" r:id="rId44"/>
    <p:sldId id="294" r:id="rId45"/>
    <p:sldId id="302" r:id="rId46"/>
    <p:sldId id="301" r:id="rId47"/>
    <p:sldId id="303" r:id="rId48"/>
    <p:sldId id="300" r:id="rId49"/>
    <p:sldId id="304" r:id="rId50"/>
    <p:sldId id="305" r:id="rId51"/>
    <p:sldId id="308" r:id="rId52"/>
    <p:sldId id="307" r:id="rId53"/>
    <p:sldId id="306" r:id="rId54"/>
    <p:sldId id="309" r:id="rId55"/>
    <p:sldId id="310" r:id="rId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7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C14B4E-FBF8-46F3-AC45-F9D8BA471DFA}" type="datetimeFigureOut">
              <a:rPr lang="en-US" smtClean="0"/>
              <a:t>2/22/2015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B31A-786B-40DC-9634-F62023039F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371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4B31A-786B-40DC-9634-F62023039F7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428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CDFBB-E055-4D60-8E69-DC5DD3EE6C43}" type="datetime1">
              <a:rPr lang="en-US" smtClean="0"/>
              <a:t>2/22/2015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41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2B0F0-45CE-4DE9-8D23-C2768CA8A32C}" type="datetime1">
              <a:rPr lang="en-US" smtClean="0"/>
              <a:t>2/22/2015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45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406F-FD1D-4211-89F8-D6461A38081D}" type="datetime1">
              <a:rPr lang="en-US" smtClean="0"/>
              <a:t>2/22/2015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436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E0519-8B8E-493C-807F-F97DFAD8A2FA}" type="datetime1">
              <a:rPr lang="en-US" smtClean="0"/>
              <a:t>2/22/2015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463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36D8A-D5EE-405C-AC9D-DA3FA3D3E548}" type="datetime1">
              <a:rPr lang="en-US" smtClean="0"/>
              <a:t>2/22/2015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011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7370C-FF4F-4ECB-BD1D-601252D97B39}" type="datetime1">
              <a:rPr lang="en-US" smtClean="0"/>
              <a:t>2/22/2015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323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1B296-D06B-48C7-9957-9994E02363C2}" type="datetime1">
              <a:rPr lang="en-US" smtClean="0"/>
              <a:t>2/22/2015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508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9CEB-47AD-42A4-8480-A5C9A1B964EE}" type="datetime1">
              <a:rPr lang="en-US" smtClean="0"/>
              <a:t>2/22/2015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639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D3C5-972F-4EFE-9B38-8A96F4824561}" type="datetime1">
              <a:rPr lang="en-US" smtClean="0"/>
              <a:t>2/22/2015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304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8DB1F-A336-4CBF-8A0B-8AF55FE73A09}" type="datetime1">
              <a:rPr lang="en-US" smtClean="0"/>
              <a:t>2/22/2015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201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D73A6-DA4C-43C5-89E4-D21A9A049FB2}" type="datetime1">
              <a:rPr lang="en-US" smtClean="0"/>
              <a:t>2/22/2015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756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10C5C-D1CA-43CF-AE71-1D5D64786554}" type="datetime1">
              <a:rPr lang="en-US" smtClean="0"/>
              <a:t>2/22/2015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789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CLmR9-YY7o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://highered.mheducation.com/sites/0072495855/student_view0/chapter28/animation__how_meiosis_works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Meiosis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Division of sex cells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32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Meiosis Vocabulary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386561" cy="4351338"/>
          </a:xfrm>
        </p:spPr>
        <p:txBody>
          <a:bodyPr>
            <a:normAutofit/>
          </a:bodyPr>
          <a:lstStyle/>
          <a:p>
            <a:r>
              <a:rPr lang="en-US" sz="4000" b="1" u="sng" dirty="0" smtClean="0">
                <a:latin typeface="Comic Sans MS" panose="030F0702030302020204" pitchFamily="66" charset="0"/>
              </a:rPr>
              <a:t>Diploid</a:t>
            </a:r>
            <a:r>
              <a:rPr lang="en-US" sz="4000" dirty="0" smtClean="0">
                <a:latin typeface="Comic Sans MS" panose="030F0702030302020204" pitchFamily="66" charset="0"/>
              </a:rPr>
              <a:t> = a cell containing TWO sets of chromosomes</a:t>
            </a:r>
          </a:p>
          <a:p>
            <a:pPr lvl="1"/>
            <a:r>
              <a:rPr lang="en-US" sz="3600" dirty="0" smtClean="0">
                <a:latin typeface="Comic Sans MS" panose="030F0702030302020204" pitchFamily="66" charset="0"/>
              </a:rPr>
              <a:t>One set inherited from each parent</a:t>
            </a:r>
          </a:p>
          <a:p>
            <a:pPr lvl="1"/>
            <a:r>
              <a:rPr lang="en-US" sz="3600" dirty="0" smtClean="0">
                <a:latin typeface="Comic Sans MS" panose="030F0702030302020204" pitchFamily="66" charset="0"/>
              </a:rPr>
              <a:t>2n (number of chromosomes)</a:t>
            </a:r>
          </a:p>
          <a:p>
            <a:pPr lvl="1"/>
            <a:r>
              <a:rPr lang="en-US" sz="3600" b="1" u="sng" dirty="0" smtClean="0">
                <a:latin typeface="Comic Sans MS" panose="030F0702030302020204" pitchFamily="66" charset="0"/>
              </a:rPr>
              <a:t>Body</a:t>
            </a:r>
            <a:r>
              <a:rPr lang="en-US" sz="3600" dirty="0" smtClean="0">
                <a:latin typeface="Comic Sans MS" panose="030F0702030302020204" pitchFamily="66" charset="0"/>
              </a:rPr>
              <a:t> </a:t>
            </a:r>
            <a:r>
              <a:rPr lang="en-US" sz="3600" b="1" u="sng" dirty="0" smtClean="0">
                <a:latin typeface="Comic Sans MS" panose="030F0702030302020204" pitchFamily="66" charset="0"/>
              </a:rPr>
              <a:t>Cells</a:t>
            </a:r>
            <a:r>
              <a:rPr lang="en-US" sz="3600" dirty="0" smtClean="0">
                <a:latin typeface="Comic Sans MS" panose="030F0702030302020204" pitchFamily="66" charset="0"/>
              </a:rPr>
              <a:t> (Somatic cells)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942" y="4664760"/>
            <a:ext cx="2229058" cy="233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95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Meiosis Vocabulary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u="sng" dirty="0" smtClean="0">
                <a:latin typeface="Comic Sans MS" panose="030F0702030302020204" pitchFamily="66" charset="0"/>
              </a:rPr>
              <a:t>Haploid</a:t>
            </a:r>
            <a:r>
              <a:rPr lang="en-US" sz="4000" dirty="0" smtClean="0">
                <a:latin typeface="Comic Sans MS" panose="030F0702030302020204" pitchFamily="66" charset="0"/>
              </a:rPr>
              <a:t> = a cell with only ONE set of chromosomes </a:t>
            </a:r>
          </a:p>
          <a:p>
            <a:pPr lvl="1"/>
            <a:r>
              <a:rPr lang="en-US" sz="3600" dirty="0" smtClean="0">
                <a:latin typeface="Comic Sans MS" panose="030F0702030302020204" pitchFamily="66" charset="0"/>
              </a:rPr>
              <a:t>1n (number of chromosomes)</a:t>
            </a:r>
          </a:p>
          <a:p>
            <a:pPr lvl="1"/>
            <a:r>
              <a:rPr lang="en-US" sz="3600" b="1" u="sng" dirty="0" smtClean="0">
                <a:latin typeface="Comic Sans MS" panose="030F0702030302020204" pitchFamily="66" charset="0"/>
              </a:rPr>
              <a:t>Sex</a:t>
            </a:r>
            <a:r>
              <a:rPr lang="en-US" sz="3600" dirty="0" smtClean="0">
                <a:latin typeface="Comic Sans MS" panose="030F0702030302020204" pitchFamily="66" charset="0"/>
              </a:rPr>
              <a:t> </a:t>
            </a:r>
            <a:r>
              <a:rPr lang="en-US" sz="3600" b="1" u="sng" dirty="0" smtClean="0">
                <a:latin typeface="Comic Sans MS" panose="030F0702030302020204" pitchFamily="66" charset="0"/>
              </a:rPr>
              <a:t>cells</a:t>
            </a:r>
            <a:r>
              <a:rPr lang="en-US" sz="3600" dirty="0" smtClean="0">
                <a:latin typeface="Comic Sans MS" panose="030F0702030302020204" pitchFamily="66" charset="0"/>
              </a:rPr>
              <a:t> (gametes</a:t>
            </a:r>
            <a:r>
              <a:rPr lang="en-US" sz="3600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256" y="3741493"/>
            <a:ext cx="2664436" cy="279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57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Meiosis Vocabulary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22916"/>
            <a:ext cx="7886700" cy="4351338"/>
          </a:xfrm>
        </p:spPr>
        <p:txBody>
          <a:bodyPr>
            <a:normAutofit/>
          </a:bodyPr>
          <a:lstStyle/>
          <a:p>
            <a:r>
              <a:rPr lang="en-US" sz="4000" b="1" u="sng" dirty="0" smtClean="0">
                <a:latin typeface="Comic Sans MS" panose="030F0702030302020204" pitchFamily="66" charset="0"/>
              </a:rPr>
              <a:t>Gamete</a:t>
            </a:r>
            <a:r>
              <a:rPr lang="en-US" sz="4000" dirty="0" smtClean="0">
                <a:latin typeface="Comic Sans MS" panose="030F0702030302020204" pitchFamily="66" charset="0"/>
              </a:rPr>
              <a:t> =   sex cells</a:t>
            </a:r>
          </a:p>
          <a:p>
            <a:pPr lvl="1"/>
            <a:r>
              <a:rPr lang="en-US" sz="3600" b="1" u="sng" dirty="0" smtClean="0">
                <a:latin typeface="Comic Sans MS" panose="030F0702030302020204" pitchFamily="66" charset="0"/>
              </a:rPr>
              <a:t>Sperm</a:t>
            </a:r>
            <a:r>
              <a:rPr lang="en-US" sz="3600" dirty="0" smtClean="0">
                <a:latin typeface="Comic Sans MS" panose="030F0702030302020204" pitchFamily="66" charset="0"/>
              </a:rPr>
              <a:t> = male gamete</a:t>
            </a:r>
          </a:p>
          <a:p>
            <a:pPr lvl="1"/>
            <a:r>
              <a:rPr lang="en-US" sz="3600" b="1" u="sng" dirty="0" smtClean="0">
                <a:latin typeface="Comic Sans MS" panose="030F0702030302020204" pitchFamily="66" charset="0"/>
              </a:rPr>
              <a:t>Egg</a:t>
            </a:r>
            <a:r>
              <a:rPr lang="en-US" sz="3600" dirty="0" smtClean="0">
                <a:latin typeface="Comic Sans MS" panose="030F0702030302020204" pitchFamily="66" charset="0"/>
              </a:rPr>
              <a:t> = female gamete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4323" y="3240722"/>
            <a:ext cx="3569677" cy="348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69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96815" y="320675"/>
            <a:ext cx="7886700" cy="1325563"/>
          </a:xfrm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Meiosis Vocabulary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1249251"/>
            <a:ext cx="4514850" cy="5847007"/>
          </a:xfrm>
        </p:spPr>
        <p:txBody>
          <a:bodyPr>
            <a:normAutofit fontScale="92500" lnSpcReduction="20000"/>
          </a:bodyPr>
          <a:lstStyle/>
          <a:p>
            <a:r>
              <a:rPr lang="en-US" sz="4000" b="1" u="sng" dirty="0" smtClean="0">
                <a:latin typeface="Comic Sans MS" panose="030F0702030302020204" pitchFamily="66" charset="0"/>
              </a:rPr>
              <a:t>Homologous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Chromosomes</a:t>
            </a:r>
            <a:r>
              <a:rPr lang="en-US" sz="4000" dirty="0" smtClean="0">
                <a:latin typeface="Comic Sans MS" panose="030F0702030302020204" pitchFamily="66" charset="0"/>
              </a:rPr>
              <a:t> = paired chromosomes that have genes for the same traits arranged in the same order.</a:t>
            </a:r>
          </a:p>
          <a:p>
            <a:pPr lvl="1"/>
            <a:r>
              <a:rPr lang="en-US" sz="3600" dirty="0" smtClean="0">
                <a:latin typeface="Comic Sans MS" panose="030F0702030302020204" pitchFamily="66" charset="0"/>
              </a:rPr>
              <a:t>One homologous chromosomes is inherited from the organism’s father, the other from the mother.</a:t>
            </a:r>
          </a:p>
          <a:p>
            <a:endParaRPr lang="en-US" sz="40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4630738" y="1944688"/>
            <a:ext cx="4513262" cy="336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2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108" y="142897"/>
            <a:ext cx="8405446" cy="651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00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Meiosis Vocabulary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b="1" u="sng" dirty="0" smtClean="0">
                <a:latin typeface="Comic Sans MS" panose="030F0702030302020204" pitchFamily="66" charset="0"/>
              </a:rPr>
              <a:t>Meiosis</a:t>
            </a:r>
            <a:r>
              <a:rPr lang="en-US" sz="3600" dirty="0" smtClean="0">
                <a:latin typeface="Comic Sans MS" panose="030F0702030302020204" pitchFamily="66" charset="0"/>
              </a:rPr>
              <a:t> = a two stage type of cell division that results in gametes with half the number of chromosomes as the body cells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61173" y="1690689"/>
            <a:ext cx="4782827" cy="397729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90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Meiosis Vocabulary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262" y="1435895"/>
            <a:ext cx="9284676" cy="4351338"/>
          </a:xfrm>
        </p:spPr>
        <p:txBody>
          <a:bodyPr>
            <a:normAutofit/>
          </a:bodyPr>
          <a:lstStyle/>
          <a:p>
            <a:r>
              <a:rPr lang="en-US" sz="4000" b="1" u="sng" dirty="0" smtClean="0">
                <a:latin typeface="Comic Sans MS" panose="030F0702030302020204" pitchFamily="66" charset="0"/>
              </a:rPr>
              <a:t>Crossing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over</a:t>
            </a:r>
            <a:r>
              <a:rPr lang="en-US" sz="4000" dirty="0" smtClean="0">
                <a:latin typeface="Comic Sans MS" panose="030F0702030302020204" pitchFamily="66" charset="0"/>
              </a:rPr>
              <a:t> = when non sister chromatids of homologous chromosomes exchange genetic information, results in a new combination of genes.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4171961"/>
            <a:ext cx="4255476" cy="265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68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Meiosis Vocabulary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u="sng" dirty="0" smtClean="0">
                <a:latin typeface="Comic Sans MS" panose="030F0702030302020204" pitchFamily="66" charset="0"/>
              </a:rPr>
              <a:t>Fertilization</a:t>
            </a:r>
            <a:r>
              <a:rPr lang="en-US" sz="4000" dirty="0" smtClean="0">
                <a:latin typeface="Comic Sans MS" panose="030F0702030302020204" pitchFamily="66" charset="0"/>
              </a:rPr>
              <a:t> = the process of joining gametes</a:t>
            </a:r>
          </a:p>
          <a:p>
            <a:r>
              <a:rPr lang="en-US" sz="4000" b="1" u="sng" dirty="0" smtClean="0">
                <a:latin typeface="Comic Sans MS" panose="030F0702030302020204" pitchFamily="66" charset="0"/>
              </a:rPr>
              <a:t>Zygote</a:t>
            </a:r>
            <a:r>
              <a:rPr lang="en-US" sz="4000" dirty="0" smtClean="0">
                <a:latin typeface="Comic Sans MS" panose="030F0702030302020204" pitchFamily="66" charset="0"/>
              </a:rPr>
              <a:t> = when sperm (haploid) fertilizes the egg (haploid), the resulting cell is the zygote (diploid).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10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262" y="365126"/>
            <a:ext cx="8827476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I. </a:t>
            </a:r>
            <a:r>
              <a:rPr lang="en-US" sz="4000" dirty="0" smtClean="0">
                <a:latin typeface="Comic Sans MS" panose="030F0702030302020204" pitchFamily="66" charset="0"/>
              </a:rPr>
              <a:t>GENES,CHROMOSOMES, AND NUMBERS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In humans, each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somatic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cell</a:t>
            </a:r>
            <a:r>
              <a:rPr lang="en-US" sz="4000" dirty="0" smtClean="0">
                <a:latin typeface="Comic Sans MS" panose="030F0702030302020204" pitchFamily="66" charset="0"/>
              </a:rPr>
              <a:t> (any cell other than a sperm or egg, has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46</a:t>
            </a:r>
            <a:r>
              <a:rPr lang="en-US" sz="4000" dirty="0" smtClean="0">
                <a:latin typeface="Comic Sans MS" panose="030F0702030302020204" pitchFamily="66" charset="0"/>
              </a:rPr>
              <a:t> chromosomes.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5477" y="3615694"/>
            <a:ext cx="2584938" cy="274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28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86862"/>
            <a:ext cx="7886700" cy="5790101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46 chromosomes </a:t>
            </a:r>
            <a:r>
              <a:rPr lang="en-US" sz="40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4000" b="1" u="sng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23</a:t>
            </a:r>
            <a:r>
              <a:rPr lang="en-US" sz="40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pairs</a:t>
            </a:r>
            <a:r>
              <a:rPr lang="en-US" sz="40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 (humans get </a:t>
            </a:r>
            <a:r>
              <a:rPr lang="en-US" sz="4000" b="1" u="sng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1</a:t>
            </a:r>
            <a:r>
              <a:rPr lang="en-US" sz="40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pair</a:t>
            </a:r>
            <a:r>
              <a:rPr lang="en-US" sz="40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 from each parent)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710" y="1679330"/>
            <a:ext cx="4867641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78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86862"/>
            <a:ext cx="7886700" cy="5790101"/>
          </a:xfrm>
        </p:spPr>
        <p:txBody>
          <a:bodyPr>
            <a:normAutofit/>
          </a:bodyPr>
          <a:lstStyle/>
          <a:p>
            <a:r>
              <a:rPr lang="en-US" sz="4000" b="1" u="sng" dirty="0" smtClean="0">
                <a:latin typeface="Comic Sans MS" panose="030F0702030302020204" pitchFamily="66" charset="0"/>
              </a:rPr>
              <a:t>Sex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Chromosomes</a:t>
            </a:r>
            <a:r>
              <a:rPr lang="en-US" sz="4000" dirty="0" smtClean="0">
                <a:latin typeface="Comic Sans MS" panose="030F0702030302020204" pitchFamily="66" charset="0"/>
              </a:rPr>
              <a:t> – determine the sex of an individual</a:t>
            </a:r>
          </a:p>
          <a:p>
            <a:pPr lvl="1"/>
            <a:r>
              <a:rPr lang="en-US" sz="3600" dirty="0" smtClean="0">
                <a:latin typeface="Comic Sans MS" panose="030F0702030302020204" pitchFamily="66" charset="0"/>
              </a:rPr>
              <a:t>Last pair of chromosomes –23</a:t>
            </a:r>
            <a:r>
              <a:rPr lang="en-US" sz="3600" baseline="30000" dirty="0" smtClean="0">
                <a:latin typeface="Comic Sans MS" panose="030F0702030302020204" pitchFamily="66" charset="0"/>
              </a:rPr>
              <a:t>rd</a:t>
            </a:r>
            <a:r>
              <a:rPr lang="en-US" sz="3600" dirty="0" smtClean="0">
                <a:latin typeface="Comic Sans MS" panose="030F0702030302020204" pitchFamily="66" charset="0"/>
              </a:rPr>
              <a:t> pair for humans</a:t>
            </a:r>
          </a:p>
          <a:p>
            <a:pPr lvl="1"/>
            <a:r>
              <a:rPr lang="en-US" sz="3600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XX = </a:t>
            </a:r>
            <a:r>
              <a:rPr lang="en-US" sz="3600" b="1" u="sng" dirty="0" smtClean="0">
                <a:solidFill>
                  <a:srgbClr val="FF3399"/>
                </a:solidFill>
                <a:latin typeface="Comic Sans MS" panose="030F0702030302020204" pitchFamily="66" charset="0"/>
              </a:rPr>
              <a:t>female</a:t>
            </a:r>
          </a:p>
          <a:p>
            <a:pPr lvl="1"/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XY = </a:t>
            </a:r>
            <a:r>
              <a:rPr lang="en-US" sz="3600" b="1" u="sng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male</a:t>
            </a:r>
            <a:endParaRPr lang="en-US" sz="3600" b="1" u="sng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8435" y="3209131"/>
            <a:ext cx="4279630" cy="314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89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Autosomes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 autosomal chromosomes </a:t>
            </a:r>
          </a:p>
          <a:p>
            <a:pPr lvl="1"/>
            <a:r>
              <a:rPr lang="en-US" dirty="0" smtClean="0"/>
              <a:t>The first </a:t>
            </a:r>
            <a:r>
              <a:rPr lang="en-US" b="1" u="sng" dirty="0" smtClean="0"/>
              <a:t>22 </a:t>
            </a:r>
            <a:r>
              <a:rPr lang="en-US" dirty="0" smtClean="0"/>
              <a:t>pairs of chromosomes</a:t>
            </a:r>
          </a:p>
          <a:p>
            <a:pPr lvl="1"/>
            <a:r>
              <a:rPr lang="en-US" dirty="0" smtClean="0"/>
              <a:t>Not involved in sex determination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477" y="3204446"/>
            <a:ext cx="4279763" cy="31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40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22031"/>
            <a:ext cx="7886700" cy="5754932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The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number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of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chromosomes</a:t>
            </a:r>
            <a:r>
              <a:rPr lang="en-US" sz="4000" dirty="0" smtClean="0">
                <a:latin typeface="Comic Sans MS" panose="030F0702030302020204" pitchFamily="66" charset="0"/>
              </a:rPr>
              <a:t> for an organism is NOT related to the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complexity</a:t>
            </a:r>
            <a:r>
              <a:rPr lang="en-US" sz="4000" dirty="0" smtClean="0">
                <a:latin typeface="Comic Sans MS" panose="030F0702030302020204" pitchFamily="66" charset="0"/>
              </a:rPr>
              <a:t> of that organism!!</a:t>
            </a:r>
          </a:p>
          <a:p>
            <a:pPr lvl="1"/>
            <a:r>
              <a:rPr lang="en-US" sz="3600" dirty="0" smtClean="0">
                <a:latin typeface="Comic Sans MS" panose="030F0702030302020204" pitchFamily="66" charset="0"/>
              </a:rPr>
              <a:t>Ex: A dog has 78 body chromosomes and humans have 46 body chromosomes</a:t>
            </a:r>
          </a:p>
          <a:p>
            <a:r>
              <a:rPr lang="en-US" sz="4000" dirty="0" smtClean="0">
                <a:latin typeface="Comic Sans MS" panose="030F0702030302020204" pitchFamily="66" charset="0"/>
              </a:rPr>
              <a:t>A thousand or more genes are lined up on a chromosome at one time.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934" y="1622547"/>
            <a:ext cx="1647825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60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Haploid and Diploid Numbers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Each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somatic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cell</a:t>
            </a:r>
            <a:r>
              <a:rPr lang="en-US" sz="4000" dirty="0" smtClean="0">
                <a:latin typeface="Comic Sans MS" panose="030F0702030302020204" pitchFamily="66" charset="0"/>
              </a:rPr>
              <a:t> of an organism contains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paired</a:t>
            </a:r>
            <a:r>
              <a:rPr lang="en-US" sz="4000" dirty="0" smtClean="0">
                <a:latin typeface="Comic Sans MS" panose="030F0702030302020204" pitchFamily="66" charset="0"/>
              </a:rPr>
              <a:t> chromosomes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955" y="3049487"/>
            <a:ext cx="3671989" cy="367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2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39615"/>
            <a:ext cx="7886700" cy="5737348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Half of each pair came from each parent.  These cells are said to have 2n chromosomes, or a full set.</a:t>
            </a:r>
          </a:p>
          <a:p>
            <a:endParaRPr lang="en-US" sz="4000" dirty="0" smtClean="0">
              <a:latin typeface="Comic Sans MS" panose="030F0702030302020204" pitchFamily="66" charset="0"/>
            </a:endParaRPr>
          </a:p>
          <a:p>
            <a:pPr lvl="1"/>
            <a:r>
              <a:rPr lang="en-US" sz="3600" dirty="0" smtClean="0">
                <a:latin typeface="Comic Sans MS" panose="030F0702030302020204" pitchFamily="66" charset="0"/>
              </a:rPr>
              <a:t>They are DIPLOID</a:t>
            </a:r>
          </a:p>
          <a:p>
            <a:pPr lvl="1"/>
            <a:endParaRPr lang="en-US" sz="3600" dirty="0" smtClean="0">
              <a:latin typeface="Comic Sans MS" panose="030F0702030302020204" pitchFamily="66" charset="0"/>
            </a:endParaRPr>
          </a:p>
          <a:p>
            <a:pPr lvl="2"/>
            <a:r>
              <a:rPr lang="en-US" sz="3200" dirty="0" smtClean="0">
                <a:latin typeface="Comic Sans MS" panose="030F0702030302020204" pitchFamily="66" charset="0"/>
              </a:rPr>
              <a:t>Humans have 46 body chromosomes</a:t>
            </a:r>
            <a:endParaRPr lang="en-US" sz="32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12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9912"/>
            <a:ext cx="8651974" cy="661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6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8215" y="773723"/>
            <a:ext cx="784713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Comic Sans MS" panose="030F0702030302020204" pitchFamily="66" charset="0"/>
              </a:rPr>
              <a:t>Each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sex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cell</a:t>
            </a:r>
            <a:r>
              <a:rPr lang="en-US" sz="4000" dirty="0" smtClean="0">
                <a:latin typeface="Comic Sans MS" panose="030F0702030302020204" pitchFamily="66" charset="0"/>
              </a:rPr>
              <a:t> of an organism contains only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half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of</a:t>
            </a:r>
            <a:r>
              <a:rPr lang="en-US" sz="4000" dirty="0" smtClean="0">
                <a:latin typeface="Comic Sans MS" panose="030F0702030302020204" pitchFamily="66" charset="0"/>
              </a:rPr>
              <a:t> a chromosome set.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Comic Sans MS" panose="030F0702030302020204" pitchFamily="66" charset="0"/>
              </a:rPr>
              <a:t>These cells are HAPLOID and have 1n chromosomes</a:t>
            </a:r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Comic Sans MS" panose="030F0702030302020204" pitchFamily="66" charset="0"/>
              </a:rPr>
              <a:t>Ex: Humans have 23 chromosomes in their gametes (egg or sperm)</a:t>
            </a:r>
          </a:p>
          <a:p>
            <a:pPr lvl="1"/>
            <a:endParaRPr lang="en-US" sz="4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79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49569" y="1178169"/>
            <a:ext cx="63480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Sex cells will fuse with another sex cell during fertilization to create a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2n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organism</a:t>
            </a:r>
            <a:r>
              <a:rPr lang="en-US" sz="4000" dirty="0" smtClean="0">
                <a:latin typeface="Comic Sans MS" panose="030F0702030302020204" pitchFamily="66" charset="0"/>
              </a:rPr>
              <a:t>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592" y="3229708"/>
            <a:ext cx="4391758" cy="318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2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42969" y="1229437"/>
            <a:ext cx="509607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So if a human sperm and egg both have 23 chromosomes, after fertilization, an embryo would  have 46 chromosomes!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040" y="2184057"/>
            <a:ext cx="2476310" cy="344658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26139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2 Reasons why Meiosis is significant!!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4000" b="1" u="sng" dirty="0" smtClean="0">
                <a:latin typeface="Comic Sans MS" panose="030F0702030302020204" pitchFamily="66" charset="0"/>
              </a:rPr>
              <a:t>Meiosis</a:t>
            </a:r>
            <a:r>
              <a:rPr lang="en-US" sz="4000" dirty="0" smtClean="0">
                <a:latin typeface="Comic Sans MS" panose="030F0702030302020204" pitchFamily="66" charset="0"/>
              </a:rPr>
              <a:t> is another form of cell division that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creates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haploid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cells</a:t>
            </a:r>
            <a:r>
              <a:rPr lang="en-US" sz="4000" dirty="0" smtClean="0">
                <a:latin typeface="Comic Sans MS" panose="030F0702030302020204" pitchFamily="66" charset="0"/>
              </a:rPr>
              <a:t> to be used for reproduction (sexual)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902" y="4452938"/>
            <a:ext cx="2647950" cy="17240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3974" y="4202900"/>
            <a:ext cx="5007951" cy="251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5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2 Reasons why Meiosis is significant!!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If mitosis was the only form of cell division, then new offspring would always have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2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times</a:t>
            </a:r>
            <a:r>
              <a:rPr lang="en-US" sz="4000" dirty="0" smtClean="0">
                <a:latin typeface="Comic Sans MS" panose="030F0702030302020204" pitchFamily="66" charset="0"/>
              </a:rPr>
              <a:t> as many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chromosomes</a:t>
            </a:r>
            <a:r>
              <a:rPr lang="en-US" sz="4000" dirty="0" smtClean="0">
                <a:latin typeface="Comic Sans MS" panose="030F0702030302020204" pitchFamily="66" charset="0"/>
              </a:rPr>
              <a:t> as their parents.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92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2 Reasons why Meiosis is significant!!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Eventually, there would be so many chromosomes, the organism would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not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survive</a:t>
            </a:r>
            <a:r>
              <a:rPr lang="en-US" sz="4000" dirty="0" smtClean="0">
                <a:latin typeface="Comic Sans MS" panose="030F0702030302020204" pitchFamily="66" charset="0"/>
              </a:rPr>
              <a:t> or be severely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mutated</a:t>
            </a:r>
            <a:r>
              <a:rPr lang="en-US" sz="4000" dirty="0" smtClean="0">
                <a:latin typeface="Comic Sans MS" panose="030F0702030302020204" pitchFamily="66" charset="0"/>
              </a:rPr>
              <a:t>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725" y="3674330"/>
            <a:ext cx="2849849" cy="304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5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862" y="4001293"/>
            <a:ext cx="8458200" cy="27976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prstClr val="black"/>
                </a:solidFill>
                <a:latin typeface="Comic Sans MS" panose="030F0702030302020204" pitchFamily="66" charset="0"/>
              </a:rPr>
              <a:t>2 Reasons why Meiosis is significant!!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5"/>
            <a:ext cx="9144000" cy="4351338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en-US" sz="4000" dirty="0" smtClean="0">
                <a:latin typeface="Comic Sans MS" panose="030F0702030302020204" pitchFamily="66" charset="0"/>
              </a:rPr>
              <a:t>Meiosis provides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GENETIC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VARIATION-</a:t>
            </a:r>
            <a:r>
              <a:rPr lang="en-US" sz="4000" dirty="0" smtClean="0">
                <a:latin typeface="Comic Sans MS" panose="030F0702030302020204" pitchFamily="66" charset="0"/>
              </a:rPr>
              <a:t> the reshuffling of genes carried by the individual members of a population.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10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II.  Meiosis vs. Mitosis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Remember: 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Mitosis</a:t>
            </a:r>
            <a:r>
              <a:rPr lang="en-US" sz="4000" dirty="0" smtClean="0">
                <a:latin typeface="Comic Sans MS" panose="030F0702030302020204" pitchFamily="66" charset="0"/>
              </a:rPr>
              <a:t> = asexual division of diploid body cells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25816" y="1610382"/>
            <a:ext cx="4189534" cy="498410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16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II.  Meiosis vs. Mitosis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90118"/>
            <a:ext cx="9144000" cy="567296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81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5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Meiosis 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Separates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homologous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pairs</a:t>
            </a:r>
            <a:r>
              <a:rPr lang="en-US" sz="4000" dirty="0" smtClean="0">
                <a:latin typeface="Comic Sans MS" panose="030F0702030302020204" pitchFamily="66" charset="0"/>
              </a:rPr>
              <a:t> of chromosomes, NOT sister chromatids of individual chromosomes.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65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77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1. Interphase 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Metabolic activities and replicate chromosomes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816" y="2981782"/>
            <a:ext cx="4418134" cy="373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0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466" y="163390"/>
            <a:ext cx="7886700" cy="1325563"/>
          </a:xfrm>
        </p:spPr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2. Prophase 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035" y="1139825"/>
            <a:ext cx="7886700" cy="4351338"/>
          </a:xfrm>
        </p:spPr>
        <p:txBody>
          <a:bodyPr>
            <a:normAutofit/>
          </a:bodyPr>
          <a:lstStyle/>
          <a:p>
            <a:r>
              <a:rPr lang="en-US" sz="4000" b="1" u="sng" dirty="0" smtClean="0">
                <a:latin typeface="Comic Sans MS" panose="030F0702030302020204" pitchFamily="66" charset="0"/>
              </a:rPr>
              <a:t>Synapsis</a:t>
            </a:r>
            <a:r>
              <a:rPr lang="en-US" sz="4000" dirty="0" smtClean="0">
                <a:latin typeface="Comic Sans MS" panose="030F0702030302020204" pitchFamily="66" charset="0"/>
              </a:rPr>
              <a:t> occurs – the pairing or homologous chromosomes</a:t>
            </a:r>
          </a:p>
          <a:p>
            <a:r>
              <a:rPr lang="en-US" sz="4000" dirty="0" smtClean="0">
                <a:latin typeface="Comic Sans MS" panose="030F0702030302020204" pitchFamily="66" charset="0"/>
              </a:rPr>
              <a:t>Each pair of homologous chromosomes come together to form a tetrad (4 part structure)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999" y="3709195"/>
            <a:ext cx="3031715" cy="301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045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360608"/>
            <a:ext cx="3886200" cy="6246254"/>
          </a:xfrm>
        </p:spPr>
        <p:txBody>
          <a:bodyPr>
            <a:normAutofit fontScale="85000" lnSpcReduction="20000"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Genetic material is exchanged in a a process called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crossing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over</a:t>
            </a:r>
            <a:r>
              <a:rPr lang="en-US" sz="4000" dirty="0" smtClean="0">
                <a:latin typeface="Comic Sans MS" panose="030F0702030302020204" pitchFamily="66" charset="0"/>
              </a:rPr>
              <a:t> (swapping portions of adjacent DNA)</a:t>
            </a:r>
          </a:p>
          <a:p>
            <a:pPr lvl="1"/>
            <a:r>
              <a:rPr lang="en-US" sz="3600" dirty="0" smtClean="0">
                <a:latin typeface="Comic Sans MS" panose="030F0702030302020204" pitchFamily="66" charset="0"/>
              </a:rPr>
              <a:t>Must be done with great precision so that neither chromatid gains or loses any genes!</a:t>
            </a:r>
          </a:p>
          <a:p>
            <a:pPr lvl="1"/>
            <a:r>
              <a:rPr lang="en-US" sz="3600" b="1" u="sng" dirty="0" smtClean="0">
                <a:latin typeface="Comic Sans MS" panose="030F0702030302020204" pitchFamily="66" charset="0"/>
              </a:rPr>
              <a:t>Increases</a:t>
            </a:r>
            <a:r>
              <a:rPr lang="en-US" sz="3600" dirty="0" smtClean="0">
                <a:latin typeface="Comic Sans MS" panose="030F0702030302020204" pitchFamily="66" charset="0"/>
              </a:rPr>
              <a:t> </a:t>
            </a:r>
            <a:r>
              <a:rPr lang="en-US" sz="3600" b="1" u="sng" dirty="0" smtClean="0">
                <a:latin typeface="Comic Sans MS" panose="030F0702030302020204" pitchFamily="66" charset="0"/>
              </a:rPr>
              <a:t>Variation in a species</a:t>
            </a:r>
            <a:endParaRPr lang="en-US" sz="3600" b="1" u="sng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450" y="989501"/>
            <a:ext cx="3886200" cy="518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16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3. Metaphase 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u="sng" dirty="0" smtClean="0">
                <a:latin typeface="Comic Sans MS" panose="030F0702030302020204" pitchFamily="66" charset="0"/>
              </a:rPr>
              <a:t>Homologous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chromosomes</a:t>
            </a:r>
            <a:r>
              <a:rPr lang="en-US" sz="4000" dirty="0" smtClean="0">
                <a:latin typeface="Comic Sans MS" panose="030F0702030302020204" pitchFamily="66" charset="0"/>
              </a:rPr>
              <a:t> line up at the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equator</a:t>
            </a:r>
            <a:r>
              <a:rPr lang="en-US" sz="4000" dirty="0" smtClean="0">
                <a:latin typeface="Comic Sans MS" panose="030F0702030302020204" pitchFamily="66" charset="0"/>
              </a:rPr>
              <a:t> in pairs.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835" y="3063020"/>
            <a:ext cx="4569160" cy="351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95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4. Anaphase 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5033596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Homologous chromosomes separate and move to opposite ends of the cell.</a:t>
            </a:r>
          </a:p>
          <a:p>
            <a:pPr lvl="1"/>
            <a:r>
              <a:rPr lang="en-US" sz="3600" dirty="0" smtClean="0">
                <a:latin typeface="Comic Sans MS" panose="030F0702030302020204" pitchFamily="66" charset="0"/>
              </a:rPr>
              <a:t>This occurs because the </a:t>
            </a:r>
            <a:r>
              <a:rPr lang="en-US" sz="3600" b="1" u="sng" dirty="0" smtClean="0">
                <a:latin typeface="Comic Sans MS" panose="030F0702030302020204" pitchFamily="66" charset="0"/>
              </a:rPr>
              <a:t>centromeres</a:t>
            </a:r>
            <a:r>
              <a:rPr lang="en-US" sz="3600" dirty="0" smtClean="0">
                <a:latin typeface="Comic Sans MS" panose="030F0702030302020204" pitchFamily="66" charset="0"/>
              </a:rPr>
              <a:t> do NOT split like in mitosis. 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846" y="1690689"/>
            <a:ext cx="2816037" cy="381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8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296" y="876055"/>
            <a:ext cx="4536473" cy="4351338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This ensures that each 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new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cell</a:t>
            </a:r>
            <a:r>
              <a:rPr lang="en-US" sz="4000" dirty="0" smtClean="0">
                <a:latin typeface="Comic Sans MS" panose="030F0702030302020204" pitchFamily="66" charset="0"/>
              </a:rPr>
              <a:t> will receive only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one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chromosome</a:t>
            </a:r>
            <a:r>
              <a:rPr lang="en-US" sz="4000" dirty="0" smtClean="0">
                <a:latin typeface="Comic Sans MS" panose="030F0702030302020204" pitchFamily="66" charset="0"/>
              </a:rPr>
              <a:t> from each homologous pair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2607" y="1406919"/>
            <a:ext cx="3172743" cy="436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7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5.  Telophase 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963258" cy="4351338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The  new cells are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haploid</a:t>
            </a:r>
            <a:r>
              <a:rPr lang="en-US" sz="4000" dirty="0" smtClean="0">
                <a:latin typeface="Comic Sans MS" panose="030F0702030302020204" pitchFamily="66" charset="0"/>
              </a:rPr>
              <a:t> but another division is required to create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single stranded</a:t>
            </a:r>
            <a:r>
              <a:rPr lang="en-US" sz="4000" dirty="0" smtClean="0">
                <a:latin typeface="Comic Sans MS" panose="030F0702030302020204" pitchFamily="66" charset="0"/>
              </a:rPr>
              <a:t> 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haploid</a:t>
            </a:r>
            <a:r>
              <a:rPr lang="en-US" sz="4000" dirty="0" smtClean="0">
                <a:latin typeface="Comic Sans MS" panose="030F0702030302020204" pitchFamily="66" charset="0"/>
              </a:rPr>
              <a:t> cells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815" y="1825625"/>
            <a:ext cx="3552092" cy="358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38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85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Meiosis II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Comic Sans MS" panose="030F0702030302020204" pitchFamily="66" charset="0"/>
              </a:rPr>
              <a:t>T</a:t>
            </a:r>
            <a:r>
              <a:rPr lang="en-US" sz="4000" dirty="0" smtClean="0">
                <a:latin typeface="Comic Sans MS" panose="030F0702030302020204" pitchFamily="66" charset="0"/>
              </a:rPr>
              <a:t>he mechanism of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Meiosis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II</a:t>
            </a:r>
            <a:r>
              <a:rPr lang="en-US" sz="4000" dirty="0" smtClean="0">
                <a:latin typeface="Comic Sans MS" panose="030F0702030302020204" pitchFamily="66" charset="0"/>
              </a:rPr>
              <a:t> is almost the </a:t>
            </a:r>
            <a:r>
              <a:rPr lang="en-US" sz="3600" dirty="0" smtClean="0">
                <a:latin typeface="Comic Sans MS" panose="030F0702030302020204" pitchFamily="66" charset="0"/>
              </a:rPr>
              <a:t>same as </a:t>
            </a:r>
            <a:r>
              <a:rPr lang="en-US" sz="3600" b="1" u="sng" dirty="0" smtClean="0">
                <a:latin typeface="Comic Sans MS" panose="030F0702030302020204" pitchFamily="66" charset="0"/>
              </a:rPr>
              <a:t>mitosis</a:t>
            </a:r>
            <a:r>
              <a:rPr lang="en-US" sz="3600" dirty="0" smtClean="0">
                <a:latin typeface="Comic Sans MS" panose="030F0702030302020204" pitchFamily="66" charset="0"/>
              </a:rPr>
              <a:t>.</a:t>
            </a:r>
          </a:p>
          <a:p>
            <a:pPr lvl="1"/>
            <a:r>
              <a:rPr lang="en-US" sz="3200" dirty="0" smtClean="0">
                <a:latin typeface="Comic Sans MS" panose="030F0702030302020204" pitchFamily="66" charset="0"/>
              </a:rPr>
              <a:t>However, the chromosomes DO NOT replicate between meiosis I and meiosis II.</a:t>
            </a:r>
          </a:p>
          <a:p>
            <a:pPr lvl="1"/>
            <a:r>
              <a:rPr lang="en-US" sz="3200" dirty="0" smtClean="0">
                <a:latin typeface="Comic Sans MS" panose="030F0702030302020204" pitchFamily="66" charset="0"/>
              </a:rPr>
              <a:t>The final outcome of meiosis is </a:t>
            </a:r>
            <a:r>
              <a:rPr lang="en-US" sz="3200" b="1" u="sng" dirty="0" smtClean="0">
                <a:latin typeface="Comic Sans MS" panose="030F0702030302020204" pitchFamily="66" charset="0"/>
              </a:rPr>
              <a:t>halving</a:t>
            </a:r>
            <a:r>
              <a:rPr lang="en-US" sz="3200" dirty="0" smtClean="0">
                <a:latin typeface="Comic Sans MS" panose="030F0702030302020204" pitchFamily="66" charset="0"/>
              </a:rPr>
              <a:t> the number of chromosomes per cell.</a:t>
            </a:r>
            <a:endParaRPr lang="en-US" sz="32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64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69" y="377582"/>
            <a:ext cx="8699754" cy="575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92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1.  Prophase II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119196" cy="4351338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Same as Prophase I except NO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tetrads</a:t>
            </a:r>
            <a:r>
              <a:rPr lang="en-US" sz="4000" dirty="0" smtClean="0">
                <a:latin typeface="Comic Sans MS" panose="030F0702030302020204" pitchFamily="66" charset="0"/>
              </a:rPr>
              <a:t> are formed.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6606" y="1438383"/>
            <a:ext cx="4398743" cy="473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99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2.  Metaphase II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Chromosomes line up at the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equator</a:t>
            </a:r>
            <a:endParaRPr lang="en-US" sz="4000" b="1" u="sng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3186430" y="2604941"/>
            <a:ext cx="4300220" cy="393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7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3.  Anaphase II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u="sng" dirty="0" smtClean="0">
                <a:latin typeface="Comic Sans MS" panose="030F0702030302020204" pitchFamily="66" charset="0"/>
              </a:rPr>
              <a:t>Sister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chromatids</a:t>
            </a:r>
            <a:r>
              <a:rPr lang="en-US" sz="4000" dirty="0" smtClean="0">
                <a:latin typeface="Comic Sans MS" panose="030F0702030302020204" pitchFamily="66" charset="0"/>
              </a:rPr>
              <a:t> move to the opposite ends of the cell.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42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305908" y="3000374"/>
            <a:ext cx="3597910" cy="4178301"/>
            <a:chOff x="0" y="0"/>
            <a:chExt cx="1714500" cy="1962273"/>
          </a:xfrm>
        </p:grpSpPr>
        <p:pic>
          <p:nvPicPr>
            <p:cNvPr id="6" name="Picture 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72" y="4572"/>
              <a:ext cx="1705356" cy="1663446"/>
            </a:xfrm>
            <a:prstGeom prst="rect">
              <a:avLst/>
            </a:prstGeom>
          </p:spPr>
        </p:pic>
        <p:sp>
          <p:nvSpPr>
            <p:cNvPr id="7" name="Shape 747"/>
            <p:cNvSpPr/>
            <p:nvPr/>
          </p:nvSpPr>
          <p:spPr>
            <a:xfrm>
              <a:off x="0" y="0"/>
              <a:ext cx="1714500" cy="1672590"/>
            </a:xfrm>
            <a:custGeom>
              <a:avLst/>
              <a:gdLst/>
              <a:ahLst/>
              <a:cxnLst/>
              <a:rect l="0" t="0" r="0" b="0"/>
              <a:pathLst>
                <a:path w="1714500" h="1672590">
                  <a:moveTo>
                    <a:pt x="0" y="1672590"/>
                  </a:moveTo>
                  <a:lnTo>
                    <a:pt x="1714500" y="1672590"/>
                  </a:lnTo>
                  <a:lnTo>
                    <a:pt x="1714500" y="0"/>
                  </a:lnTo>
                  <a:lnTo>
                    <a:pt x="0" y="0"/>
                  </a:lnTo>
                  <a:close/>
                </a:path>
              </a:pathLst>
            </a:custGeom>
            <a:ln w="9525" cap="rnd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052" y="1851673"/>
              <a:ext cx="30303" cy="11060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600">
                  <a:solidFill>
                    <a:srgbClr val="000000"/>
                  </a:solidFill>
                  <a:effectLst/>
                  <a:latin typeface="Comic Sans MS" panose="030F0702030302020204" pitchFamily="66" charset="0"/>
                  <a:ea typeface="Comic Sans MS" panose="030F0702030302020204" pitchFamily="66" charset="0"/>
                  <a:cs typeface="Comic Sans MS" panose="030F0702030302020204" pitchFamily="66" charset="0"/>
                </a:rPr>
                <a:t> </a:t>
              </a:r>
              <a:endPara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882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4.  Telophase II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Creates 4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haploid</a:t>
            </a:r>
            <a:r>
              <a:rPr lang="en-US" sz="4000" dirty="0" smtClean="0">
                <a:latin typeface="Comic Sans MS" panose="030F0702030302020204" pitchFamily="66" charset="0"/>
              </a:rPr>
              <a:t> cells (gametes)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43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798277" y="2582912"/>
            <a:ext cx="4171217" cy="3956001"/>
            <a:chOff x="0" y="0"/>
            <a:chExt cx="1864614" cy="1826514"/>
          </a:xfrm>
        </p:grpSpPr>
        <p:pic>
          <p:nvPicPr>
            <p:cNvPr id="6" name="Picture 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72" y="4573"/>
              <a:ext cx="1855470" cy="1817370"/>
            </a:xfrm>
            <a:prstGeom prst="rect">
              <a:avLst/>
            </a:prstGeom>
          </p:spPr>
        </p:pic>
        <p:sp>
          <p:nvSpPr>
            <p:cNvPr id="7" name="Shape 749"/>
            <p:cNvSpPr/>
            <p:nvPr/>
          </p:nvSpPr>
          <p:spPr>
            <a:xfrm>
              <a:off x="0" y="0"/>
              <a:ext cx="1864614" cy="1826514"/>
            </a:xfrm>
            <a:custGeom>
              <a:avLst/>
              <a:gdLst/>
              <a:ahLst/>
              <a:cxnLst/>
              <a:rect l="0" t="0" r="0" b="0"/>
              <a:pathLst>
                <a:path w="1864614" h="1826514">
                  <a:moveTo>
                    <a:pt x="0" y="1826514"/>
                  </a:moveTo>
                  <a:lnTo>
                    <a:pt x="1864614" y="1826514"/>
                  </a:lnTo>
                  <a:lnTo>
                    <a:pt x="1864614" y="0"/>
                  </a:lnTo>
                  <a:lnTo>
                    <a:pt x="0" y="0"/>
                  </a:lnTo>
                  <a:close/>
                </a:path>
              </a:pathLst>
            </a:custGeom>
            <a:ln w="9525" cap="rnd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82296" y="1314465"/>
              <a:ext cx="30303" cy="11060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600">
                  <a:solidFill>
                    <a:srgbClr val="000000"/>
                  </a:solidFill>
                  <a:effectLst/>
                  <a:latin typeface="Comic Sans MS" panose="030F0702030302020204" pitchFamily="66" charset="0"/>
                  <a:ea typeface="Comic Sans MS" panose="030F0702030302020204" pitchFamily="66" charset="0"/>
                  <a:cs typeface="Comic Sans MS" panose="030F0702030302020204" pitchFamily="66" charset="0"/>
                </a:rPr>
                <a:t> </a:t>
              </a:r>
              <a:endParaRPr lang="en-US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217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25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  <a:hlinkClick r:id="rId2"/>
              </a:rPr>
              <a:t>Crash Course Meiosis:  Where the Sex Starts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19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Comic Sans MS" panose="030F0702030302020204" pitchFamily="66" charset="0"/>
              </a:rPr>
              <a:t>Meiosis provides genetic variation in 2 ways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4875335" cy="5190637"/>
          </a:xfrm>
        </p:spPr>
        <p:txBody>
          <a:bodyPr>
            <a:normAutofit fontScale="850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4000" b="1" u="sng" dirty="0" smtClean="0">
                <a:latin typeface="Comic Sans MS" panose="030F0702030302020204" pitchFamily="66" charset="0"/>
              </a:rPr>
              <a:t>Independent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assortment</a:t>
            </a:r>
            <a:r>
              <a:rPr lang="en-US" sz="4000" dirty="0" smtClean="0">
                <a:latin typeface="Comic Sans MS" panose="030F0702030302020204" pitchFamily="66" charset="0"/>
              </a:rPr>
              <a:t> of homologous chromosomes during meiosis I</a:t>
            </a:r>
          </a:p>
          <a:p>
            <a:pPr lvl="1"/>
            <a:r>
              <a:rPr lang="en-US" sz="3600" dirty="0" smtClean="0">
                <a:latin typeface="Comic Sans MS" panose="030F0702030302020204" pitchFamily="66" charset="0"/>
              </a:rPr>
              <a:t>The amount of different chromosomes that can be produced increases greatly as the number of chromosomes an organism has.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414" y="2404148"/>
            <a:ext cx="5732585" cy="323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83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Meiosis provides genetic variation in 2 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A pea plant has 7 pairs of chromosomes.  Each pair can line up 2 different ways.  Therefore, each gamete can have 2</a:t>
            </a:r>
            <a:r>
              <a:rPr lang="en-US" sz="4000" baseline="30000" dirty="0" smtClean="0">
                <a:latin typeface="Comic Sans MS" panose="030F0702030302020204" pitchFamily="66" charset="0"/>
              </a:rPr>
              <a:t>7 </a:t>
            </a:r>
            <a:r>
              <a:rPr lang="en-US" sz="4000" dirty="0" smtClean="0">
                <a:latin typeface="Comic Sans MS" panose="030F0702030302020204" pitchFamily="66" charset="0"/>
              </a:rPr>
              <a:t>= 128 possibilities!!</a:t>
            </a:r>
          </a:p>
          <a:p>
            <a:r>
              <a:rPr lang="en-US" sz="4000" dirty="0" smtClean="0">
                <a:latin typeface="Comic Sans MS" panose="030F0702030302020204" pitchFamily="66" charset="0"/>
              </a:rPr>
              <a:t>Humans:  n= 23; so the number of different kinds of eggs or sperm a person can produce is more than 8 million (2</a:t>
            </a:r>
            <a:r>
              <a:rPr lang="en-US" sz="4000" baseline="30000" dirty="0" smtClean="0">
                <a:latin typeface="Comic Sans MS" panose="030F0702030302020204" pitchFamily="66" charset="0"/>
              </a:rPr>
              <a:t>23</a:t>
            </a:r>
            <a:r>
              <a:rPr lang="en-US" sz="4000" dirty="0" smtClean="0">
                <a:latin typeface="Comic Sans MS" panose="030F0702030302020204" pitchFamily="66" charset="0"/>
              </a:rPr>
              <a:t>)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283" y="957119"/>
            <a:ext cx="1753702" cy="137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23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Meiosis provides genetic variation in 2 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When fertilization occurs, 2</a:t>
            </a:r>
            <a:r>
              <a:rPr lang="en-US" sz="4000" baseline="30000" dirty="0" smtClean="0">
                <a:latin typeface="Comic Sans MS" panose="030F0702030302020204" pitchFamily="66" charset="0"/>
              </a:rPr>
              <a:t>23</a:t>
            </a:r>
            <a:r>
              <a:rPr lang="en-US" sz="4000" dirty="0" smtClean="0">
                <a:latin typeface="Comic Sans MS" panose="030F0702030302020204" pitchFamily="66" charset="0"/>
              </a:rPr>
              <a:t> X 2</a:t>
            </a:r>
            <a:r>
              <a:rPr lang="en-US" sz="4000" baseline="30000" dirty="0" smtClean="0">
                <a:latin typeface="Comic Sans MS" panose="030F0702030302020204" pitchFamily="66" charset="0"/>
              </a:rPr>
              <a:t>23</a:t>
            </a:r>
            <a:r>
              <a:rPr lang="en-US" sz="4000" dirty="0" smtClean="0">
                <a:latin typeface="Comic Sans MS" panose="030F0702030302020204" pitchFamily="66" charset="0"/>
              </a:rPr>
              <a:t> zygotes are possible or 70 trillion!!</a:t>
            </a:r>
          </a:p>
          <a:p>
            <a:r>
              <a:rPr lang="en-US" sz="4000" dirty="0" smtClean="0">
                <a:latin typeface="Comic Sans MS" panose="030F0702030302020204" pitchFamily="66" charset="0"/>
              </a:rPr>
              <a:t>No wonder brothers and sisters can be so different!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123" y="4845784"/>
            <a:ext cx="2813538" cy="187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04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Meiosis provides genetic variation in 2 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en-US" sz="4000" b="1" u="sng" dirty="0" smtClean="0">
                <a:latin typeface="Comic Sans MS" panose="030F0702030302020204" pitchFamily="66" charset="0"/>
              </a:rPr>
              <a:t>Crossing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over</a:t>
            </a:r>
            <a:r>
              <a:rPr lang="en-US" sz="4000" dirty="0" smtClean="0">
                <a:latin typeface="Comic Sans MS" panose="030F0702030302020204" pitchFamily="66" charset="0"/>
              </a:rPr>
              <a:t> between homologous chromosomes during prophase of meiosis I</a:t>
            </a:r>
          </a:p>
          <a:p>
            <a:pPr lvl="1"/>
            <a:r>
              <a:rPr lang="en-US" sz="3600" dirty="0" smtClean="0">
                <a:latin typeface="Comic Sans MS" panose="030F0702030302020204" pitchFamily="66" charset="0"/>
              </a:rPr>
              <a:t>Increase the number of genetic variations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127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Meiosis </a:t>
            </a:r>
            <a:r>
              <a:rPr lang="en-US" dirty="0" smtClean="0">
                <a:latin typeface="Comic Sans MS" panose="030F0702030302020204" pitchFamily="66" charset="0"/>
              </a:rPr>
              <a:t>is NOT flawless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It is estimated that from 10-20% of all human fertilized eggs contain chromosome  abnormalities, and these are the most common causes of pregnancy failure (35% of the cases)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03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dirty="0" smtClean="0">
                <a:latin typeface="Comic Sans MS" panose="030F0702030302020204" pitchFamily="66" charset="0"/>
              </a:rPr>
              <a:t>These chromosome abnormalities:</a:t>
            </a:r>
          </a:p>
          <a:p>
            <a:r>
              <a:rPr lang="en-US" sz="4000" dirty="0" smtClean="0">
                <a:latin typeface="Comic Sans MS" panose="030F0702030302020204" pitchFamily="66" charset="0"/>
              </a:rPr>
              <a:t>Arise from errors in meiosis, usually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meiosis</a:t>
            </a:r>
            <a:r>
              <a:rPr lang="en-US" sz="4000" dirty="0" smtClean="0">
                <a:latin typeface="Comic Sans MS" panose="030F0702030302020204" pitchFamily="66" charset="0"/>
              </a:rPr>
              <a:t> I</a:t>
            </a:r>
            <a:endParaRPr lang="en-US" sz="4000" b="1" u="sng" dirty="0" smtClean="0">
              <a:latin typeface="Comic Sans MS" panose="030F0702030302020204" pitchFamily="66" charset="0"/>
            </a:endParaRPr>
          </a:p>
          <a:p>
            <a:r>
              <a:rPr lang="en-US" sz="4000" dirty="0" smtClean="0">
                <a:latin typeface="Comic Sans MS" panose="030F0702030302020204" pitchFamily="66" charset="0"/>
              </a:rPr>
              <a:t>Occur more often (90%) during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egg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formation</a:t>
            </a:r>
            <a:r>
              <a:rPr lang="en-US" sz="4000" dirty="0" smtClean="0">
                <a:latin typeface="Comic Sans MS" panose="030F0702030302020204" pitchFamily="66" charset="0"/>
              </a:rPr>
              <a:t> than during sperm formation</a:t>
            </a:r>
          </a:p>
          <a:p>
            <a:r>
              <a:rPr lang="en-US" sz="4000" dirty="0" smtClean="0">
                <a:latin typeface="Comic Sans MS" panose="030F0702030302020204" pitchFamily="66" charset="0"/>
              </a:rPr>
              <a:t>Become more frequent as a woman </a:t>
            </a:r>
            <a:r>
              <a:rPr lang="en-US" sz="4000" b="1" u="sng" dirty="0" smtClean="0">
                <a:latin typeface="Comic Sans MS" panose="030F0702030302020204" pitchFamily="66" charset="0"/>
              </a:rPr>
              <a:t>ages</a:t>
            </a:r>
            <a:r>
              <a:rPr lang="en-US" sz="4000" dirty="0" smtClean="0">
                <a:latin typeface="Comic Sans MS" panose="030F0702030302020204" pitchFamily="66" charset="0"/>
              </a:rPr>
              <a:t>.</a:t>
            </a:r>
          </a:p>
          <a:p>
            <a:endParaRPr lang="en-US" sz="40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05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Animation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5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F7099E7F0604086C6FF54E3837E5C" ma:contentTypeVersion="0" ma:contentTypeDescription="Create a new document." ma:contentTypeScope="" ma:versionID="a5f6c1a9320cf5964a7de7e1e5649c6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73a933e43dfc40ec37962c19190021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2348835-C9E2-471C-A806-8F0C34AF307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1B0AF7-C847-4D67-A92B-6E0A25C412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D74D26D-C23A-4EF8-BCC6-12F388B7B209}">
  <ds:schemaRefs>
    <ds:schemaRef ds:uri="http://purl.org/dc/dcmitype/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1957</TotalTime>
  <Words>1107</Words>
  <Application>Microsoft Office PowerPoint</Application>
  <PresentationFormat>On-screen Show (4:3)</PresentationFormat>
  <Paragraphs>167</Paragraphs>
  <Slides>52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</vt:lpstr>
      <vt:lpstr>Calibri</vt:lpstr>
      <vt:lpstr>Calibri Light</vt:lpstr>
      <vt:lpstr>Comic Sans MS</vt:lpstr>
      <vt:lpstr>Wingdings</vt:lpstr>
      <vt:lpstr>Office Theme</vt:lpstr>
      <vt:lpstr>Meiosis</vt:lpstr>
      <vt:lpstr>Meiosis Vocabulary</vt:lpstr>
      <vt:lpstr>Meiosis Vocabulary</vt:lpstr>
      <vt:lpstr>Meiosis Vocabulary</vt:lpstr>
      <vt:lpstr>Meiosis Vocabulary</vt:lpstr>
      <vt:lpstr>PowerPoint Presentation</vt:lpstr>
      <vt:lpstr>Meiosis Vocabulary</vt:lpstr>
      <vt:lpstr>Meiosis Vocabulary</vt:lpstr>
      <vt:lpstr>Meiosis Vocabulary</vt:lpstr>
      <vt:lpstr>I. GENES,CHROMOSOMES, AND NUMBERS</vt:lpstr>
      <vt:lpstr>PowerPoint Presentation</vt:lpstr>
      <vt:lpstr>PowerPoint Presentation</vt:lpstr>
      <vt:lpstr>Autosomes</vt:lpstr>
      <vt:lpstr>PowerPoint Presentation</vt:lpstr>
      <vt:lpstr>Haploid and Diploid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 Reasons why Meiosis is significant!!</vt:lpstr>
      <vt:lpstr>2 Reasons why Meiosis is significant!!</vt:lpstr>
      <vt:lpstr>2 Reasons why Meiosis is significant!!</vt:lpstr>
      <vt:lpstr>2 Reasons why Meiosis is significant!!</vt:lpstr>
      <vt:lpstr>II.  Meiosis vs. Mitosis</vt:lpstr>
      <vt:lpstr>II.  Meiosis vs. Mitosis</vt:lpstr>
      <vt:lpstr>PowerPoint Presentation</vt:lpstr>
      <vt:lpstr>Meiosis I</vt:lpstr>
      <vt:lpstr>PowerPoint Presentation</vt:lpstr>
      <vt:lpstr>1. Interphase </vt:lpstr>
      <vt:lpstr>2. Prophase I</vt:lpstr>
      <vt:lpstr>PowerPoint Presentation</vt:lpstr>
      <vt:lpstr>3. Metaphase I</vt:lpstr>
      <vt:lpstr>4. Anaphase I</vt:lpstr>
      <vt:lpstr>PowerPoint Presentation</vt:lpstr>
      <vt:lpstr>5.  Telophase I</vt:lpstr>
      <vt:lpstr>PowerPoint Presentation</vt:lpstr>
      <vt:lpstr>Meiosis II</vt:lpstr>
      <vt:lpstr>PowerPoint Presentation</vt:lpstr>
      <vt:lpstr>1.  Prophase II</vt:lpstr>
      <vt:lpstr>2.  Metaphase II</vt:lpstr>
      <vt:lpstr>3.  Anaphase II</vt:lpstr>
      <vt:lpstr>4.  Telophase II</vt:lpstr>
      <vt:lpstr>PowerPoint Presentation</vt:lpstr>
      <vt:lpstr>PowerPoint Presentation</vt:lpstr>
      <vt:lpstr>Meiosis provides genetic variation in 2 ways</vt:lpstr>
      <vt:lpstr>Meiosis provides genetic variation in 2 ways</vt:lpstr>
      <vt:lpstr>Meiosis provides genetic variation in 2 ways</vt:lpstr>
      <vt:lpstr>Meiosis provides genetic variation in 2 ways</vt:lpstr>
      <vt:lpstr>Meiosis is NOT flawless</vt:lpstr>
      <vt:lpstr>PowerPoint Presentation</vt:lpstr>
      <vt:lpstr>PowerPoint Presentation</vt:lpstr>
    </vt:vector>
  </TitlesOfParts>
  <Company>DASD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Meiosis</dc:title>
  <dc:creator>Fishel, Shelley</dc:creator>
  <cp:lastModifiedBy>Fishel, Shelley</cp:lastModifiedBy>
  <cp:revision>28</cp:revision>
  <dcterms:created xsi:type="dcterms:W3CDTF">2015-01-02T18:37:18Z</dcterms:created>
  <dcterms:modified xsi:type="dcterms:W3CDTF">2015-02-22T18:58:39Z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0x010100B23F7099E7F0604086C6FF54E3837E5C</vt:lpwstr>
  </property>
</Properties>
</file>