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activeX/activeX1.xml" ContentType="application/vnd.ms-office.activeX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activeX/activeX2.xml" ContentType="application/vnd.ms-office.activeX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997" r:id="rId2"/>
    <p:sldMasterId id="2147484002" r:id="rId3"/>
    <p:sldMasterId id="2147484007" r:id="rId4"/>
  </p:sldMasterIdLst>
  <p:notesMasterIdLst>
    <p:notesMasterId r:id="rId44"/>
  </p:notesMasterIdLst>
  <p:sldIdLst>
    <p:sldId id="328" r:id="rId5"/>
    <p:sldId id="354" r:id="rId6"/>
    <p:sldId id="330" r:id="rId7"/>
    <p:sldId id="401" r:id="rId8"/>
    <p:sldId id="414" r:id="rId9"/>
    <p:sldId id="420" r:id="rId10"/>
    <p:sldId id="386" r:id="rId11"/>
    <p:sldId id="427" r:id="rId12"/>
    <p:sldId id="429" r:id="rId13"/>
    <p:sldId id="430" r:id="rId14"/>
    <p:sldId id="431" r:id="rId15"/>
    <p:sldId id="432" r:id="rId16"/>
    <p:sldId id="428" r:id="rId17"/>
    <p:sldId id="331" r:id="rId18"/>
    <p:sldId id="367" r:id="rId19"/>
    <p:sldId id="388" r:id="rId20"/>
    <p:sldId id="389" r:id="rId21"/>
    <p:sldId id="390" r:id="rId22"/>
    <p:sldId id="391" r:id="rId23"/>
    <p:sldId id="421" r:id="rId24"/>
    <p:sldId id="422" r:id="rId25"/>
    <p:sldId id="368" r:id="rId26"/>
    <p:sldId id="373" r:id="rId27"/>
    <p:sldId id="385" r:id="rId28"/>
    <p:sldId id="375" r:id="rId29"/>
    <p:sldId id="387" r:id="rId30"/>
    <p:sldId id="392" r:id="rId31"/>
    <p:sldId id="393" r:id="rId32"/>
    <p:sldId id="394" r:id="rId33"/>
    <p:sldId id="423" r:id="rId34"/>
    <p:sldId id="424" r:id="rId35"/>
    <p:sldId id="408" r:id="rId36"/>
    <p:sldId id="398" r:id="rId37"/>
    <p:sldId id="399" r:id="rId38"/>
    <p:sldId id="409" r:id="rId39"/>
    <p:sldId id="410" r:id="rId40"/>
    <p:sldId id="411" r:id="rId41"/>
    <p:sldId id="412" r:id="rId42"/>
    <p:sldId id="413" r:id="rId43"/>
  </p:sldIdLst>
  <p:sldSz cx="9144000" cy="6858000" type="screen4x3"/>
  <p:notesSz cx="6858000" cy="9144000"/>
  <p:custShowLst>
    <p:custShow name="Participant Leaders" id="0">
      <p:sldLst>
        <p:sld r:id="rId39"/>
      </p:sldLst>
    </p:custShow>
    <p:custShow name="Team Scores" id="1">
      <p:sldLst>
        <p:sld r:id="rId40"/>
      </p:sldLst>
    </p:custShow>
    <p:custShow name="Team MVP" id="2">
      <p:sldLst>
        <p:sld r:id="rId41"/>
      </p:sldLst>
    </p:custShow>
    <p:custShow name="Fastest" id="3">
      <p:sldLst>
        <p:sld r:id="rId42"/>
      </p:sldLst>
    </p:custShow>
    <p:custShow name="Whiteboard" id="4">
      <p:sldLst>
        <p:sld r:id="rId43"/>
      </p:sldLst>
    </p:custShow>
  </p:custShowLst>
  <p:custDataLst>
    <p:tags r:id="rId4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100C20"/>
    <a:srgbClr val="00133A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5" autoAdjust="0"/>
    <p:restoredTop sz="94361" autoAdjust="0"/>
  </p:normalViewPr>
  <p:slideViewPr>
    <p:cSldViewPr>
      <p:cViewPr varScale="1">
        <p:scale>
          <a:sx n="107" d="100"/>
          <a:sy n="107" d="100"/>
        </p:scale>
        <p:origin x="88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F762474-EDF7-4D79-91EC-C17B88AC1573}" type="datetimeFigureOut">
              <a:rPr lang="en-US"/>
              <a:pPr>
                <a:defRPr/>
              </a:pPr>
              <a:t>2/20/2018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67BDE6C-C795-4B0B-9F60-F6718834FE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5171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931A05-E794-4D1B-8B0F-AF0DA32362FA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AF67500-10C8-4208-B5BC-39768C1E479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4D66DB-44EB-44FA-AFBC-8AE78A71F73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DAEFED-4EFC-4C37-B760-876469B16D2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D0A8FC1-4957-4124-8B66-50BBE000931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D6432B-B90E-4FEB-9142-ACAE60C3528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F58451-40A3-48CA-A74D-3C2A46D5915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531CFF-647A-4C78-A320-35ACCA037A3C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DE50C9-B2C3-4762-9456-D43BDADFFF1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A70EB4-C618-4975-A716-613F2A8709D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A9F6D0-3C30-480D-A4AA-5E4F6257B652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F6278E-E5B2-4403-B2D0-5E9D1657CEF7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E1258C-DC56-44D6-BEE4-C71F2841CC93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6A018D-23B6-4B7E-A36A-E812DCAEAC6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C045C1-D78E-42E3-97E2-651E90EE91D7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1F06D2-3056-486C-B6C8-A6373AE791CF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7C3C09-D199-4109-B8B2-900E1392565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A31CDD-3BF8-4380-8480-B98C8B58723C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3225FD-3385-46CD-A58C-DF95D359B1A1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6208DC-15A7-42B7-B950-852400E9CEC0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Layouts/_rels/slideLayout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slide" Target="../slides/slide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slide" Target="../slides/slide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8" descr="MCJROTCLogo2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09600"/>
            <a:ext cx="22415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ctr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0FE430-1C83-497F-A7E3-4655688C5A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138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914400" y="2133600"/>
            <a:ext cx="73152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1F8C700-5B74-4402-B8FD-CF1514CAF4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847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4813645-22EA-4490-A303-D66CBB64DC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181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26010E1-CF27-4715-AA9D-3EB952D2F5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501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A04AB26-B32A-4A6F-9FF9-BD9E92A600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612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DC190BC-D6B2-4988-8F54-1EEEAA329E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277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34035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057400"/>
            <a:ext cx="3810000" cy="43403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2454BEB-4533-494B-B551-6E092E6189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01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90800"/>
            <a:ext cx="4040188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752600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590800"/>
            <a:ext cx="4041775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433933C-DA92-48B7-A42D-031AF920F7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666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19050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8288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6477000" cy="978408"/>
          </a:xfrm>
        </p:spPr>
        <p:txBody>
          <a:bodyPr lIns="73152" bIns="0" anchor="b">
            <a:sp3d prstMaterial="matte"/>
          </a:bodyPr>
          <a:lstStyle>
            <a:lvl1pPr algn="l">
              <a:defRPr sz="40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65884F-0239-4314-B099-7425A26DC2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763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 lIns="73152" bIns="0" anchor="b">
            <a:sp3d prstMaterial="matte"/>
          </a:bodyPr>
          <a:lstStyle>
            <a:lvl1pPr algn="l">
              <a:defRPr sz="32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828800"/>
            <a:ext cx="6247397" cy="4419600"/>
          </a:xfrm>
          <a:solidFill>
            <a:srgbClr val="00133A"/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194300" cy="201613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305800" y="6477000"/>
            <a:ext cx="733425" cy="201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52D9D5-494A-4755-8CAA-DC01B7FC7F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732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C2D2379-64A2-46C2-94C9-46C28C8024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0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81000"/>
            <a:ext cx="6781800" cy="993775"/>
          </a:xfr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90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486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9E6F04-976F-4526-B7C6-3CF54A7342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676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12" descr="Logo Wednesday2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914400"/>
            <a:ext cx="19240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l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3B0D71B-BA93-466C-89B8-172C862E27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795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3" name="Rectangle 2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752600" y="381000"/>
            <a:ext cx="2095500" cy="708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000">
                <a:solidFill>
                  <a:schemeClr val="bg1"/>
                </a:solidFill>
              </a:rPr>
              <a:t>Purpose</a:t>
            </a: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533400" y="2209800"/>
            <a:ext cx="8077200" cy="4619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>
                <a:solidFill>
                  <a:schemeClr val="bg1"/>
                </a:solidFill>
              </a:rPr>
              <a:t>Click to Add Purpose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E94ADB-E6D5-465A-94FA-E16BC8A8F0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07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8F836A3-2E86-4A0C-BF72-6D7F29619C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731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9B1BC3D-5E78-4928-AE46-708F4D73BC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522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705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W Q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3040" y="0"/>
            <a:ext cx="7223760" cy="140335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Key Word Question Slide Index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5B72137A-D12F-48D2-9ACE-83BA9D32A5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975" y="2045731"/>
            <a:ext cx="8520113" cy="4163875"/>
          </a:xfrm>
          <a:noFill/>
          <a:ln>
            <a:noFill/>
          </a:ln>
        </p:spPr>
        <p:txBody>
          <a:bodyPr/>
          <a:lstStyle>
            <a:lvl1pPr marL="5143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SzPct val="100000"/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1pPr>
            <a:lvl2pPr marL="9715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2pPr>
            <a:lvl3pPr marL="1223963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3pPr>
            <a:lvl4pPr marL="149066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4pPr>
            <a:lvl5pPr marL="170021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8028B6-F1AF-417F-9B3D-86484EBCE5CB}"/>
              </a:ext>
            </a:extLst>
          </p:cNvPr>
          <p:cNvSpPr/>
          <p:nvPr userDrawn="1"/>
        </p:nvSpPr>
        <p:spPr>
          <a:xfrm>
            <a:off x="-32657" y="1676400"/>
            <a:ext cx="9176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defRPr/>
            </a:pPr>
            <a:r>
              <a:rPr lang="en-US" b="1" i="1" dirty="0">
                <a:solidFill>
                  <a:schemeClr val="accent1">
                    <a:lumMod val="10000"/>
                  </a:schemeClr>
                </a:solidFill>
                <a:latin typeface="Calibri"/>
              </a:rPr>
              <a:t>Click any link below to go directly to polling that question.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9067C-20A6-4209-A30E-FA9CB35783C6}"/>
              </a:ext>
            </a:extLst>
          </p:cNvPr>
          <p:cNvSpPr txBox="1"/>
          <p:nvPr userDrawn="1"/>
        </p:nvSpPr>
        <p:spPr>
          <a:xfrm>
            <a:off x="1353591" y="6343650"/>
            <a:ext cx="417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1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here to return to this index. </a:t>
            </a:r>
          </a:p>
        </p:txBody>
      </p:sp>
      <p:sp>
        <p:nvSpPr>
          <p:cNvPr id="9" name="Left Arrow 1">
            <a:extLst>
              <a:ext uri="{FF2B5EF4-FFF2-40B4-BE49-F238E27FC236}">
                <a16:creationId xmlns:a16="http://schemas.microsoft.com/office/drawing/2014/main" id="{2DC0AC89-9CF9-47F7-AFD6-9E1C9AC397B3}"/>
              </a:ext>
            </a:extLst>
          </p:cNvPr>
          <p:cNvSpPr/>
          <p:nvPr userDrawn="1"/>
        </p:nvSpPr>
        <p:spPr bwMode="auto">
          <a:xfrm flipH="1">
            <a:off x="5489202" y="6469191"/>
            <a:ext cx="588789" cy="250958"/>
          </a:xfrm>
          <a:prstGeom prst="leftArrow">
            <a:avLst/>
          </a:prstGeom>
          <a:solidFill>
            <a:srgbClr val="002060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E0E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D7FA57-F71D-4E4B-A8D6-0D77296A24A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2" action="ppaction://hlinksldjump"/>
              <a:extLst>
                <a:ext uri="{FF2B5EF4-FFF2-40B4-BE49-F238E27FC236}">
                  <a16:creationId xmlns:a16="http://schemas.microsoft.com/office/drawing/2014/main" id="{6FE3DD08-6B88-4968-9257-34B2A7367E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12" name="Rectangle 11">
              <a:hlinkClick r:id="rId2" action="ppaction://hlinksldjump"/>
              <a:extLst>
                <a:ext uri="{FF2B5EF4-FFF2-40B4-BE49-F238E27FC236}">
                  <a16:creationId xmlns:a16="http://schemas.microsoft.com/office/drawing/2014/main" id="{82C16EFA-7E34-4D04-A552-6F52D06E0BD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884409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9890338-FB5C-46FA-85B2-8EE896B13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8679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20C5-A034-4C3B-9D03-A5A65FF62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41FF5-8AA0-4F5E-B9B2-C1785CE8F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30633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-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02C46C2-8226-4E11-920A-FEA6D57396C0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pic>
        <p:nvPicPr>
          <p:cNvPr id="23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0DD67DAD-FFA9-47E2-927B-EE3093B3E77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3B82AB41-6F66-455D-B3DA-87466B51DA9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18758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with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0B2BA24F-4F85-449F-AA99-FF54EF18CC4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533804" y="6313336"/>
          <a:ext cx="2601882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076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803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0772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878591-8E79-42DB-81A4-7461F21BC56A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24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1EDC2E24-8874-48F7-85A7-92263EA4F9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680675F8-04C8-4C6E-AD96-5D5D7D462197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1A3C0C8-2A19-4D92-836C-B93D6428714B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27" name="Picture 2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51663B23-0A2D-4B28-B30F-B2A5A4110A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8" name="Rectangle 2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833A2E8B-567C-467A-8434-20FB7238A1C9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72834B-7659-4843-8012-23FE14A383C9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30" name="Picture 2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4DBE12-4155-4ED3-A8B2-D525E50DCA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31" name="Rectangle 30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160465F6-C076-47A5-B492-3B51854528D4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870C6C8-2886-430A-B9C4-55D650B8D35E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33" name="Picture 3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588B96A6-D216-4877-B514-E4A08B1FCA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34" name="Rectangle 33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F6EE106-BE23-4C33-BBEC-54B00A03838B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BC0C33-A7BE-47A3-BB75-38452C695E3B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36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69D9DF6-55FF-4E37-B717-C1138115A53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F39BE510-BDB8-4074-8D3D-EDBAC2C0A20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303482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KW 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0E07F1D7-F534-4FF2-9DCD-0752DA6F1688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953877-E8DC-4BD5-8F0F-072F77CEE617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7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DCB9A2A0-C63E-4926-87C6-6DD6C71EC3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DAE0857-CEB2-4F97-8B63-30C94F01E2A8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CEAB3-BBBA-4F4A-B563-FF804EA1FEA6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8" name="Picture 1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D8CB7857-69CC-450B-943F-617E103D634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488CF74-CADA-4775-B4E0-D85E26378E8B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E46E51-F121-40D1-89C5-8AB8DC943FF3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DDBA2FB9-3D64-442C-A784-581F05BDB0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4" name="Rectangle 23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32FE400F-EC23-47D4-9BD0-43F1DFE3FBEB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40A85F-1EAC-4358-BF85-305F76F42FB3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0" name="Picture 19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4CA8EE8E-A7F9-4E81-ACA6-794CADF87B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5" name="Rectangle 24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13E76314-F40E-4F53-A90E-CA90668E033F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F5373B4-6C3E-4A8F-B787-95B417163767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1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2DEBC0-17ED-4C86-B721-52ABD5A302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771C6D-4866-45A2-B867-A50068DC989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94C4F4-65B3-4BD0-95E3-49994AF7CD8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9" action="ppaction://hlinksldjump"/>
              <a:extLst>
                <a:ext uri="{FF2B5EF4-FFF2-40B4-BE49-F238E27FC236}">
                  <a16:creationId xmlns:a16="http://schemas.microsoft.com/office/drawing/2014/main" id="{F0CFFE07-30DD-4640-A772-E4DF75262D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7" name="Rectangle 26">
              <a:hlinkClick r:id="rId9" action="ppaction://hlinksldjump"/>
              <a:extLst>
                <a:ext uri="{FF2B5EF4-FFF2-40B4-BE49-F238E27FC236}">
                  <a16:creationId xmlns:a16="http://schemas.microsoft.com/office/drawing/2014/main" id="{C22E9B01-5DC4-4BE2-9958-ACA92BF01D80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218435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5648-E4A4-41CF-81F9-2E4105F2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55B8E-96FE-4FAE-8585-4B8EDE37D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55765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5C629AD-20E6-4E5B-9288-A53DC401F46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pic>
        <p:nvPicPr>
          <p:cNvPr id="10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C896478B-CA68-459F-9B23-CA14C60223D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ECECE061-88DC-453F-91C3-1AF11FD5973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7177830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895226F-909D-48FF-AD1B-32A2194B0539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300C0B25-B734-4232-9072-EBA7BDABAF51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3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299D5D4-7A70-4344-BB80-6EEF2071462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5E621D78-DC21-431E-B8F0-B0E2018C654E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70F1B0C-000D-4CDF-8400-D892F7F6D692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6" name="Picture 15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0EE38959-0D2E-4602-A0B0-8C29CDFCDFB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17" name="Rectangle 1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5CFCB07-74DD-4DF9-A44F-708C915F0960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00B5378-FB6C-486F-A9E2-4379B53C8E3C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F14E983E-77FF-4E0C-B676-AFFBC6769F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0" name="Rectangle 1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7B3254-57C0-436E-A70F-A6B1201E867D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B7BE3E-D1B3-4629-92E9-1075A895B677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2" name="Picture 21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276918A-5205-447C-AB65-8DBE41A40E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2E0C1254-693D-40B6-BDB9-BF60583C78F0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9ABD46-7707-44C1-A950-70553CA4A2E6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5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DAB336F9-E11F-417C-A646-460E3B61D85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8826E97F-DA42-4568-94A2-44F698887A1E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64958E2-419F-4680-A973-4AA94D04756F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28" name="Picture 27">
              <a:hlinkClick r:id="rId9" action="ppaction://hlinksldjump"/>
              <a:extLst>
                <a:ext uri="{FF2B5EF4-FFF2-40B4-BE49-F238E27FC236}">
                  <a16:creationId xmlns:a16="http://schemas.microsoft.com/office/drawing/2014/main" id="{68C53CC1-366A-4225-A7D2-B9DEC54430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9" name="Rectangle 28">
              <a:hlinkClick r:id="rId9" action="ppaction://hlinksldjump"/>
              <a:extLst>
                <a:ext uri="{FF2B5EF4-FFF2-40B4-BE49-F238E27FC236}">
                  <a16:creationId xmlns:a16="http://schemas.microsoft.com/office/drawing/2014/main" id="{A7AB4F14-993F-41B5-B8CB-E3C6B8E92A9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772985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9810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3994" r:id="rId14"/>
    <p:sldLayoutId id="2147483995" r:id="rId15"/>
    <p:sldLayoutId id="2147483996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89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070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defTabSz="914400"/>
            <a:endParaRPr lang="en-US" sz="3000" b="0" dirty="0"/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480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8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2" Type="http://schemas.openxmlformats.org/officeDocument/2006/relationships/tags" Target="../tags/tag2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wmf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3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3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4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2" Type="http://schemas.openxmlformats.org/officeDocument/2006/relationships/tags" Target="../tags/tag4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5.wmf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4800" y="3200400"/>
            <a:ext cx="8001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/>
              <a:t>Introduction to MCJROTC Uniforms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9144000" cy="350838"/>
          </a:xfrm>
        </p:spPr>
        <p:txBody>
          <a:bodyPr/>
          <a:lstStyle/>
          <a:p>
            <a:pPr>
              <a:defRPr/>
            </a:pPr>
            <a:r>
              <a:rPr lang="en-US" sz="1800"/>
              <a:t>LE1-C5S3T2pg267-275 Introduction to MCJROTC Uniforms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2209800"/>
            <a:ext cx="7315200" cy="2514600"/>
          </a:xfrm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C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SzPct val="75000"/>
              <a:buFont typeface="Wingdings 2" pitchFamily="18" charset="2"/>
              <a:buNone/>
            </a:pPr>
            <a:r>
              <a:rPr lang="en-US" altLang="en-US" sz="3600"/>
              <a:t>   This lesson provides an overview of the various Marine Corps uniforms from colonial times through today’s MCJROTC uniform.</a:t>
            </a:r>
          </a:p>
          <a:p>
            <a:pPr eaLnBrk="1" hangingPunct="1">
              <a:buSzPct val="75000"/>
              <a:buFont typeface="Wingdings 2" pitchFamily="18" charset="2"/>
              <a:buNone/>
            </a:pPr>
            <a:endParaRPr lang="en-US" altLang="en-US"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Lesson 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633412" indent="-514350" fontAlgn="auto">
              <a:spcBef>
                <a:spcPct val="20000"/>
              </a:spcBef>
              <a:spcAft>
                <a:spcPts val="12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3600" kern="0" dirty="0">
                <a:ea typeface="Verdana" pitchFamily="34" charset="0"/>
                <a:cs typeface="Verdana" pitchFamily="34" charset="0"/>
              </a:rPr>
              <a:t>Be familiar with the </a:t>
            </a:r>
            <a:r>
              <a:rPr lang="en-US" sz="36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history of the Marine Corps uniforms</a:t>
            </a:r>
            <a:r>
              <a:rPr lang="en-US" sz="3600" kern="0" dirty="0">
                <a:ea typeface="Verdana" pitchFamily="34" charset="0"/>
                <a:cs typeface="Verdana" pitchFamily="34" charset="0"/>
              </a:rPr>
              <a:t>.</a:t>
            </a:r>
          </a:p>
          <a:p>
            <a:pPr marL="633412" indent="-514350" fontAlgn="auto">
              <a:spcBef>
                <a:spcPct val="20000"/>
              </a:spcBef>
              <a:spcAft>
                <a:spcPts val="12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3600" kern="0" dirty="0">
                <a:ea typeface="Verdana" pitchFamily="34" charset="0"/>
                <a:cs typeface="Verdana" pitchFamily="34" charset="0"/>
              </a:rPr>
              <a:t>Be able to </a:t>
            </a:r>
            <a:r>
              <a:rPr lang="en-US" sz="36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describe the different MCJROTC uniforms</a:t>
            </a:r>
            <a:r>
              <a:rPr lang="en-US" sz="3600" kern="0" dirty="0">
                <a:ea typeface="Verdana" pitchFamily="34" charset="0"/>
                <a:cs typeface="Verdana" pitchFamily="34" charset="0"/>
              </a:rPr>
              <a:t>.</a:t>
            </a:r>
          </a:p>
          <a:p>
            <a:pPr marL="633412" indent="-514350" fontAlgn="auto">
              <a:spcBef>
                <a:spcPct val="20000"/>
              </a:spcBef>
              <a:spcAft>
                <a:spcPts val="12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3600" kern="0" dirty="0">
                <a:ea typeface="Verdana" pitchFamily="34" charset="0"/>
                <a:cs typeface="Verdana" pitchFamily="34" charset="0"/>
              </a:rPr>
              <a:t>Be able to </a:t>
            </a:r>
            <a:r>
              <a:rPr lang="en-US" sz="36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identify the insignia</a:t>
            </a:r>
            <a:r>
              <a:rPr lang="en-US" sz="3600" kern="0" dirty="0">
                <a:ea typeface="Verdana" pitchFamily="34" charset="0"/>
                <a:cs typeface="Verdana" pitchFamily="34" charset="0"/>
              </a:rPr>
              <a:t> </a:t>
            </a:r>
            <a:r>
              <a:rPr lang="en-US" sz="36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and</a:t>
            </a:r>
            <a:r>
              <a:rPr lang="en-US" sz="3600" kern="0" dirty="0">
                <a:ea typeface="Verdana" pitchFamily="34" charset="0"/>
                <a:cs typeface="Verdana" pitchFamily="34" charset="0"/>
              </a:rPr>
              <a:t> </a:t>
            </a:r>
            <a:r>
              <a:rPr lang="en-US" sz="3600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devices</a:t>
            </a:r>
            <a:r>
              <a:rPr lang="en-US" sz="3600" kern="0" dirty="0">
                <a:ea typeface="Verdana" pitchFamily="34" charset="0"/>
                <a:cs typeface="Verdana" pitchFamily="34" charset="0"/>
              </a:rPr>
              <a:t> worn on the MCJROTC uniform.</a:t>
            </a:r>
          </a:p>
        </p:txBody>
      </p:sp>
      <p:pic>
        <p:nvPicPr>
          <p:cNvPr id="6" name="Picture 5">
            <a:hlinkClick r:id="rId3" action="ppaction://hlinksldjump"/>
            <a:extLst>
              <a:ext uri="{FF2B5EF4-FFF2-40B4-BE49-F238E27FC236}">
                <a16:creationId xmlns:a16="http://schemas.microsoft.com/office/drawing/2014/main" id="{4C54D835-123D-4A16-9EBE-F6196509D8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147" y="5833823"/>
            <a:ext cx="1219306" cy="1133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 descr="A. got 0, B. got 0, C. got 0, D. got 0, ">
            <a:extLst>
              <a:ext uri="{FF2B5EF4-FFF2-40B4-BE49-F238E27FC236}">
                <a16:creationId xmlns:a16="http://schemas.microsoft.com/office/drawing/2014/main" id="{31FD2464-9A7A-49FD-A832-7DFED50D4A9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271706" y="1677798"/>
            <a:ext cx="5766849" cy="502780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8577F61E-D0C8-494A-B84B-3A335081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Assignment</a:t>
            </a:r>
          </a:p>
        </p:txBody>
      </p:sp>
      <p:sp>
        <p:nvSpPr>
          <p:cNvPr id="3" name="TPAnswers" title="Answer Text Shape">
            <a:extLst>
              <a:ext uri="{FF2B5EF4-FFF2-40B4-BE49-F238E27FC236}">
                <a16:creationId xmlns:a16="http://schemas.microsoft.com/office/drawing/2014/main" id="{CBE44544-7E52-4747-B3C0-5FDC8C874574}"/>
              </a:ext>
            </a:extLst>
          </p:cNvPr>
          <p:cNvSpPr>
            <a:spLocks noGrp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209725" y="1776413"/>
            <a:ext cx="2901950" cy="4700587"/>
          </a:xfrm>
        </p:spPr>
        <p:txBody>
          <a:bodyPr/>
          <a:lstStyle/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Alpha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Bravo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Charlie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Delta</a:t>
            </a:r>
          </a:p>
        </p:txBody>
      </p:sp>
      <p:sp>
        <p:nvSpPr>
          <p:cNvPr id="5" name="TPPolling">
            <a:extLst>
              <a:ext uri="{FF2B5EF4-FFF2-40B4-BE49-F238E27FC236}">
                <a16:creationId xmlns:a16="http://schemas.microsoft.com/office/drawing/2014/main" id="{F81AE8AE-D6ED-41C5-B7F2-786E6B23A13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78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A44A95D6-C8B5-4366-85D4-5A9F1396C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Which sentence describes your knowledge of MCJROTC uniforms?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5EAFC57B-F133-4723-8C49-48F712AD78EE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200" dirty="0"/>
              <a:t>I didn't know there was a variety of uniforms.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200" dirty="0"/>
              <a:t>I've seen the uniforms, but cannot describe them.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200" dirty="0"/>
              <a:t>I know SOME of the uniform combinations and devices.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200" dirty="0"/>
              <a:t>I know ALL of the uniform combinations and devices.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943AB6-C11E-4178-B3F3-7F013BFF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(LE1-C5S3T2:LQ1)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5411CEE6-D496-4C4E-A029-C4580C871F26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B3023671-2517-4EC5-80A4-68B376A8C6F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59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>
            <a:extLst>
              <a:ext uri="{FF2B5EF4-FFF2-40B4-BE49-F238E27FC236}">
                <a16:creationId xmlns:a16="http://schemas.microsoft.com/office/drawing/2014/main" id="{0DA008F5-AE14-4A1B-8555-D0934AD63E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00212" y="3338819"/>
            <a:ext cx="4911755" cy="30200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AFFD593-23C4-421D-A80C-1B54A9A5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/>
              <a:t>True or False:</a:t>
            </a:r>
            <a:br>
              <a:rPr lang="en-US" sz="3600" b="0" dirty="0"/>
            </a:br>
            <a:r>
              <a:rPr lang="en-US" sz="3600" b="0" dirty="0"/>
              <a:t>I doesn't matter if you know all of the uniform choices as long as you wear a uniform on the designated inspection day.</a:t>
            </a:r>
            <a:endParaRPr lang="en-US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FABCF03-B2B9-439C-937D-21B7E6880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25" y="4011911"/>
            <a:ext cx="2260833" cy="167280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True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False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705C37-2313-45D8-8F6E-1E89E43D6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(LE1-C5S3T2:LQ2)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3EE1CF3-BD11-42C9-9DF1-1539857FF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0ADF4F1E-0CC9-49B3-B154-1068A58EED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>
            <a:off x="190733" y="4953000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233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Key Words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534400" cy="4625975"/>
          </a:xfrm>
          <a:ln>
            <a:solidFill>
              <a:schemeClr val="accent1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Char char="§"/>
              <a:defRPr/>
            </a:pPr>
            <a:endParaRPr lang="en-US" sz="1600" b="1" dirty="0">
              <a:solidFill>
                <a:srgbClr val="FFFFFF"/>
              </a:solidFill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</a:rPr>
              <a:t>Subdued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2800" b="1" dirty="0">
              <a:solidFill>
                <a:srgbClr val="FFFFFF"/>
              </a:solidFill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1200" b="1" dirty="0">
              <a:solidFill>
                <a:srgbClr val="FFFFFF"/>
              </a:solidFill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</a:rPr>
              <a:t>Leatherneck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2800" b="1" dirty="0">
              <a:solidFill>
                <a:srgbClr val="FFFFFF"/>
              </a:solidFill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1200" b="1" dirty="0">
              <a:solidFill>
                <a:srgbClr val="FFFFFF"/>
              </a:solidFill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</a:rPr>
              <a:t>Chevrons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1200" b="1" dirty="0">
              <a:solidFill>
                <a:srgbClr val="FFFFFF"/>
              </a:solidFill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FFFF00"/>
                </a:solidFill>
              </a:rPr>
              <a:t>Epaulettes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sz="2400" b="1" dirty="0"/>
          </a:p>
        </p:txBody>
      </p:sp>
      <p:sp>
        <p:nvSpPr>
          <p:cNvPr id="2" name="Rectangle 1"/>
          <p:cNvSpPr/>
          <p:nvPr/>
        </p:nvSpPr>
        <p:spPr>
          <a:xfrm>
            <a:off x="304800" y="2209800"/>
            <a:ext cx="8305800" cy="36623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3700" indent="-276225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________ - to conceal unwanted reflection as with </a:t>
            </a:r>
          </a:p>
          <a:p>
            <a:pPr marL="393700" indent="-276225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the rank and insignia</a:t>
            </a:r>
          </a:p>
          <a:p>
            <a:pPr marL="393700" indent="-276225">
              <a:buClr>
                <a:srgbClr val="DDDDDD"/>
              </a:buClr>
              <a:buSzPct val="80000"/>
              <a:defRPr/>
            </a:pPr>
            <a:endParaRPr lang="en-US" sz="1200" dirty="0">
              <a:solidFill>
                <a:srgbClr val="FFFFFF"/>
              </a:solidFill>
              <a:latin typeface="Calibri"/>
              <a:cs typeface="+mn-cs"/>
            </a:endParaRPr>
          </a:p>
          <a:p>
            <a:pPr marL="393700" indent="-276225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___________ – a leatherneck piece to erect the  </a:t>
            </a:r>
          </a:p>
          <a:p>
            <a:pPr marL="393700" indent="-276225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neck and protect from saber slashes</a:t>
            </a:r>
          </a:p>
          <a:p>
            <a:pPr marL="393700" indent="-276225">
              <a:buClr>
                <a:srgbClr val="DDDDDD"/>
              </a:buClr>
              <a:buSzPct val="80000"/>
              <a:defRPr/>
            </a:pPr>
            <a:endParaRPr lang="en-US" sz="1200" dirty="0">
              <a:solidFill>
                <a:srgbClr val="FFFFFF"/>
              </a:solidFill>
              <a:latin typeface="Calibri"/>
              <a:cs typeface="+mn-cs"/>
            </a:endParaRPr>
          </a:p>
          <a:p>
            <a:pPr marL="393700" indent="-276225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________ - rank insignia worn by enlisted personnel</a:t>
            </a:r>
          </a:p>
          <a:p>
            <a:pPr marL="393700" indent="-276225">
              <a:buClr>
                <a:srgbClr val="DDDDDD"/>
              </a:buClr>
              <a:buSzPct val="80000"/>
              <a:defRPr/>
            </a:pPr>
            <a:endParaRPr lang="en-US" sz="1200" dirty="0">
              <a:solidFill>
                <a:srgbClr val="FFFFFF"/>
              </a:solidFill>
              <a:latin typeface="Calibri"/>
              <a:cs typeface="+mn-cs"/>
            </a:endParaRPr>
          </a:p>
          <a:p>
            <a:pPr marL="393700" indent="-276225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_________ – ornamental shoulder piece or </a:t>
            </a:r>
          </a:p>
          <a:p>
            <a:pPr marL="393700" indent="-276225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decoration used for rank insignia</a:t>
            </a:r>
            <a:endParaRPr lang="en-US" sz="2800" b="1" dirty="0">
              <a:solidFill>
                <a:srgbClr val="FFFFFF"/>
              </a:solidFill>
              <a:latin typeface="Calibri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4A1CC1-5758-406B-BC64-4E3250C2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Word Question Slide Index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009C63-7C26-4A6D-BABA-9F45913280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hlinkClick r:id="rId2" action="ppaction://hlinksldjump"/>
              </a:rPr>
              <a:t>To conceal unwanted reflection as with the rank and insignia</a:t>
            </a:r>
            <a:endParaRPr lang="en-US" dirty="0"/>
          </a:p>
          <a:p>
            <a:r>
              <a:rPr lang="en-US" dirty="0">
                <a:hlinkClick r:id="rId3" action="ppaction://hlinksldjump"/>
              </a:rPr>
              <a:t>Rank insignia worn by enlisted personnel</a:t>
            </a:r>
            <a:endParaRPr lang="en-US" dirty="0"/>
          </a:p>
          <a:p>
            <a:r>
              <a:rPr lang="en-US" dirty="0">
                <a:hlinkClick r:id="rId4" action="ppaction://hlinksldjump"/>
              </a:rPr>
              <a:t>Ornamental shoulder piece or decoration used for rank insignia</a:t>
            </a:r>
            <a:endParaRPr lang="en-US" dirty="0"/>
          </a:p>
          <a:p>
            <a:r>
              <a:rPr lang="en-US" dirty="0">
                <a:hlinkClick r:id="rId5" action="ppaction://hlinksldjump"/>
              </a:rPr>
              <a:t>A piece designed to keep the head erect to maintain a constant military appearance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645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B20F76B8-22FF-4A59-83BF-A199E813E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0" dirty="0"/>
              <a:t>To conceal unwanted reflection as with the rank and insignia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5885B4F6-FAB1-490A-A8F6-2A793F41D73A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Leatherneck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Chevrons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Subdued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Epaulettes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CDFC95-3034-4F16-AB4A-21003AAAE2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(LE1-C5S3T2:KW1)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2BEDFB70-5E5F-4CD8-8661-5C1363A4C355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EA9149D6-5576-4F87-BADD-4C135318497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106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469CF7A6-CA92-48F7-A612-B7FCF3AAC56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429" y="4859615"/>
            <a:ext cx="427182" cy="4699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438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B876216A-9F6D-424E-9516-088D246E4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0" dirty="0"/>
              <a:t>Rank insignia worn by enlisted personnel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D90D0044-C5D9-43F5-9402-3A2753DFBFEC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Leatherneck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Chevrons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Subdued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Epaulettes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950E881-108A-4113-879B-C914682A26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(LE1-C5S3T2:KW2)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4A3485CF-3481-46F6-B321-BBD564B25AEA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8D6D54B9-F976-4915-BDC8-7A6B1569072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0662B1B7-D19C-491C-9D85-82821649CEA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430" y="4258235"/>
            <a:ext cx="427182" cy="42718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46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1B9C6B64-DE97-4D5A-9C74-8334C447D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Ornamental shoulder piece or decoration used for rank insignia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5C675D85-EDB9-4FDC-B99C-438E350C528C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Leatherneck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Chevrons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Subdued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Epaulettes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F745CA-6707-45EB-968D-0BF2BCA11E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(LE1-C5S3T2:KW3)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9FF3EB04-72F5-4CFB-AA4A-7F3A7008218D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40C0C60E-AA47-461B-A912-764B49DD364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F90440EA-1CBE-4BD2-B56C-D0947682F82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2847" y="5562600"/>
            <a:ext cx="388347" cy="42718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30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A94DE935-E04E-42EA-9DC2-C2434A395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A piece designed to keep the head erect to maintain a constant military appearance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E0AA7669-F94B-4FA2-B2DD-374C4DD87B0F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Leatherneck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Chevrons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Subdued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Epaulettes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D3538F-6918-4996-AC4D-7B00F7C3AE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(LE1-C5S3T2:KW4)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A2A0DDB6-87BA-4A25-8358-F933E3C7683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4E1C3CF5-D297-4231-8B74-272CCEF411B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140B2963-7A29-41AB-B2E6-D603F596DFE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17930" y="3605530"/>
            <a:ext cx="393700" cy="43307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154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Opening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Think about your knowledge of uniforms.</a:t>
            </a: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List 2-3 uniform combinations that you can describe.</a:t>
            </a:r>
          </a:p>
        </p:txBody>
      </p:sp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3079" name="ShockwaveFlash1" r:id="rId3" imgW="1138320" imgH="1365120"/>
        </mc:Choice>
        <mc:Fallback>
          <p:control name="ShockwaveFlash1" r:id="rId3" imgW="1138320" imgH="1365120">
            <p:pic>
              <p:nvPicPr>
                <p:cNvPr id="10" name="ShockwaveFlash1">
                  <a:extLst>
                    <a:ext uri="{FF2B5EF4-FFF2-40B4-BE49-F238E27FC236}">
                      <a16:creationId xmlns:a16="http://schemas.microsoft.com/office/drawing/2014/main" id="{966231EF-0A46-4A31-B36E-001ECBFFCA0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72383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Introduction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5334000" cy="4267200"/>
          </a:xfrm>
        </p:spPr>
        <p:txBody>
          <a:bodyPr anchor="ctr"/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  <a:buSzPct val="75000"/>
            </a:pPr>
            <a:r>
              <a:rPr lang="en-US" altLang="en-US" sz="3200"/>
              <a:t>The word uniform comes from two Latin words </a:t>
            </a:r>
            <a:r>
              <a:rPr lang="en-US" altLang="en-US" sz="3200" i="1">
                <a:solidFill>
                  <a:srgbClr val="FFFF00"/>
                </a:solidFill>
              </a:rPr>
              <a:t>unus </a:t>
            </a:r>
            <a:r>
              <a:rPr lang="en-US" altLang="en-US" sz="3200"/>
              <a:t>and </a:t>
            </a:r>
            <a:r>
              <a:rPr lang="en-US" altLang="en-US" sz="3200" i="1">
                <a:solidFill>
                  <a:srgbClr val="FFFF00"/>
                </a:solidFill>
              </a:rPr>
              <a:t>forma</a:t>
            </a:r>
            <a:r>
              <a:rPr lang="en-US" altLang="en-US" sz="3200" i="1"/>
              <a:t> </a:t>
            </a:r>
            <a:r>
              <a:rPr lang="en-US" altLang="en-US" sz="3200"/>
              <a:t>which mean </a:t>
            </a:r>
            <a:r>
              <a:rPr lang="en-US" altLang="en-US" sz="3200">
                <a:solidFill>
                  <a:srgbClr val="FFFF00"/>
                </a:solidFill>
              </a:rPr>
              <a:t>one form</a:t>
            </a:r>
            <a:r>
              <a:rPr lang="en-US" altLang="en-US" sz="3200"/>
              <a:t>. </a:t>
            </a:r>
          </a:p>
          <a:p>
            <a:pPr eaLnBrk="1" hangingPunct="1">
              <a:lnSpc>
                <a:spcPct val="90000"/>
              </a:lnSpc>
              <a:buSzPct val="75000"/>
            </a:pPr>
            <a:r>
              <a:rPr lang="en-US" altLang="en-US" sz="3200"/>
              <a:t>From the earliest times soldiers in battle have needed a way to distinguish friend from foe.</a:t>
            </a:r>
            <a:endParaRPr lang="en-US" altLang="en-US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81200"/>
            <a:ext cx="277336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828800"/>
            <a:ext cx="8610600" cy="4724400"/>
          </a:xfrm>
        </p:spPr>
        <p:txBody>
          <a:bodyPr/>
          <a:lstStyle/>
          <a:p>
            <a:pPr eaLnBrk="1" hangingPunct="1"/>
            <a:endParaRPr lang="en-US" altLang="en-US" sz="1200"/>
          </a:p>
          <a:p>
            <a:pPr eaLnBrk="1" hangingPunct="1"/>
            <a:r>
              <a:rPr lang="en-US" altLang="en-US" sz="3200"/>
              <a:t>The development of uniforms eliminated the problem with distinguishing armies</a:t>
            </a:r>
            <a:r>
              <a:rPr lang="en-US" altLang="en-US" sz="3200">
                <a:solidFill>
                  <a:schemeClr val="bg2"/>
                </a:solidFill>
              </a:rPr>
              <a:t>.  </a:t>
            </a:r>
          </a:p>
          <a:p>
            <a:pPr eaLnBrk="1" hangingPunct="1"/>
            <a:endParaRPr lang="en-US" altLang="en-US" sz="1200">
              <a:solidFill>
                <a:schemeClr val="bg2"/>
              </a:solidFill>
            </a:endParaRPr>
          </a:p>
          <a:p>
            <a:pPr eaLnBrk="1" hangingPunct="1"/>
            <a:r>
              <a:rPr lang="en-US" altLang="en-US" sz="3200">
                <a:solidFill>
                  <a:schemeClr val="bg2"/>
                </a:solidFill>
              </a:rPr>
              <a:t>It also identified </a:t>
            </a:r>
            <a:r>
              <a:rPr lang="en-US" altLang="en-US" sz="3200">
                <a:solidFill>
                  <a:srgbClr val="FFFF00"/>
                </a:solidFill>
              </a:rPr>
              <a:t>ranks </a:t>
            </a:r>
            <a:r>
              <a:rPr lang="en-US" altLang="en-US" sz="3200">
                <a:solidFill>
                  <a:schemeClr val="bg2"/>
                </a:solidFill>
              </a:rPr>
              <a:t>and </a:t>
            </a:r>
            <a:r>
              <a:rPr lang="en-US" altLang="en-US" sz="3200">
                <a:solidFill>
                  <a:srgbClr val="FFFF00"/>
                </a:solidFill>
              </a:rPr>
              <a:t>arms </a:t>
            </a:r>
            <a:r>
              <a:rPr lang="en-US" altLang="en-US" sz="3200">
                <a:solidFill>
                  <a:schemeClr val="bg2"/>
                </a:solidFill>
              </a:rPr>
              <a:t>in each army</a:t>
            </a:r>
            <a:r>
              <a:rPr lang="en-US" altLang="en-US" sz="3200"/>
              <a:t>.</a:t>
            </a:r>
          </a:p>
          <a:p>
            <a:pPr eaLnBrk="1" hangingPunct="1"/>
            <a:endParaRPr lang="en-US" altLang="en-US" sz="1200"/>
          </a:p>
          <a:p>
            <a:pPr eaLnBrk="1" hangingPunct="1"/>
            <a:r>
              <a:rPr lang="en-US" altLang="en-US" sz="3200"/>
              <a:t>By the 19</a:t>
            </a:r>
            <a:r>
              <a:rPr lang="en-US" altLang="en-US" sz="3200" baseline="30000"/>
              <a:t>th</a:t>
            </a:r>
            <a:r>
              <a:rPr lang="en-US" altLang="en-US" sz="3200"/>
              <a:t> century uniforms were green, gray, and khaki, similar to today’s colors.</a:t>
            </a:r>
          </a:p>
          <a:p>
            <a:pPr eaLnBrk="1" hangingPunct="1"/>
            <a:endParaRPr lang="en-US" altLang="en-US" sz="1200"/>
          </a:p>
          <a:p>
            <a:pPr eaLnBrk="1" hangingPunct="1"/>
            <a:r>
              <a:rPr lang="en-US" altLang="en-US" sz="3200"/>
              <a:t>Camouflage uniforms are designed to reduce reflection with </a:t>
            </a:r>
            <a:r>
              <a:rPr lang="en-US" altLang="en-US" sz="3200">
                <a:solidFill>
                  <a:srgbClr val="FFFF00"/>
                </a:solidFill>
              </a:rPr>
              <a:t>subdued</a:t>
            </a:r>
            <a:r>
              <a:rPr lang="en-US" altLang="en-US" sz="3200"/>
              <a:t> rank and insignia. 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Introduction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9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953000" cy="4498975"/>
          </a:xfrm>
        </p:spPr>
        <p:txBody>
          <a:bodyPr/>
          <a:lstStyle/>
          <a:p>
            <a:pPr eaLnBrk="1" hangingPunct="1"/>
            <a:endParaRPr lang="en-US" altLang="en-US" sz="1000">
              <a:solidFill>
                <a:schemeClr val="bg2"/>
              </a:solidFill>
            </a:endParaRPr>
          </a:p>
          <a:p>
            <a:pPr eaLnBrk="1" hangingPunct="1"/>
            <a:r>
              <a:rPr lang="en-US" altLang="en-US">
                <a:solidFill>
                  <a:schemeClr val="bg2"/>
                </a:solidFill>
              </a:rPr>
              <a:t>In 1775 Continental Marines wore green coats with white facing, white waistcoats, white breeches, short black spats, and round felt hats.</a:t>
            </a:r>
          </a:p>
          <a:p>
            <a:pPr eaLnBrk="1" hangingPunct="1"/>
            <a:endParaRPr lang="en-US" altLang="en-US" sz="1200">
              <a:solidFill>
                <a:schemeClr val="bg2"/>
              </a:solidFill>
            </a:endParaRPr>
          </a:p>
          <a:p>
            <a:pPr eaLnBrk="1" hangingPunct="1"/>
            <a:r>
              <a:rPr lang="en-US" altLang="en-US">
                <a:solidFill>
                  <a:schemeClr val="bg2"/>
                </a:solidFill>
              </a:rPr>
              <a:t>Every Marine wore a leather neckpiece from which we get the name “</a:t>
            </a:r>
            <a:r>
              <a:rPr lang="en-US" altLang="en-US">
                <a:solidFill>
                  <a:srgbClr val="FFFF00"/>
                </a:solidFill>
              </a:rPr>
              <a:t>leatherneck</a:t>
            </a:r>
            <a:r>
              <a:rPr lang="en-US" altLang="en-US"/>
              <a:t>.”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History of the Marine Corps Uniform</a:t>
            </a:r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05000"/>
            <a:ext cx="2286000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953000" cy="4498975"/>
          </a:xfrm>
        </p:spPr>
        <p:txBody>
          <a:bodyPr/>
          <a:lstStyle/>
          <a:p>
            <a:pPr eaLnBrk="1" hangingPunct="1"/>
            <a:endParaRPr lang="en-US" altLang="en-US" sz="1800" b="1"/>
          </a:p>
          <a:p>
            <a:pPr eaLnBrk="1" hangingPunct="1"/>
            <a:r>
              <a:rPr lang="en-US" altLang="en-US"/>
              <a:t>The first uniform regulations were issued in 1804.</a:t>
            </a:r>
          </a:p>
          <a:p>
            <a:pPr eaLnBrk="1" hangingPunct="1"/>
            <a:r>
              <a:rPr lang="en-US" altLang="en-US">
                <a:solidFill>
                  <a:srgbClr val="FFFF00"/>
                </a:solidFill>
              </a:rPr>
              <a:t>Chevrons</a:t>
            </a:r>
            <a:r>
              <a:rPr lang="en-US" altLang="en-US">
                <a:solidFill>
                  <a:schemeClr val="bg2"/>
                </a:solidFill>
              </a:rPr>
              <a:t> were introduced in 1822 and in 1834, the blues were replaced with green.</a:t>
            </a:r>
          </a:p>
          <a:p>
            <a:pPr eaLnBrk="1" hangingPunct="1"/>
            <a:r>
              <a:rPr lang="en-US" altLang="en-US">
                <a:solidFill>
                  <a:schemeClr val="bg2"/>
                </a:solidFill>
              </a:rPr>
              <a:t>In 1839, the traditional Marine Corps colors of blue, white, and scarlet were restored.</a:t>
            </a:r>
            <a:endParaRPr lang="en-US" altLang="en-US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History of the Marine Corps Uniform</a:t>
            </a: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944688"/>
            <a:ext cx="1981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8458200" cy="4876800"/>
          </a:xfrm>
        </p:spPr>
        <p:txBody>
          <a:bodyPr/>
          <a:lstStyle/>
          <a:p>
            <a:pPr eaLnBrk="1" hangingPunct="1"/>
            <a:endParaRPr lang="en-US" altLang="en-US" sz="1000" b="1"/>
          </a:p>
          <a:p>
            <a:pPr eaLnBrk="1" hangingPunct="1"/>
            <a:r>
              <a:rPr lang="en-US" altLang="en-US"/>
              <a:t>At the time of the Civil War the service uniform was virtually a copy of the Army uniform.  </a:t>
            </a:r>
          </a:p>
          <a:p>
            <a:pPr eaLnBrk="1" hangingPunct="1"/>
            <a:endParaRPr lang="en-US" altLang="en-US" sz="1800"/>
          </a:p>
          <a:p>
            <a:pPr eaLnBrk="1" hangingPunct="1"/>
            <a:r>
              <a:rPr lang="en-US" altLang="en-US"/>
              <a:t>Everyone wore the dress uniform with gold </a:t>
            </a:r>
            <a:r>
              <a:rPr lang="en-US" altLang="en-US">
                <a:solidFill>
                  <a:srgbClr val="FFFF00"/>
                </a:solidFill>
              </a:rPr>
              <a:t>epaulettes</a:t>
            </a:r>
            <a:r>
              <a:rPr lang="en-US" altLang="en-US"/>
              <a:t>, a white cross-belt, and high crowned hat with scarlet pompons.</a:t>
            </a:r>
          </a:p>
          <a:p>
            <a:pPr eaLnBrk="1" hangingPunct="1"/>
            <a:endParaRPr lang="en-US" altLang="en-US" sz="1800"/>
          </a:p>
          <a:p>
            <a:pPr eaLnBrk="1" hangingPunct="1"/>
            <a:r>
              <a:rPr lang="en-US" altLang="en-US"/>
              <a:t>In 1875, the leather neckpiece was abolished.</a:t>
            </a:r>
          </a:p>
          <a:p>
            <a:pPr eaLnBrk="1" hangingPunct="1"/>
            <a:endParaRPr lang="en-US" altLang="en-US" sz="1800"/>
          </a:p>
          <a:p>
            <a:pPr eaLnBrk="1" hangingPunct="1"/>
            <a:r>
              <a:rPr lang="en-US" altLang="en-US"/>
              <a:t>In 1912, a forest green uniform was adopted and with a few minor changes is in use today.</a:t>
            </a:r>
            <a:endParaRPr lang="en-US" altLang="en-US" b="1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History of the Marine Corps Uniform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9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8610600" cy="4800600"/>
          </a:xfrm>
        </p:spPr>
        <p:txBody>
          <a:bodyPr/>
          <a:lstStyle/>
          <a:p>
            <a:pPr marL="117475" indent="0" eaLnBrk="1" hangingPunct="1">
              <a:buFont typeface="Wingdings 2" pitchFamily="18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History of the Marine Corps Uniform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1905000"/>
            <a:ext cx="8001000" cy="4340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en-US" sz="800" dirty="0">
              <a:solidFill>
                <a:schemeClr val="bg1"/>
              </a:solidFill>
            </a:endParaRPr>
          </a:p>
          <a:p>
            <a:pPr marL="457200" indent="-457200"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During WWI, the Marines in France wore Army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olive drab uniforms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and after the war went back to standard blues, khakis, and greens.</a:t>
            </a:r>
          </a:p>
          <a:p>
            <a:pPr>
              <a:defRPr/>
            </a:pPr>
            <a:endParaRPr lang="en-US" sz="800" dirty="0">
              <a:solidFill>
                <a:schemeClr val="bg1"/>
              </a:solidFill>
              <a:latin typeface="+mn-lt"/>
            </a:endParaRPr>
          </a:p>
          <a:p>
            <a:pPr marL="457200" indent="-457200"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By 1942, the green utility uniform and field shoes had been adopted replacing both the khaki uniform and felt field hat.</a:t>
            </a:r>
          </a:p>
          <a:p>
            <a:pPr>
              <a:defRPr/>
            </a:pPr>
            <a:endParaRPr lang="en-US" sz="800" dirty="0">
              <a:solidFill>
                <a:schemeClr val="bg1"/>
              </a:solidFill>
              <a:latin typeface="+mn-lt"/>
            </a:endParaRPr>
          </a:p>
          <a:p>
            <a:pPr marL="457200" indent="-457200"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With the arrival of the utilities, the basic field outfit of the Marine Corps uniforms had reached virtually what it is today.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D8461D12-5CD2-4C71-930E-5958269CE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The word uniform comes from two Latin words "</a:t>
            </a:r>
            <a:r>
              <a:rPr lang="en-US" sz="4400" b="0" dirty="0" err="1"/>
              <a:t>uns</a:t>
            </a:r>
            <a:r>
              <a:rPr lang="en-US" sz="4400" b="0" dirty="0"/>
              <a:t>" and "forma" which mean...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13BC0C73-F988-49E3-A24D-71C6659C2E6D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many types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unit forms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one form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0A236BD-858C-4FE9-884E-F10ED1E5FE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(LE1-C5S3T2:LQ3)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4434EC2C-C3FF-43E0-B237-A3985512C44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F65405FC-81F3-4518-8D9D-64A71A9C3F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248A3F83-ACD1-4340-A142-970560C07DD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0" y="4876800"/>
            <a:ext cx="430331" cy="430331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84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>
            <a:extLst>
              <a:ext uri="{FF2B5EF4-FFF2-40B4-BE49-F238E27FC236}">
                <a16:creationId xmlns:a16="http://schemas.microsoft.com/office/drawing/2014/main" id="{0DA008F5-AE14-4A1B-8555-D0934AD63E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00212" y="3338819"/>
            <a:ext cx="4911755" cy="30200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AFFD593-23C4-421D-A80C-1B54A9A5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True or False:</a:t>
            </a:r>
            <a:br>
              <a:rPr lang="en-US" b="0" dirty="0"/>
            </a:br>
            <a:r>
              <a:rPr lang="en-US" b="0" dirty="0"/>
              <a:t>At the time of the Civil War the service uniform was virtually a copy of the Army uniform.</a:t>
            </a:r>
            <a:endParaRPr lang="en-US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FABCF03-B2B9-439C-937D-21B7E6880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25" y="4011911"/>
            <a:ext cx="2260833" cy="167280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True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False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705C37-2313-45D8-8F6E-1E89E43D6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(LE1-C5S3T2:LQ4)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3EE1CF3-BD11-42C9-9DF1-1539857FF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0ADF4F1E-0CC9-49B3-B154-1068A58EED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>
            <a:off x="190733" y="4212408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587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Marine Corps Uniforms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3363" y="1752600"/>
            <a:ext cx="8686800" cy="4953000"/>
          </a:xfrm>
        </p:spPr>
        <p:txBody>
          <a:bodyPr/>
          <a:lstStyle/>
          <a:p>
            <a:pPr marL="0" indent="0" defTabSz="379413" eaLnBrk="1" hangingPunct="1">
              <a:buClr>
                <a:schemeClr val="bg1"/>
              </a:buClr>
              <a:buSzPct val="90000"/>
              <a:buFont typeface="Wingdings 2" pitchFamily="18" charset="2"/>
              <a:buNone/>
            </a:pPr>
            <a:endParaRPr lang="en-US" altLang="en-US" sz="1000"/>
          </a:p>
          <a:p>
            <a:pPr marL="0" indent="0" defTabSz="379413" eaLnBrk="1" hangingPunct="1">
              <a:buClr>
                <a:schemeClr val="bg1"/>
              </a:buClr>
              <a:buSzPct val="90000"/>
              <a:buFont typeface="Wingdings 2" pitchFamily="18" charset="2"/>
              <a:buNone/>
            </a:pPr>
            <a:r>
              <a:rPr lang="en-US" altLang="en-US"/>
              <a:t>   Presently, Marine Corps uniforms are divided into three  </a:t>
            </a:r>
          </a:p>
          <a:p>
            <a:pPr marL="0" indent="0" defTabSz="379413" eaLnBrk="1" hangingPunct="1">
              <a:buClr>
                <a:schemeClr val="bg1"/>
              </a:buClr>
              <a:buSzPct val="90000"/>
              <a:buFont typeface="Wingdings 2" pitchFamily="18" charset="2"/>
              <a:buNone/>
            </a:pPr>
            <a:r>
              <a:rPr lang="en-US" altLang="en-US"/>
              <a:t>   categories: </a:t>
            </a:r>
            <a:r>
              <a:rPr lang="en-US" altLang="en-US">
                <a:solidFill>
                  <a:srgbClr val="FFFF00"/>
                </a:solidFill>
              </a:rPr>
              <a:t>dress</a:t>
            </a:r>
            <a:r>
              <a:rPr lang="en-US" altLang="en-US"/>
              <a:t>, </a:t>
            </a:r>
            <a:r>
              <a:rPr lang="en-US" altLang="en-US">
                <a:solidFill>
                  <a:srgbClr val="FFFF00"/>
                </a:solidFill>
              </a:rPr>
              <a:t>service</a:t>
            </a:r>
            <a:r>
              <a:rPr lang="en-US" altLang="en-US"/>
              <a:t>, and </a:t>
            </a:r>
            <a:r>
              <a:rPr lang="en-US" altLang="en-US">
                <a:solidFill>
                  <a:srgbClr val="FFFF00"/>
                </a:solidFill>
              </a:rPr>
              <a:t>utility</a:t>
            </a:r>
            <a:r>
              <a:rPr lang="en-US" altLang="en-US"/>
              <a:t>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438" y="3429000"/>
            <a:ext cx="995362" cy="298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313" y="3459163"/>
            <a:ext cx="903287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3402013"/>
            <a:ext cx="1171575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Dress Uniforms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 marL="0" indent="0" defTabSz="379413" eaLnBrk="1" hangingPunct="1">
              <a:buClr>
                <a:schemeClr val="bg1"/>
              </a:buClr>
              <a:buSzPct val="90000"/>
              <a:buFont typeface="Wingdings 2" pitchFamily="18" charset="2"/>
              <a:buNone/>
            </a:pPr>
            <a:endParaRPr lang="en-US" altLang="en-US" sz="1000">
              <a:latin typeface="Arial" charset="0"/>
            </a:endParaRPr>
          </a:p>
          <a:p>
            <a:pPr marL="0" indent="0" defTabSz="379413" eaLnBrk="1" hangingPunct="1">
              <a:buClr>
                <a:schemeClr val="bg1"/>
              </a:buClr>
              <a:buSzPct val="90000"/>
            </a:pPr>
            <a:r>
              <a:rPr lang="en-US" altLang="en-US">
                <a:latin typeface="Arial" charset="0"/>
              </a:rPr>
              <a:t>  </a:t>
            </a:r>
            <a:r>
              <a:rPr lang="en-US" altLang="en-US"/>
              <a:t>The </a:t>
            </a:r>
            <a:r>
              <a:rPr lang="en-US" altLang="en-US">
                <a:solidFill>
                  <a:srgbClr val="FFFF00"/>
                </a:solidFill>
              </a:rPr>
              <a:t>dress uniform </a:t>
            </a:r>
            <a:r>
              <a:rPr lang="en-US" altLang="en-US"/>
              <a:t>is for parades, ceremonies, reviews, 	and official social occasions.</a:t>
            </a:r>
          </a:p>
          <a:p>
            <a:pPr marL="0" indent="0" defTabSz="379413" eaLnBrk="1" hangingPunct="1">
              <a:buClr>
                <a:schemeClr val="bg1"/>
              </a:buClr>
              <a:buSzPct val="90000"/>
            </a:pPr>
            <a:endParaRPr lang="en-US" altLang="en-US" sz="1800"/>
          </a:p>
          <a:p>
            <a:pPr marL="0" indent="0" defTabSz="379413" eaLnBrk="1" hangingPunct="1">
              <a:buClr>
                <a:schemeClr val="bg1"/>
              </a:buClr>
              <a:buSzPct val="90000"/>
            </a:pPr>
            <a:r>
              <a:rPr lang="en-US" altLang="en-US"/>
              <a:t>  There are </a:t>
            </a:r>
            <a:r>
              <a:rPr lang="en-US" altLang="en-US">
                <a:solidFill>
                  <a:srgbClr val="FFFF00"/>
                </a:solidFill>
              </a:rPr>
              <a:t>six</a:t>
            </a:r>
            <a:r>
              <a:rPr lang="en-US" altLang="en-US"/>
              <a:t> categories of the dress uniforms:</a:t>
            </a:r>
          </a:p>
          <a:p>
            <a:pPr marL="900113" lvl="2" indent="-342900" defTabSz="379413" eaLnBrk="1" hangingPunct="1">
              <a:buClr>
                <a:schemeClr val="bg1"/>
              </a:buClr>
              <a:buFont typeface="Wingdings" pitchFamily="2" charset="2"/>
              <a:buChar char="ü"/>
            </a:pPr>
            <a:r>
              <a:rPr lang="en-US" altLang="en-US"/>
              <a:t> </a:t>
            </a:r>
            <a:r>
              <a:rPr lang="en-US" altLang="en-US" sz="2400"/>
              <a:t>Blue-White Dress A</a:t>
            </a:r>
          </a:p>
          <a:p>
            <a:pPr marL="900113" lvl="2" indent="-342900" defTabSz="379413" eaLnBrk="1" hangingPunct="1">
              <a:buClr>
                <a:schemeClr val="bg1"/>
              </a:buClr>
              <a:buFont typeface="Wingdings" pitchFamily="2" charset="2"/>
              <a:buChar char="ü"/>
            </a:pPr>
            <a:r>
              <a:rPr lang="en-US" altLang="en-US" sz="2400"/>
              <a:t> Blue-White Dress B</a:t>
            </a:r>
          </a:p>
          <a:p>
            <a:pPr marL="900113" lvl="2" indent="-342900" defTabSz="379413" eaLnBrk="1" hangingPunct="1">
              <a:buClr>
                <a:schemeClr val="bg1"/>
              </a:buClr>
              <a:buFont typeface="Wingdings" pitchFamily="2" charset="2"/>
              <a:buChar char="ü"/>
            </a:pPr>
            <a:r>
              <a:rPr lang="en-US" altLang="en-US" sz="2400"/>
              <a:t> Blue Dress A </a:t>
            </a:r>
          </a:p>
          <a:p>
            <a:pPr marL="900113" lvl="2" indent="-342900" defTabSz="379413" eaLnBrk="1" hangingPunct="1">
              <a:buClr>
                <a:schemeClr val="bg1"/>
              </a:buClr>
              <a:buFont typeface="Wingdings" pitchFamily="2" charset="2"/>
              <a:buChar char="ü"/>
            </a:pPr>
            <a:r>
              <a:rPr lang="en-US" altLang="en-US" sz="2400"/>
              <a:t> Blue Dress B</a:t>
            </a:r>
          </a:p>
          <a:p>
            <a:pPr marL="900113" lvl="2" indent="-342900" defTabSz="379413" eaLnBrk="1" hangingPunct="1">
              <a:buClr>
                <a:schemeClr val="bg1"/>
              </a:buClr>
              <a:buFont typeface="Wingdings" pitchFamily="2" charset="2"/>
              <a:buChar char="ü"/>
            </a:pPr>
            <a:r>
              <a:rPr lang="en-US" altLang="en-US" sz="2400"/>
              <a:t> Blue Dress C</a:t>
            </a:r>
          </a:p>
          <a:p>
            <a:pPr marL="900113" lvl="2" indent="-342900" defTabSz="379413" eaLnBrk="1" hangingPunct="1">
              <a:buClr>
                <a:schemeClr val="bg1"/>
              </a:buClr>
              <a:buFont typeface="Wingdings" pitchFamily="2" charset="2"/>
              <a:buChar char="ü"/>
            </a:pPr>
            <a:r>
              <a:rPr lang="en-US" altLang="en-US" sz="2400"/>
              <a:t> Blue Dress D</a:t>
            </a:r>
          </a:p>
          <a:p>
            <a:pPr marL="0" indent="0" defTabSz="379413" eaLnBrk="1" hangingPunct="1">
              <a:buClr>
                <a:schemeClr val="bg1"/>
              </a:buClr>
              <a:buSzPct val="90000"/>
              <a:buFont typeface="Wingdings 2" pitchFamily="18" charset="2"/>
              <a:buNone/>
            </a:pPr>
            <a:endParaRPr lang="en-US" altLang="en-US"/>
          </a:p>
        </p:txBody>
      </p:sp>
      <p:pic>
        <p:nvPicPr>
          <p:cNvPr id="2050" name="Picture 2" descr="F:\Pictures\300px-PlateIV_Enlisted_Dress_Unifor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797300"/>
            <a:ext cx="36703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2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2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22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22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22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39700" y="1752600"/>
            <a:ext cx="8839200" cy="4876800"/>
          </a:xfrm>
          <a:prstGeom prst="rect">
            <a:avLst/>
          </a:prstGeom>
          <a:solidFill>
            <a:srgbClr val="00133A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400" dirty="0"/>
              <a:t>Service Uniforms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52400" y="4195763"/>
            <a:ext cx="4254500" cy="15954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  <a:cs typeface="+mn-cs"/>
              </a:rPr>
              <a:t>There are </a:t>
            </a:r>
            <a:r>
              <a:rPr lang="en-US" sz="2800" dirty="0">
                <a:solidFill>
                  <a:srgbClr val="FFFF00"/>
                </a:solidFill>
                <a:latin typeface="+mn-lt"/>
                <a:cs typeface="+mn-cs"/>
              </a:rPr>
              <a:t>three</a:t>
            </a:r>
            <a:r>
              <a:rPr lang="en-US" sz="2800" dirty="0">
                <a:solidFill>
                  <a:schemeClr val="bg1"/>
                </a:solidFill>
                <a:latin typeface="+mn-lt"/>
                <a:cs typeface="+mn-cs"/>
              </a:rPr>
              <a:t> forms of service uniforms, designated A, B, and C.</a:t>
            </a: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endParaRPr lang="en-US" sz="3200" dirty="0">
              <a:solidFill>
                <a:schemeClr val="bg1"/>
              </a:solidFill>
              <a:latin typeface="+mn-lt"/>
              <a:cs typeface="+mn-cs"/>
            </a:endParaRPr>
          </a:p>
          <a:p>
            <a:pPr marL="438150" indent="-319088">
              <a:buClr>
                <a:schemeClr val="accent1"/>
              </a:buClr>
              <a:buSzPct val="80000"/>
              <a:defRPr/>
            </a:pPr>
            <a:endParaRPr lang="en-US" sz="3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152400" y="2286000"/>
            <a:ext cx="4240213" cy="17907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  <a:cs typeface="+mn-cs"/>
              </a:rPr>
              <a:t>For most day to day activities Marines wear what are termed service uniforms.</a:t>
            </a:r>
          </a:p>
        </p:txBody>
      </p:sp>
      <p:pic>
        <p:nvPicPr>
          <p:cNvPr id="34822" name="Picture 2" descr="G:\Pictures\300px-PlateII_Enlisted_Service_Unifor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763" y="2590800"/>
            <a:ext cx="4192587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Utility Uniforms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534400" cy="4876800"/>
          </a:xfrm>
        </p:spPr>
        <p:txBody>
          <a:bodyPr/>
          <a:lstStyle/>
          <a:p>
            <a:pPr marL="274320" indent="0" eaLnBrk="1" hangingPunct="1">
              <a:buFont typeface="Wingdings 2" pitchFamily="18" charset="2"/>
              <a:buNone/>
              <a:defRPr/>
            </a:pPr>
            <a:endParaRPr lang="en-US" sz="800" dirty="0"/>
          </a:p>
          <a:p>
            <a:pPr marL="274320" indent="0" eaLnBrk="1" hangingPunct="1">
              <a:buFont typeface="Wingdings 2" pitchFamily="18" charset="2"/>
              <a:buNone/>
              <a:defRPr/>
            </a:pPr>
            <a:r>
              <a:rPr lang="en-US" dirty="0"/>
              <a:t>The </a:t>
            </a:r>
            <a:r>
              <a:rPr lang="en-US" dirty="0">
                <a:solidFill>
                  <a:srgbClr val="FFFF00"/>
                </a:solidFill>
              </a:rPr>
              <a:t>utility uniform </a:t>
            </a:r>
            <a:r>
              <a:rPr lang="en-US" dirty="0"/>
              <a:t>is not authorized for wear except when in the field for field type exercises or for those work conditions wherein it is not practical to wear the service uniform. 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sz="2900" dirty="0"/>
          </a:p>
          <a:p>
            <a:pPr eaLnBrk="1" hangingPunct="1">
              <a:buFont typeface="Wingdings 2" pitchFamily="18" charset="2"/>
              <a:buNone/>
              <a:defRPr/>
            </a:pPr>
            <a:endParaRPr lang="en-US" sz="2900" dirty="0"/>
          </a:p>
          <a:p>
            <a:pPr eaLnBrk="1" hangingPunct="1">
              <a:buFont typeface="Wingdings 2" pitchFamily="18" charset="2"/>
              <a:buNone/>
              <a:defRPr/>
            </a:pPr>
            <a:endParaRPr lang="en-US" sz="2900" dirty="0"/>
          </a:p>
          <a:p>
            <a:pPr eaLnBrk="1" hangingPunct="1">
              <a:buFont typeface="Wingdings 2" pitchFamily="18" charset="2"/>
              <a:buNone/>
              <a:defRPr/>
            </a:pPr>
            <a:endParaRPr lang="en-US" sz="2900" dirty="0"/>
          </a:p>
        </p:txBody>
      </p:sp>
      <p:pic>
        <p:nvPicPr>
          <p:cNvPr id="39940" name="Picture 2" descr="F:\Pictures\Desert Comba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962400"/>
            <a:ext cx="4232275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MCJROTC Cadet Officer Insignia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4572000" cy="4876800"/>
          </a:xfrm>
        </p:spPr>
        <p:txBody>
          <a:bodyPr/>
          <a:lstStyle/>
          <a:p>
            <a:pPr eaLnBrk="1" hangingPunct="1"/>
            <a:r>
              <a:rPr lang="en-US" altLang="en-US" sz="2600"/>
              <a:t>The cadet </a:t>
            </a:r>
            <a:r>
              <a:rPr lang="en-US" altLang="en-US" sz="2600">
                <a:solidFill>
                  <a:srgbClr val="FFFF00"/>
                </a:solidFill>
              </a:rPr>
              <a:t>company</a:t>
            </a:r>
            <a:r>
              <a:rPr lang="en-US" altLang="en-US" sz="2600"/>
              <a:t> grade officer insignia consist of a flat disk ¾ of an inch in diameter (large)  and ½ inch wide (small).</a:t>
            </a:r>
          </a:p>
          <a:p>
            <a:pPr eaLnBrk="1" hangingPunct="1"/>
            <a:endParaRPr lang="en-US" altLang="en-US" sz="1200"/>
          </a:p>
          <a:p>
            <a:pPr eaLnBrk="1" hangingPunct="1"/>
            <a:r>
              <a:rPr lang="en-US" altLang="en-US" sz="2600"/>
              <a:t>The cadet </a:t>
            </a:r>
            <a:r>
              <a:rPr lang="en-US" altLang="en-US" sz="2600">
                <a:solidFill>
                  <a:srgbClr val="FFFF00"/>
                </a:solidFill>
              </a:rPr>
              <a:t>field</a:t>
            </a:r>
            <a:r>
              <a:rPr lang="en-US" altLang="en-US" sz="2600"/>
              <a:t> grade officer insignia consists of flat lozenges, ¾ of an inch wide by 1 ¼ inches long (large) and ½ an inch wide by ¾ of in inch long (small).</a:t>
            </a:r>
          </a:p>
          <a:p>
            <a:pPr eaLnBrk="1" hangingPunct="1"/>
            <a:endParaRPr lang="en-US" altLang="en-US" sz="2600"/>
          </a:p>
          <a:p>
            <a:pPr eaLnBrk="1" hangingPunct="1">
              <a:buFont typeface="Wingdings 2" pitchFamily="18" charset="2"/>
              <a:buNone/>
            </a:pPr>
            <a:endParaRPr lang="en-US" altLang="en-US" sz="2600"/>
          </a:p>
          <a:p>
            <a:pPr eaLnBrk="1" hangingPunct="1">
              <a:buFont typeface="Wingdings 2" pitchFamily="18" charset="2"/>
              <a:buNone/>
            </a:pPr>
            <a:endParaRPr lang="en-US" altLang="en-US" sz="2600"/>
          </a:p>
          <a:p>
            <a:pPr eaLnBrk="1" hangingPunct="1">
              <a:buFont typeface="Wingdings 2" pitchFamily="18" charset="2"/>
              <a:buNone/>
            </a:pPr>
            <a:endParaRPr lang="en-US" altLang="en-US" sz="2600"/>
          </a:p>
          <a:p>
            <a:pPr eaLnBrk="1" hangingPunct="1">
              <a:buFont typeface="Wingdings 2" pitchFamily="18" charset="2"/>
              <a:buNone/>
            </a:pPr>
            <a:endParaRPr lang="en-US" altLang="en-US" sz="2600"/>
          </a:p>
        </p:txBody>
      </p:sp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109788"/>
            <a:ext cx="374015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MCJROTC Cadet Officer Insignia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4419600" cy="4876800"/>
          </a:xfrm>
        </p:spPr>
        <p:txBody>
          <a:bodyPr/>
          <a:lstStyle/>
          <a:p>
            <a:pPr eaLnBrk="1" hangingPunct="1"/>
            <a:endParaRPr lang="en-US" altLang="en-US" sz="1200"/>
          </a:p>
          <a:p>
            <a:pPr eaLnBrk="1" hangingPunct="1"/>
            <a:r>
              <a:rPr lang="en-US" altLang="en-US" sz="2600"/>
              <a:t>The cadet </a:t>
            </a:r>
            <a:r>
              <a:rPr lang="en-US" altLang="en-US" sz="2600">
                <a:solidFill>
                  <a:srgbClr val="FFFF00"/>
                </a:solidFill>
              </a:rPr>
              <a:t>enlisted </a:t>
            </a:r>
            <a:r>
              <a:rPr lang="en-US" altLang="en-US" sz="2600"/>
              <a:t>insignia contains a Lamp of Learning device in lieu of crossed rifles used in the Marine Corps. </a:t>
            </a:r>
          </a:p>
          <a:p>
            <a:pPr eaLnBrk="1" hangingPunct="1"/>
            <a:endParaRPr lang="en-US" altLang="en-US" sz="1200"/>
          </a:p>
          <a:p>
            <a:pPr eaLnBrk="1" hangingPunct="1"/>
            <a:r>
              <a:rPr lang="en-US" altLang="en-US" sz="2600"/>
              <a:t>The </a:t>
            </a:r>
            <a:r>
              <a:rPr lang="en-US" altLang="en-US" sz="2600">
                <a:solidFill>
                  <a:srgbClr val="FFFF00"/>
                </a:solidFill>
              </a:rPr>
              <a:t>Lamp of Learning </a:t>
            </a:r>
            <a:r>
              <a:rPr lang="en-US" altLang="en-US" sz="2600"/>
              <a:t>signifies intensive study, a source of intellect, and moral and spiritual illumination.</a:t>
            </a:r>
          </a:p>
          <a:p>
            <a:pPr eaLnBrk="1" hangingPunct="1"/>
            <a:endParaRPr lang="en-US" altLang="en-US" sz="2600"/>
          </a:p>
          <a:p>
            <a:pPr eaLnBrk="1" hangingPunct="1">
              <a:buFont typeface="Wingdings 2" pitchFamily="18" charset="2"/>
              <a:buNone/>
            </a:pPr>
            <a:endParaRPr lang="en-US" altLang="en-US" sz="2600"/>
          </a:p>
          <a:p>
            <a:pPr eaLnBrk="1" hangingPunct="1">
              <a:buFont typeface="Wingdings 2" pitchFamily="18" charset="2"/>
              <a:buNone/>
            </a:pPr>
            <a:endParaRPr lang="en-US" altLang="en-US" sz="2600"/>
          </a:p>
          <a:p>
            <a:pPr eaLnBrk="1" hangingPunct="1">
              <a:buFont typeface="Wingdings 2" pitchFamily="18" charset="2"/>
              <a:buNone/>
            </a:pPr>
            <a:endParaRPr lang="en-US" altLang="en-US" sz="2600"/>
          </a:p>
          <a:p>
            <a:pPr eaLnBrk="1" hangingPunct="1">
              <a:buFont typeface="Wingdings 2" pitchFamily="18" charset="2"/>
              <a:buNone/>
            </a:pPr>
            <a:endParaRPr lang="en-US" altLang="en-US" sz="2600"/>
          </a:p>
        </p:txBody>
      </p:sp>
      <p:pic>
        <p:nvPicPr>
          <p:cNvPr id="3789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288" y="2852738"/>
            <a:ext cx="3243262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304800" y="1905000"/>
            <a:ext cx="4240213" cy="4610100"/>
          </a:xfrm>
          <a:prstGeom prst="rect">
            <a:avLst/>
          </a:prstGeom>
          <a:solidFill>
            <a:srgbClr val="00133A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400" dirty="0"/>
              <a:t>Distinguishing Devices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304800" y="1981200"/>
            <a:ext cx="4240213" cy="44196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  <a:cs typeface="+mn-cs"/>
              </a:rPr>
              <a:t>A distinctive MCJROTC round patch will be worn on left sleeve of all outer clothing except the service sweater.</a:t>
            </a: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  <a:p>
            <a:pPr marL="438150" indent="-319088"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  <a:cs typeface="+mn-cs"/>
              </a:rPr>
              <a:t>The patch will be centered on the outer sleeve, ½ inch below the shoulder seam. </a:t>
            </a:r>
          </a:p>
        </p:txBody>
      </p:sp>
      <p:pic>
        <p:nvPicPr>
          <p:cNvPr id="389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338" y="2613025"/>
            <a:ext cx="2962275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8458200" cy="4800600"/>
          </a:xfrm>
        </p:spPr>
        <p:txBody>
          <a:bodyPr/>
          <a:lstStyle/>
          <a:p>
            <a:pPr marL="117475" indent="0" eaLnBrk="1" hangingPunct="1">
              <a:buFont typeface="Wingdings 2" pitchFamily="18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Awards and Badges</a:t>
            </a:r>
          </a:p>
        </p:txBody>
      </p:sp>
      <p:sp>
        <p:nvSpPr>
          <p:cNvPr id="44036" name="TextBox 1"/>
          <p:cNvSpPr txBox="1">
            <a:spLocks noChangeArrowheads="1"/>
          </p:cNvSpPr>
          <p:nvPr/>
        </p:nvSpPr>
        <p:spPr bwMode="auto">
          <a:xfrm>
            <a:off x="609600" y="2133600"/>
            <a:ext cx="77724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4675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rgbClr val="FFFF00"/>
                </a:solidFill>
                <a:latin typeface="+mn-lt"/>
              </a:rPr>
              <a:t>Awards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are for publicly recognizing meritorious service and outstanding achievement that distinguishes an individual or unit from others.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2400" dirty="0">
              <a:solidFill>
                <a:schemeClr val="bg1"/>
              </a:solidFill>
              <a:latin typeface="+mn-lt"/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Only those awards, decorations, and badges prescribed in MCO P1533.6 will be worn.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2400" dirty="0">
              <a:solidFill>
                <a:schemeClr val="bg1"/>
              </a:solidFill>
              <a:latin typeface="+mn-lt"/>
            </a:endParaRP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Marksmanship qualification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badges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will be awarded annually following qualification fire.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70AC159B-A008-44FA-B5B0-961DBF0AF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Which Marine Corps uniforms are for day-to-day activities?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93121AB1-8FDC-48B4-9CA0-51E7EBE51C7B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Dress uniforms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Service uniforms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Utility uniforms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3B18BD-6A3E-4729-83EA-844FC04D65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(LE1-C5S3T2:LQ5)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E7B3263F-5FC7-48D9-8296-2BC25631F519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7B834765-7562-4702-BCBF-749E4A8125A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534400" y="3398838"/>
            <a:ext cx="609600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0751100E-38A1-4955-98D0-10B06257AD9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-1630" y="4217869"/>
            <a:ext cx="430331" cy="430331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756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F2AA5814-9F9B-4D7D-8613-5AF083806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The cadet enlisted insignia contains a ______ in lieu of ______ used in the Marine Corps.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ED027140-87D8-4886-9BCF-5693064E5F20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crossed rifles / lap of learning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lamp of learning / crossed rifles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None of the above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A8CD72B-0762-4709-A5C9-8D216AD16E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(LE1-C5S3T2:LQ6)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DD2479CD-28FF-4E3C-A3F8-20517858441E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825DA7FD-0648-4572-B093-7FF56FD678A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2330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F4A9AF1E-D2A0-40E6-8206-17DF0C0FF52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0503" y="4213553"/>
            <a:ext cx="410056" cy="45106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053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Closing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List 2-3 things about the MCJROTC uniform that you learned in this lesson that you did not already know.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Arial" charset="0"/>
            </a:endParaRPr>
          </a:p>
        </p:txBody>
      </p:sp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4103" name="ShockwaveFlash1" r:id="rId3" imgW="1138320" imgH="1365120"/>
        </mc:Choice>
        <mc:Fallback>
          <p:control name="ShockwaveFlash1" r:id="rId3" imgW="1138320" imgH="1365120">
            <p:pic>
              <p:nvPicPr>
                <p:cNvPr id="11" name="ShockwaveFlash1">
                  <a:extLst>
                    <a:ext uri="{FF2B5EF4-FFF2-40B4-BE49-F238E27FC236}">
                      <a16:creationId xmlns:a16="http://schemas.microsoft.com/office/drawing/2014/main" id="{DA164C39-4CD1-41A7-A14B-8B2BED5BC83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75948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charset="0"/>
              </a:rPr>
              <a:t>Questions</a:t>
            </a:r>
            <a:endParaRPr lang="en-US" dirty="0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-415925" y="3160713"/>
            <a:ext cx="10252075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380375">
              <a:buClr>
                <a:srgbClr val="000000"/>
              </a:buClr>
              <a:buSzPct val="90000"/>
              <a:defRPr/>
            </a:pPr>
            <a:endParaRPr lang="en-US" sz="5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3012" name="Content Placeholder 5"/>
          <p:cNvSpPr>
            <a:spLocks noGrp="1"/>
          </p:cNvSpPr>
          <p:nvPr>
            <p:ph idx="1"/>
          </p:nvPr>
        </p:nvSpPr>
        <p:spPr>
          <a:xfrm>
            <a:off x="152400" y="1774825"/>
            <a:ext cx="8839200" cy="49307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altLang="en-US"/>
          </a:p>
          <a:p>
            <a:pPr>
              <a:buFont typeface="Wingdings 2" pitchFamily="18" charset="2"/>
              <a:buNone/>
            </a:pPr>
            <a:endParaRPr lang="en-US" altLang="en-US"/>
          </a:p>
        </p:txBody>
      </p:sp>
      <p:pic>
        <p:nvPicPr>
          <p:cNvPr id="4301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29600" cy="443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kern="0" dirty="0">
                <a:solidFill>
                  <a:schemeClr val="bg1"/>
                </a:solidFill>
                <a:latin typeface="Verdana" pitchFamily="34" charset="0"/>
              </a:rPr>
              <a:t>Copyright Information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352425" indent="0" eaLnBrk="1" hangingPunct="1">
              <a:buFont typeface="Wingdings 2" pitchFamily="18" charset="2"/>
              <a:buNone/>
              <a:defRPr/>
            </a:pPr>
            <a:r>
              <a:rPr lang="en-US" dirty="0"/>
              <a:t>Images in this lesson were taken from: 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Microsoft</a:t>
            </a:r>
            <a:r>
              <a:rPr lang="en-US" sz="3200" baseline="30000" dirty="0"/>
              <a:t>©</a:t>
            </a:r>
            <a:r>
              <a:rPr lang="en-US" sz="3200" dirty="0"/>
              <a:t> Clip Art Gallery</a:t>
            </a:r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Marine Corps Combat Camera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0B8B8C5E-029C-4A39-BA1E-C5BBD4BCF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Participant Leaders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210CFF9C-BB13-4058-BE37-B93348E94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161064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81405628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94167336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9576990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30751207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98892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3073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33151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03044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2689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9582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9288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803824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95443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61454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99037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424361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9311158F-3F55-4938-901E-5B2EE346C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95" y="0"/>
            <a:ext cx="7235505" cy="1403350"/>
          </a:xfrm>
        </p:spPr>
        <p:txBody>
          <a:bodyPr/>
          <a:lstStyle/>
          <a:p>
            <a:r>
              <a:rPr lang="en-US" dirty="0"/>
              <a:t>Team Scores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FCA64601-636F-408F-893D-F9CFC2B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028320"/>
              </p:ext>
            </p:extLst>
          </p:nvPr>
        </p:nvGraphicFramePr>
        <p:xfrm>
          <a:off x="127000" y="1684789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409232789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52362825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12641177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07295725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Team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20637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46581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68094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1025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3194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73027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19627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3906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29728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272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89828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6008412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16F8B5BF-55E3-49AF-AE78-A9A2241D4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Team MVP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90F5DC5A-574A-4F28-A33C-2F61DB9AD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550395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17208936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120700243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02395225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004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5928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7277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62293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31763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23342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3109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61806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1927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1661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09702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179925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79A702B0-DE1A-42A7-9BD1-7C4461F14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Fastest Responders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8EEB999D-5F07-413F-B8C5-49377958E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207684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1220443545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46051616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533269959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74510153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Seconds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Participant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Seconds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625781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539420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390555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192047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74546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908232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610775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521856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495729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099242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218441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0248715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2446"/>
            <a:ext cx="7886700" cy="73815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Whiteboard</a:t>
            </a:r>
          </a:p>
        </p:txBody>
      </p:sp>
    </p:spTree>
    <p:extLst>
      <p:ext uri="{BB962C8B-B14F-4D97-AF65-F5344CB8AC3E}">
        <p14:creationId xmlns:p14="http://schemas.microsoft.com/office/powerpoint/2010/main" val="28994301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68dca0ef-e59b-413f-8385-bacef1a4378c"/>
  <p:tag name="WASPOLLED" val="58C0A815E0EE4FF4807EF3E43684E911"/>
  <p:tag name="TPVERSION" val="8"/>
  <p:tag name="TPFULLVERSION" val="8.3.0.202"/>
  <p:tag name="PPTVERSION" val="16"/>
  <p:tag name="TPOS" val="2"/>
  <p:tag name="TPLASTSAVEVERSION" val="6.2 P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AF2E516E0551429695EACC03D4234135&lt;/guid&gt;&#10;        &lt;description /&gt;&#10;        &lt;date&gt;1/18/2018 1:25:0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C160A5D41B5441CB4D23B30DDB26675&lt;/guid&gt;&#10;            &lt;repollguid&gt;8A6B1907861F42D88A22AA7EFD880DD3&lt;/repollguid&gt;&#10;            &lt;sourceid&gt;71158D8468C94A2CB8562FEFABD623CD&lt;/sourceid&gt;&#10;            &lt;questiontext&gt;Team Assignment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demographic&gt;True&lt;/demographic&gt;&#10;            &lt;team&gt;True&lt;/team&gt;&#10;            &lt;groupname&gt;Team&lt;/groupname&gt;&#10;            &lt;answers&gt;&#10;                &lt;answer&gt;&#10;                    &lt;guid&gt;E15A7CD1832B440D9975AFD2B71166C4&lt;/guid&gt;&#10;                    &lt;answertext&gt;Alpha&lt;/answertext&gt;&#10;                    &lt;valuetype&gt;0&lt;/valuetype&gt;&#10;                &lt;/answer&gt;&#10;                &lt;answer&gt;&#10;                    &lt;guid&gt;2EEE4B3E92AA4938B7397BB402A02C8E&lt;/guid&gt;&#10;                    &lt;answertext&gt;Bravo&lt;/answertext&gt;&#10;                    &lt;valuetype&gt;0&lt;/valuetype&gt;&#10;                &lt;/answer&gt;&#10;                &lt;answer&gt;&#10;                    &lt;guid&gt;F2A56E8C1AD14D83B4DAA6C191E87B0E&lt;/guid&gt;&#10;                    &lt;answertext&gt;Charlie&lt;/answertext&gt;&#10;                    &lt;valuetype&gt;0&lt;/valuetype&gt;&#10;                &lt;/answer&gt;&#10;                &lt;answer&gt;&#10;                    &lt;guid&gt;6C8404816DF84545BEF46B3230FF2371&lt;/guid&gt;&#10;                    &lt;answertext&gt;Delta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HARTFORMAT" val="UEsDBBQABgAIAAAAIQDvhfRvbQUAAK0RAAAPAAAAY2hhcnQvY2hhcnQueG1s3Fhtb9s2EP4+YP/B0HfHliy/ok7h2M02zGmCJm23faMpSuZMkRpJOXaH/fcdXyTLbpAWdQoMy5dQx+Pp7rmHd2e9er3LWWtLpKKCT4Pwohu0CMcioTybBu8frtujoKU04gligpNpsCcqeH354w+v8ASvkdT3BcKkBUa4muBpsNa6mHQ6Cq9JjtSFKAiHvVTIHGl4lFknkegRjOesE3W7g441EngD6BsM5Ijy6rz8mvMiTSkmC4HLnHDtvJCEIQ0IqDUtVHAJwSVIk3DcjVtbxKZBN+gYIUM8cwLC2+/vnVCKkickmQvJAcaGfo4nM6aJ5GBqLriGt/k4869CKkdyUxZtLPICnFtRRvXeugsOgu35WkAcrXfkr5JKoqYBDuMKCFh+BkVOsRRKpPoCLHYcClU2jNlhZ9SJfD4g2DCeKL1nxAUUdiMTbad+r3XhGjG2QnhjsGko16qHfXPwFAxzCjN5g4rbrTyfQqssnAZMh0FL72CVbGC1yiIji4wMVskGVghjyARo+EUlgX0nqXV6laRX6QCqTgeQdot+JelXkkElGQStNaN8A5kw/4JWKtjPTlCtHIPsHTBooFKLB6oZWRBGNEk89k5rS8ljb2HUpNC/NXhmBb8fC2Y8m+2ORAWQsyBY061P6cCSuoMnB8MpE0KaN+g1xRtOVJPOoFnvK5qQj5D8Z3SbKoYjX1BvqhRM6JkkyFhnaC9KbVY54iViy/p5dyMSHwpJMuJA2j8l9ECMLnrHf9Gbds8fc1ANL8JBNx73RtHQLuI3bctlPHn0WF6Mx+Gg8Td059fV9qg7Gg/7URjGPVM9eu4qnDoPUB7iWiHZW8xNLTVRwtOCSmcOC+bMZ1BjCiiaXsxKBWWFJG5zi+R+Lpioak/oxIrYTNLkmAZCJsSb90VN78x7lZbvSGquOGTfSiiHtqB/Sd+SDMpPxRp/KFmumLLnirvz7+7lKzTh4poydm4jgADQhPFzzRwcMogYi0ZC0hQu0FJVZfyb25WDWQF0FsK1eFySjPDkV7L3RPI5hJ0PCPqz6UFVXkE2R/otyj35fUYUyO+JfFJ+R6SpeZ/ZvipXK0bu6afPTS0JAqIsKRSBo2NkZwAwbsOqVUo6Df6evxn0e8NZ2F4MruftOB302+PFOGwPoyiex+O4P7q6+ufQmqBknowJX2hNYbMt9f3VAQxx2J+YsJ/2FYgMLlpCV06DqCYuRjaKJu+9CNA28fEyr2+EFcFpf6lqI+7tX0xdI0XfNXXN+DJUfKSJ9pUp7Nc+oMJnG++hGUGSHdfQ7hffb6IwisM4iv2J042BK2rQreoTVhNeflzKAM6ZrSQHxRPTCiNwITNoC0mBoXYIc3zLKb9BO+Obwf2gmNjWeMRJtLsTnqUrFwzk7jrX0HDN3DmHPjENfiIwniEG06wo4TYAszckqW9Vjv4U8gGa3g0MXc44tB1nDDw53eMwC7tNDWegFtYOcODag3B75oKfPde8TEFrPU6DQQ9I8FRlMwD7WmRGRFVNDi5bdb7tXlUOzKjyB5E+UvPkUPNViq3YjGXcybD2HAPpbZoq4itR2PUU4+KmZJoutwygbKQWHKtJBFfwaTbV/jVI8gyboBdT71dF28bB59nl2/ET7IKfTd+ZVzXj/h+sqsvLM6yyW1dEPxLiM7ZyD+Z6ATc8JWDVnBjN+gNVt5z5ZuopmVBVXMEvuI2a+WKhCsT9TYUusgDuqVuYeaDsnHCwGs5eDPr/1LDztbVB716onK1Esq9NnTNEwWCm9L39leq+QJxnrHiJsdEWUjRJSPoOYlSfoMWMXJ2DOdJvwqh3hyQyCuaTwjSoPycYHcttA7ZdHL6yXP4LAAD//wMAUEsDBBQABgAIAAAAIQC/uqyqxgYAADYbAAAWAAAAY2hhcnQvbWVkaWEvaW1hZ2UxLmJtcOyY2VNTVxzH6T/Q58700bpUpU0IQh+qD636UHcWK0slcQPZusBYBWULYYtEBBsFTSAJssomEAjUhJhAQCABBGVRAqKyCQi4UO1M+733AnNluAxXsdMHfkPOnJz8zu/3+X3POfdy73d7HD63Ic0B7QZ8OLOfT2w+Q48y46c2NsRnzv5ZtVUF/q8KPCetjTS1Wp2dnX3lypX4+Hh0PjYyMvf39yOz0Wikp0Z2MMAwCIMD3DCIzkohzaemUqBYxKcMefEV46Cq1JsL9b2NvW/Hxsaqq6v1en1VVVVfXx8wAAN/gLFCYlIbociK3ymZCj74oKWnOHJQE2etzVl3TGsXPmUX8WKbtyolJaWgoECpVBYVFVEyIgiwl8OD0uYXmko9X7LG0GZq6Z2YmLBYLE2kLQh4SxVr+eNHq5KvSziw7ugtimfrCQV4bty4oVKpoqOjL5NWXl5uMBgWTF/0K3ji4uLgjEImRp4OmHJR79M7+U6hldywKW749Pd+WTKZDPVSuwIyQn8YUshFJ1ukh3oVXvrzTmsFGm7YJDdi+tvjiuTkZIpHp9MtmnTpQZDExsYCaWL0qTbhAOptTDm4/aQC9QJpu3/OPE9ISAhVb1ZWFngKLp0mefi3E53W8ivswqcJnmMZSUlJ4MnMzEQVS6dm+hVVX79+XZqcWCMmeBqSXXf6qUieyR0BOXK5nNIHYtIjVCtjLdJD8Cd4vNTkek1/41MskUjAA2bsH7o/275Bp4HyiF+f7OpwLI+oN4zgmdenp6eHHrNKGWOWEvvHkOj8xeFSav84+hQnJiaCBwWWlJTQ/dn2rfeajRJnq1JgSnJxOF5A8IRPzfNgpRbwQJ9mcj8bEp3WeBYTPJEvHb2LKB7oU1paypaB7t/f2Vwrce5TETyOJ4rsIgh9dgbO6rMYT8wsj8R5jQf4J+0iXzl4z+qDc1pWVkaPz7b/qMtce8G5Tymou+CCsLiYgGeX/zVq/4Cnu7ubHhPr1XTpIPQ0XnDmHcmxC5vkRb7a4l0iFovz8/M/nOdxt6UuyQX61BI8N0me57sDZOApLCxchEdB8fBRBU+QzT03wYsCz01cx8CTk5OTkZFB52fbB0/DRddZfXxKeZEvuWETewIIfRbl0Shimi8R+xl68viZJM9rjq8OV4+8vLzc3FwcebYMdP8nPRZceaA/6nU8WU7wnBsHT3p6OnikUumC9arMmOWpv+jCE2RR+nB8a6APeKAPjhg9Ptt+e50aPFgvnLL1R7UQn3tubAmeinSRmTxfpiRXHv864HnCGfAIhcK0tLTU1FTcMtgy0P3vmWZ5cH3D/ZEX9Zp7dmxvoIxJH3W6iDpf2HU8vsoO+0c4s9H3jlarxRQYOvT4bPud9RXYD9AHPOuP63lRM5zQUfAkJCTgFoDbXFdXFz2mWh5N+eP6wPNSkus1s9Gvke7zIf3uhkpSf0HNeacNJwz2ED901EdSZ7VazWYz2gXBG8rT4U+cR4kzz0tBrdcmf/MCt/f+aiqVkfGP6MQHNviY7IV/gccj5p17Fj14Q7kcynTJD+P6wPGUY7NhyqYAy6PBcbrbe/fvqNNxf0S9uKt+4VWx0c/8pW+ju4jx/xacR01qUEGsJ9ptgWXYbARPYOujoefvzUCf2FSR0XrZDTzahP1Gg7H+/jP80R2W6G/1L+GGjtpHvwHPwNDkEp7L/8msUdxNdbOqBLfi9+PeuvyJ8KTxtA0MrwxPSxV43MFTHbevt6OJFY+HqJZ7dnSL6M2mn+8ODE+xmsvk3FatJHiUAk3svgeseYwUz+ZfOgaGp5lSsBrXZ8d3pHmApzJmb087u8uIe7SBEzK8RfR286/3B0ZWhseYm3Dvmkevkq+O3oP/pVnV4i4yUjy2v3XWtbJ71GJKVJsr7pT99FBB8IyPsOPxIHiGHGL+tg16YLr7mCkFq3FT/vlOmSd4yoW7x0eesJrrLqzhnCF5gsHDbi5TIvB0kfqURu0eG2YX012ow3o5iN5+FfzQ1M5OWyaeystB968R+tyM3MWWxy1KyzkzOMczyJSC1XhVajC1XsURu54NsdsDbpF/fn36Cbl/uus7hljlZXLWXj3VJfPEeS8K/2GULU9EtW3wQ/uoF7ZBPab2ldFHJzulFTvpxE6q0zuYmJnGC24PXCzs/v1qK9rHo6+Y3NiOT48P4Y/trFX//0YBvMb5wETUWzW0eGkDI98MEQ3e3sDwvEwZHnxgeGJaOh0c8OyGFnMRbflhqYmYu8AwThkFMIdTRtIZllM+GOCM6fOR50JKmWJSIpB6EA0l0dKFr/66qsDHUOBfAAAA//8DAFBLAwQUAAAACABSf0pGhI+kftcCAAAhDgAAHgAAAGNoYXJ0L3RoZW1lL3RoZW1lT3ZlcnJpZGUxLnhtbO1X3WoUMRS+VvAdwtzbWWsVKd2W7vZP+0u7LfTy7Gx2J938DEmmde6kvRQEsYo3gndeiFpowZv6NKsVrdBXMLO1NanNUBZBhGVhmZzzfSfnJCf5yMjYQ0bRJpaKCF4Obg2UAoR5JBqEt8rBam3q5r0AKQ28AVRwXA4yrIKx0RvXR2BYx5jhRcOVpIGRicPVMJSDWOtkOAxVZNygBkSCufE1hWSgzVC2woaELROf0XCwVLobMiA8MCGvmZgRlSs5ESMOzEy32GySCJ96Q8v9C94UXPvwuZ/BhpBTBpQbuhYKmnCkswQ3ITKEKlBSlwTNkVasA5QAF8qYS4OlqdJt85//hrpfQ0F4HgWDFcKyR+pP+1meSEWSJLocPDCTBBbu5PDdyeE+Ojnc62wfdLY/dnZ2OtsffOwZ4C2bffzm6Y9Xj9D3/dfHu88LSMomfXn/+POnZwVobaOPXux9Pdg7evnk29tdH2dcQt3m1AjDCi3gLbQsGHDvVLgue6DVYiA2bZy3FHDIiT7KpI4dykIGFHzgCnYXeU0S3vCip9MNp4iVWKaa+NCzMXPQ80LQipD+YmfN1M4apbxVkItMbfAywKY3leqFtphME3OWCHjxMXZSX6KmU6CFOdYo94k2xj7uOiHEKZtEUijR1GidoAoQ/4LVSF1fzpwhzGxiBgVtAg5zDVUE9U40gTddOJiFpt7gmDorPQ2pBuavAhi14XOgY2/iK5mMnI1RWppkMBVosoGV8hIXZeaUMGuut4JumacZc+FSk7YHnucshA2fEO1qDCzx10F4bBPuq7bpdkBLQvtzEvbZOx2bTQNe3CVrBOsebpJVc+9f3ly5J5Xec4aFe+Yz2gR8Ns1IaGnPuRgRfjUxuiBDd/oy1LMMjUsC9Kri0wVfVXKqQjbI/6k4E5DyJczjvuD0BacvOH9LcLq3xz+QGUtVjOGU7z6SmC54U/12G4MZu8+60Z9QSwMEFAAGAAgAAAAhAPzwneC+AAAAMQEAABoAAABjaGFydC9fcmVscy9jaGFydC54bWwucmVsc4SPwQrCMBBE74L/EPZu03oQkSa9iNCTIPoBIdm2wTYJSRT79y6eLAged4d5M1M3r2lkT4zJeiegKkpg6LQ31vUCbtfTZg8sZeWMGr1DATMmaOR6VV9wVJlMabAhMaK4JGDIORw4T3rASaXCB3SkdD5OKtMZex6Uvqse+bYsdzx+M0AumKw1AmJrKmDXOVDyf7bvOqvx6PVjQpd/RPBMvfBMc6M1SGAVe8wCPu+lWBVUHLis+WKofAMAAP//AwBQSwMEFAAGAAgAAAAhAITsoQcTAQAAVAIAABMAAABbQ29udGVudF9UeXBlc10ueG1spJLNTsMwDMfvSLxDlCtq0nFACK3dgY8jcBgPYFK3jciXkmxsb4/brhKbNi5crMT23/7FznK1s4ZtMSbtXcUXouQMnfKNdl3FP9YvxT1nKYNrwHiHFd9j4qv6+mq53gdMjNQuVbzPOTxImVSPFpLwAR1FWh8tZLrGTgZQX9ChvC3LO6m8y+hykYcavF4+YQsbk9nzjtwTyacNnD1OeUOrims76Ae/PKuIaNKJBEIwWkGmt8mta064igOTIOWYk3od0g2BX+gwRI6Zfjc46N5omFE3yN4h5lewRC5VT+fJir+LnKH0basVNl5tLM1MNBG+aTnWiLHqjHu5baadoBztnLT4N8VRuZlBjn+i/gEAAP//AwBQSwMEFAAGAAgAAAAhABmqkvPRAAAAswEAAAsAAABfcmVscy8ucmVsc6yQy4oCMRBF9wP+Q6i9Xd0uRAbTbkRwK/oBNUl1d7DzIImif2+c2UyLMJtZFpc693DXm5sdxZVjMt5JaKoaBDvltXG9hNNxN1+BSJmcptE7lnDnBJt29rE+8Ei5PKXBhCQKxSUJQ87hEzGpgS2lygd2Jel8tJTLGXsMpM7UMy7qeonxNwPaCVPstYS41wsQx3sozX+zfdcZxVuvLpZdflOBxpbuAqTYc5agBooZLWtDP1FTfdkA+N6k+U+Tqeur0rdYVaZ7uuBk6vYBAAD//wMAUEsBAi0AFAAGAAgAAAAhAO+F9G9tBQAArREAAA8AAAAAAAAAAAAAAAAAAAAAAGNoYXJ0L2NoYXJ0LnhtbFBLAQItABQABgAIAAAAIQC/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=="/>
  <p:tag name="LABELFORMAT" val="1"/>
  <p:tag name="COLORTYPE" val="DEFINED"/>
  <p:tag name="DEFINEDCOLORS" val="3,6,10,45,32,50,13,4,9,55,1"/>
  <p:tag name="NUMBERFORMAT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F316078966EE480995A5242CFE78BE7F&lt;/guid&gt;&#10;        &lt;description /&gt;&#10;        &lt;date&gt;2/20/2018 4:22:0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2E2B7EE346834B61AC2AD4528A23923C&lt;/guid&gt;&#10;            &lt;repollguid&gt;A376BCD99BA54A498FDA5B2A4FFE92D7&lt;/repollguid&gt;&#10;            &lt;sourceid&gt;ECCECC30B1BE407DBF527AC868D0D4BD&lt;/sourceid&gt;&#10;            &lt;questiontext&gt;Which sentence describes your knowledge of MCJROTC uniforms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5DA31E27BD474FDCBC1EB799F59F4780&lt;/guid&gt;&#10;                    &lt;answertext&gt;I didn't know there was a variety of uniforms.&lt;/answertext&gt;&#10;                    &lt;valuetype&gt;0&lt;/valuetype&gt;&#10;                &lt;/answer&gt;&#10;                &lt;answer&gt;&#10;                    &lt;guid&gt;5C05E639096447849ECE5AF2319BED33&lt;/guid&gt;&#10;                    &lt;answertext&gt;I've seen the uniforms, but cannot describe them.&lt;/answertext&gt;&#10;                    &lt;valuetype&gt;0&lt;/valuetype&gt;&#10;                &lt;/answer&gt;&#10;                &lt;answer&gt;&#10;                    &lt;guid&gt;9EB351790AC340F8A40A9DCE042A1EEC&lt;/guid&gt;&#10;                    &lt;answertext&gt;I know SOME of the uniform combinations and devices.&lt;/answertext&gt;&#10;                    &lt;valuetype&gt;0&lt;/valuetype&gt;&#10;                &lt;/answer&gt;&#10;                &lt;answer&gt;&#10;                    &lt;guid&gt;1C901FFBDDCC468498F22D486A62DDCA&lt;/guid&gt;&#10;                    &lt;answertext&gt;I know ALL of the uniform combinations and devices.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TrueFalse"/>
  <p:tag name="TPQUESTIONXML" val="﻿&lt;?xml version=&quot;1.0&quot; encoding=&quot;utf-8&quot;?&gt;&#10;&lt;questionlist&gt;&#10;    &lt;properties&gt;&#10;        &lt;guid&gt;CE44D03B02224678AF21B9BF86DCAA39&lt;/guid&gt;&#10;        &lt;description /&gt;&#10;        &lt;date&gt;1/24/2018 3:36:1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E6784A3854548E79236B0C0FB10245F&lt;/guid&gt;&#10;            &lt;repollguid&gt;6F317C7B4EC94EECAB6883C875F4975E&lt;/repollguid&gt;&#10;            &lt;sourceid&gt;0D658B03A4A446E088698D3A52D41FD1&lt;/sourceid&gt;&#10;            &lt;questiontext&gt;True or False:I doesn't matter if you know all of the uniform choices as long as you wear a uniform on the designated inspection day.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truefalse&gt;True&lt;/truefalse&gt;&#10;            &lt;answers&gt;&#10;                &lt;answer&gt;&#10;                    &lt;guid&gt;D071928E7252446DB9116B903058EBA3&lt;/guid&gt;&#10;                    &lt;answertext&gt;True&lt;/answertext&gt;&#10;                    &lt;valuetype&gt;-1&lt;/valuetype&gt;&#10;                &lt;/answer&gt;&#10;                &lt;answer&gt;&#10;                    &lt;guid&gt;BE1345DEE04C4F188143DCE8A17714D1&lt;/guid&gt;&#10;                    &lt;answertext&gt;False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LABELFORMAT" val="1"/>
  <p:tag name="COLORTYPE" val="DEFINED"/>
  <p:tag name="DEFINEDCOLORS" val="3,6,10,45,32,50,13,4,9,55,1"/>
  <p:tag name="NUMBERFORMAT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95E5D244CAD249468F62DE4D1D3EF4EA&lt;/guid&gt;&#10;        &lt;description /&gt;&#10;        &lt;date&gt;2/20/2018 4:26:54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570B58637FBC45198766302B871A6711&lt;/guid&gt;&#10;            &lt;repollguid&gt;5F76C332E16C4E6ABFBF888F1679072B&lt;/repollguid&gt;&#10;            &lt;sourceid&gt;3DD8E86A97074643B88A6FF572367F54&lt;/sourceid&gt;&#10;            &lt;questiontext&gt;To conceal unwanted reflection as with the rank and insignia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555140B6A3FA466FB3A03A7BDF02E4B0&lt;/guid&gt;&#10;                    &lt;answertext&gt;Leatherneck&lt;/answertext&gt;&#10;                    &lt;valuetype&gt;-1&lt;/valuetype&gt;&#10;                &lt;/answer&gt;&#10;                &lt;answer&gt;&#10;                    &lt;guid&gt;F7DAF9F819E043909F067958F4414037&lt;/guid&gt;&#10;                    &lt;answertext&gt;Chevrons&lt;/answertext&gt;&#10;                    &lt;valuetype&gt;-1&lt;/valuetype&gt;&#10;                &lt;/answer&gt;&#10;                &lt;answer&gt;&#10;                    &lt;guid&gt;E30C5B6EFA5D48FC8401B82AD1B4FA17&lt;/guid&gt;&#10;                    &lt;answertext&gt;Subdued&lt;/answertext&gt;&#10;                    &lt;valuetype&gt;1&lt;/valuetype&gt;&#10;                &lt;/answer&gt;&#10;                &lt;answer&gt;&#10;                    &lt;guid&gt;9FFE92DF785248B0B0EBC13B797E9354&lt;/guid&gt;&#10;                    &lt;answertext&gt;Epaulettes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5110B4A2422E4272986BA129E38EBFEF&lt;/guid&gt;&#10;        &lt;description /&gt;&#10;        &lt;date&gt;2/20/2018 4:26:54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CBBE0D50A1548398AFFA8DC890ACE9D&lt;/guid&gt;&#10;            &lt;repollguid&gt;D4EED1747DB24A6BB4C66CB0BE65CC52&lt;/repollguid&gt;&#10;            &lt;sourceid&gt;8FF32DC3E19B4223802A9F254958B6CE&lt;/sourceid&gt;&#10;            &lt;questiontext&gt;Rank insignia worn by enlisted personnel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2EAAA003160C4DDDBF5C712761DFA7D9&lt;/guid&gt;&#10;                    &lt;answertext&gt;Leatherneck&lt;/answertext&gt;&#10;                    &lt;valuetype&gt;-1&lt;/valuetype&gt;&#10;                &lt;/answer&gt;&#10;                &lt;answer&gt;&#10;                    &lt;guid&gt;6DF41BE9A37048729383923FA1462840&lt;/guid&gt;&#10;                    &lt;answertext&gt;Chevrons&lt;/answertext&gt;&#10;                    &lt;valuetype&gt;1&lt;/valuetype&gt;&#10;                &lt;/answer&gt;&#10;                &lt;answer&gt;&#10;                    &lt;guid&gt;51F82055A4124517B9816C302585D164&lt;/guid&gt;&#10;                    &lt;answertext&gt;Subdued&lt;/answertext&gt;&#10;                    &lt;valuetype&gt;-1&lt;/valuetype&gt;&#10;                &lt;/answer&gt;&#10;                &lt;answer&gt;&#10;                    &lt;guid&gt;AAC5FA4C5CCF42209E6C73206A9FD51A&lt;/guid&gt;&#10;                    &lt;answertext&gt;Epaulettes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546DE9A3FA2A44BAA5891617C8755529&lt;/guid&gt;&#10;        &lt;description /&gt;&#10;        &lt;date&gt;2/20/2018 4:26:54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71F07ABBF5D4C79BC5C190A18FA0DAD&lt;/guid&gt;&#10;            &lt;repollguid&gt;8BD95EADC2314C73A2BE876D0442166B&lt;/repollguid&gt;&#10;            &lt;sourceid&gt;8E628C4A8D0E474C906A15AF2137FDF4&lt;/sourceid&gt;&#10;            &lt;questiontext&gt;Ornamental shoulder piece or decoration used for rank insignia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54C0E3314D2042B99B2185F32A938932&lt;/guid&gt;&#10;                    &lt;answertext&gt;Leatherneck&lt;/answertext&gt;&#10;                    &lt;valuetype&gt;-1&lt;/valuetype&gt;&#10;                &lt;/answer&gt;&#10;                &lt;answer&gt;&#10;                    &lt;guid&gt;086CFB7B0F0E4DBE8653550E046BAB74&lt;/guid&gt;&#10;                    &lt;answertext&gt;Chevrons&lt;/answertext&gt;&#10;                    &lt;valuetype&gt;-1&lt;/valuetype&gt;&#10;                &lt;/answer&gt;&#10;                &lt;answer&gt;&#10;                    &lt;guid&gt;708DAC0AA05048A18F4EFF2C70B00C18&lt;/guid&gt;&#10;                    &lt;answertext&gt;Subdued&lt;/answertext&gt;&#10;                    &lt;valuetype&gt;-1&lt;/valuetype&gt;&#10;                &lt;/answer&gt;&#10;                &lt;answer&gt;&#10;                    &lt;guid&gt;D2ACB24F73CD4DA8BE78CF9EF6756009&lt;/guid&gt;&#10;                    &lt;answertext&gt;Epaulettes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4E99DE2EA49A4B91929682AFE9262C25&lt;/guid&gt;&#10;        &lt;description /&gt;&#10;        &lt;date&gt;2/20/2018 4:26:5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F4282C44CD3D469E863E704A4B40C9F6&lt;/guid&gt;&#10;            &lt;repollguid&gt;E2D854307230402681FF773C7230B196&lt;/repollguid&gt;&#10;            &lt;sourceid&gt;DAAEE8DD034A4E78BA2F8283C5B454A7&lt;/sourceid&gt;&#10;            &lt;questiontext&gt;A piece designed to keep the head erect to maintain a constant military appearance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B3E0EBDA07CD48BB819DF53D77EEA763&lt;/guid&gt;&#10;                    &lt;answertext&gt;Leatherneck&lt;/answertext&gt;&#10;                    &lt;valuetype&gt;1&lt;/valuetype&gt;&#10;                &lt;/answer&gt;&#10;                &lt;answer&gt;&#10;                    &lt;guid&gt;3423FA91643642328DFEF2DE4606D189&lt;/guid&gt;&#10;                    &lt;answertext&gt;Chevrons&lt;/answertext&gt;&#10;                    &lt;valuetype&gt;-1&lt;/valuetype&gt;&#10;                &lt;/answer&gt;&#10;                &lt;answer&gt;&#10;                    &lt;guid&gt;01013A32F5CC4BBA90ABAFD9A1D2BA5A&lt;/guid&gt;&#10;                    &lt;answertext&gt;Subdued&lt;/answertext&gt;&#10;                    &lt;valuetype&gt;-1&lt;/valuetype&gt;&#10;                &lt;/answer&gt;&#10;                &lt;answer&gt;&#10;                    &lt;guid&gt;B12954EBBAB74DAFA05A52E167B20C3A&lt;/guid&gt;&#10;                    &lt;answertext&gt;Epaulettes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940E3CF4CB55479CAFD7FF669AF14A66&lt;/guid&gt;&#10;            &lt;repollguid&gt;4968F6DB42C54CB1940F9EFBFB7076EB&lt;/repollguid&gt;&#10;            &lt;sourceid&gt;9DFB9D2F7F2644449D19DB72C1047504&lt;/sourceid&gt;&#10;            &lt;questiontext&gt;Open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1F0BB842452C428C9F8D918C6B1B8077&lt;/guid&gt;&#10;        &lt;description /&gt;&#10;        &lt;date&gt;2/20/2018 4:22:10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BDA0357841B441BCB6B7C9DF0D2FA77E&lt;/guid&gt;&#10;            &lt;repollguid&gt;AE0916B1440947AEB7FF394000981724&lt;/repollguid&gt;&#10;            &lt;sourceid&gt;4BD2EF123F154970B163326D2F71D754&lt;/sourceid&gt;&#10;            &lt;questiontext&gt;The word uniform comes from two Latin words &quot;uns&quot; and &quot;forma&quot; which mean...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0C6E6D7D46AD4B1FA9864D0163230159&lt;/guid&gt;&#10;                    &lt;answertext&gt;many types&lt;/answertext&gt;&#10;                    &lt;valuetype&gt;-1&lt;/valuetype&gt;&#10;                &lt;/answer&gt;&#10;                &lt;answer&gt;&#10;                    &lt;guid&gt;EF155A5E74E046448BFC72DDA629320A&lt;/guid&gt;&#10;                    &lt;answertext&gt;unit forms&lt;/answertext&gt;&#10;                    &lt;valuetype&gt;-1&lt;/valuetype&gt;&#10;                &lt;/answer&gt;&#10;                &lt;answer&gt;&#10;                    &lt;guid&gt;0F6E5B22B9A64571A44479D9D9217179&lt;/guid&gt;&#10;                    &lt;answertext&gt;one form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TrueFalse"/>
  <p:tag name="TPQUESTIONXML" val="﻿&lt;?xml version=&quot;1.0&quot; encoding=&quot;utf-8&quot;?&gt;&#10;&lt;questionlist&gt;&#10;    &lt;properties&gt;&#10;        &lt;guid&gt;CE44D03B02224678AF21B9BF86DCAA39&lt;/guid&gt;&#10;        &lt;description /&gt;&#10;        &lt;date&gt;1/24/2018 3:36:1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E6784A3854548E79236B0C0FB10245F&lt;/guid&gt;&#10;            &lt;repollguid&gt;6F317C7B4EC94EECAB6883C875F4975E&lt;/repollguid&gt;&#10;            &lt;sourceid&gt;0D658B03A4A446E088698D3A52D41FD1&lt;/sourceid&gt;&#10;            &lt;questiontext&gt;True or False:At the time of the Civil War the service uniform was virtually a copy of the Army uniform.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truefalse&gt;True&lt;/truefalse&gt;&#10;            &lt;answers&gt;&#10;                &lt;answer&gt;&#10;                    &lt;guid&gt;D071928E7252446DB9116B903058EBA3&lt;/guid&gt;&#10;                    &lt;answertext&gt;True&lt;/answertext&gt;&#10;                    &lt;valuetype&gt;1&lt;/valuetype&gt;&#10;                &lt;/answer&gt;&#10;                &lt;answer&gt;&#10;                    &lt;guid&gt;BE1345DEE04C4F188143DCE8A17714D1&lt;/guid&gt;&#10;                    &lt;answertext&gt;Fals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LABELFORMAT" val="1"/>
  <p:tag name="COLORTYPE" val="DEFINED"/>
  <p:tag name="DEFINEDCOLORS" val="3,6,10,45,32,50,13,4,9,55,1"/>
  <p:tag name="NUMBERFORMAT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DAF72F432C05418BB885FEA5B0B93775&lt;/guid&gt;&#10;        &lt;description /&gt;&#10;        &lt;date&gt;2/20/2018 4:22:10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4FEE9F07CA594E1CA9E255449EBFAC9C&lt;/guid&gt;&#10;            &lt;repollguid&gt;571648C7D539480EA4F0077430BCCCE1&lt;/repollguid&gt;&#10;            &lt;sourceid&gt;E14AFD657DE5407CB786F3CAFA731C6E&lt;/sourceid&gt;&#10;            &lt;questiontext&gt;Which Marine Corps uniforms are for day-to-day activities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3355AE59E04A427DAEE8D410591D3968&lt;/guid&gt;&#10;                    &lt;answertext&gt;Dress uniforms&lt;/answertext&gt;&#10;                    &lt;valuetype&gt;-1&lt;/valuetype&gt;&#10;                &lt;/answer&gt;&#10;                &lt;answer&gt;&#10;                    &lt;guid&gt;2F781E12F6B74AE79DE10C79EDC5F9C7&lt;/guid&gt;&#10;                    &lt;answertext&gt;Service uniforms&lt;/answertext&gt;&#10;                    &lt;valuetype&gt;1&lt;/valuetype&gt;&#10;                &lt;/answer&gt;&#10;                &lt;answer&gt;&#10;                    &lt;guid&gt;46C22D30B95346C68293242DBE53745F&lt;/guid&gt;&#10;                    &lt;answertext&gt;Utility uniforms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B26AE721F14E48A299BC053A3217E2E7&lt;/guid&gt;&#10;        &lt;description /&gt;&#10;        &lt;date&gt;2/20/2018 4:22:10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34CD0EA4D5B4CE59D4C7F1EEAC17E72&lt;/guid&gt;&#10;            &lt;repollguid&gt;B79A80D601D544C486AF84BEC29015E3&lt;/repollguid&gt;&#10;            &lt;sourceid&gt;6C9FB7D8A6714C14B222D695192648E1&lt;/sourceid&gt;&#10;            &lt;questiontext&gt;The cadet enlisted insignia contains a ______ in lieu of ______ used in the Marine Corps.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628228777B9B45838DC7250AB382C1A6&lt;/guid&gt;&#10;                    &lt;answertext&gt;crossed rifles / lap of learning&lt;/answertext&gt;&#10;                    &lt;valuetype&gt;-1&lt;/valuetype&gt;&#10;                &lt;/answer&gt;&#10;                &lt;answer&gt;&#10;                    &lt;guid&gt;A018A61423F044EC87F67A92CCA70196&lt;/guid&gt;&#10;                    &lt;answertext&gt;lamp of learning / crossed rifles&lt;/answertext&gt;&#10;                    &lt;valuetype&gt;1&lt;/valuetype&gt;&#10;                &lt;/answer&gt;&#10;                &lt;answer&gt;&#10;                    &lt;guid&gt;4410A59D52274FA18DA548B417D26A65&lt;/guid&gt;&#10;                    &lt;answertext&gt;None of the abov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4A5E6558B500487F90418A24BE60EDA1&lt;/guid&gt;&#10;            &lt;repollguid&gt;4968F6DB42C54CB1940F9EFBFB7076EB&lt;/repollguid&gt;&#10;            &lt;sourceid&gt;9DFB9D2F7F2644449D19DB72C1047504&lt;/sourceid&gt;&#10;            &lt;questiontext&gt;Clos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ParticipantLeaderboardSlid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BERTODISPLAY" val="10"/>
  <p:tag name="SCORECALCULATION" val="1"/>
  <p:tag name="PARTICIPANTDISPLAY" val="1"/>
  <p:tag name="DISPLAYPOINTSLESSTHANONE" val="False"/>
  <p:tag name="CORRECTONLY" val="False"/>
  <p:tag name="TYPE" val="TeamLeaderboardSlid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TeamMVPSlid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ONLY" val="True"/>
  <p:tag name="PARTICIPANTDISPLAY" val="1"/>
  <p:tag name="NUMBERTODISPLAY" val="10"/>
  <p:tag name="SCORECALCULATION" val="1"/>
  <p:tag name="DISPLAYPOINTSLESSTHANONE" val="False"/>
  <p:tag name="TYPE" val="FastestResponderSlid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CJROTC Template">
  <a:themeElements>
    <a:clrScheme name="Custom 2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4CE2"/>
      </a:hlink>
      <a:folHlink>
        <a:srgbClr val="7030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CJROTC UPDATE-FINALZ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12368</TotalTime>
  <Words>1185</Words>
  <Application>Microsoft Office PowerPoint</Application>
  <PresentationFormat>On-screen Show (4:3)</PresentationFormat>
  <Paragraphs>236</Paragraphs>
  <Slides>39</Slides>
  <Notes>20</Notes>
  <HiddenSlides>6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39</vt:i4>
      </vt:variant>
      <vt:variant>
        <vt:lpstr>Custom Shows</vt:lpstr>
      </vt:variant>
      <vt:variant>
        <vt:i4>5</vt:i4>
      </vt:variant>
    </vt:vector>
  </HeadingPairs>
  <TitlesOfParts>
    <vt:vector size="56" baseType="lpstr">
      <vt:lpstr>Arial</vt:lpstr>
      <vt:lpstr>Calibri</vt:lpstr>
      <vt:lpstr>Corbel</vt:lpstr>
      <vt:lpstr>Times New Roman</vt:lpstr>
      <vt:lpstr>Verdana</vt:lpstr>
      <vt:lpstr>Wingdings</vt:lpstr>
      <vt:lpstr>Wingdings 2</vt:lpstr>
      <vt:lpstr>Wingdings 3</vt:lpstr>
      <vt:lpstr>1_MCJROTC Template</vt:lpstr>
      <vt:lpstr>2_MCJROTC Template</vt:lpstr>
      <vt:lpstr>MCJROTC UPDATE-FINALZ</vt:lpstr>
      <vt:lpstr>4_MCJROTC Template</vt:lpstr>
      <vt:lpstr>Introduction to MCJROTC Uniforms</vt:lpstr>
      <vt:lpstr>PowerPoint Presentation</vt:lpstr>
      <vt:lpstr>Lesson Objectives</vt:lpstr>
      <vt:lpstr>Team Assignment</vt:lpstr>
      <vt:lpstr>Which sentence describes your knowledge of MCJROTC uniforms?</vt:lpstr>
      <vt:lpstr>True or False: I doesn't matter if you know all of the uniform choices as long as you wear a uniform on the designated inspection day.</vt:lpstr>
      <vt:lpstr>Key Words</vt:lpstr>
      <vt:lpstr>Key Word Question Slide Index</vt:lpstr>
      <vt:lpstr>To conceal unwanted reflection as with the rank and insignia</vt:lpstr>
      <vt:lpstr>Rank insignia worn by enlisted personnel</vt:lpstr>
      <vt:lpstr>Ornamental shoulder piece or decoration used for rank insignia</vt:lpstr>
      <vt:lpstr>A piece designed to keep the head erect to maintain a constant military appearance</vt:lpstr>
      <vt:lpstr>Opening Question</vt:lpstr>
      <vt:lpstr>Introduction</vt:lpstr>
      <vt:lpstr>Introduction</vt:lpstr>
      <vt:lpstr>History of the Marine Corps Uniform</vt:lpstr>
      <vt:lpstr>History of the Marine Corps Uniform</vt:lpstr>
      <vt:lpstr>History of the Marine Corps Uniform</vt:lpstr>
      <vt:lpstr>History of the Marine Corps Uniform</vt:lpstr>
      <vt:lpstr>The word uniform comes from two Latin words "uns" and "forma" which mean...</vt:lpstr>
      <vt:lpstr>True or False: At the time of the Civil War the service uniform was virtually a copy of the Army uniform.</vt:lpstr>
      <vt:lpstr>Marine Corps Uniforms Today</vt:lpstr>
      <vt:lpstr>Dress Uniforms</vt:lpstr>
      <vt:lpstr>Service Uniforms</vt:lpstr>
      <vt:lpstr>Utility Uniforms</vt:lpstr>
      <vt:lpstr>MCJROTC Cadet Officer Insignia</vt:lpstr>
      <vt:lpstr>MCJROTC Cadet Officer Insignia</vt:lpstr>
      <vt:lpstr>Distinguishing Devices</vt:lpstr>
      <vt:lpstr>Awards and Badges</vt:lpstr>
      <vt:lpstr>Which Marine Corps uniforms are for day-to-day activities?</vt:lpstr>
      <vt:lpstr>The cadet enlisted insignia contains a ______ in lieu of ______ used in the Marine Corps.</vt:lpstr>
      <vt:lpstr>Closing Question</vt:lpstr>
      <vt:lpstr>Questions</vt:lpstr>
      <vt:lpstr>Copyright Information</vt:lpstr>
      <vt:lpstr>Participant Leaders</vt:lpstr>
      <vt:lpstr>Team Scores</vt:lpstr>
      <vt:lpstr>Team MVP</vt:lpstr>
      <vt:lpstr>Fastest Responders</vt:lpstr>
      <vt:lpstr>Whiteboard</vt:lpstr>
      <vt:lpstr>Participant Leaders</vt:lpstr>
      <vt:lpstr>Team Scores</vt:lpstr>
      <vt:lpstr>Team MVP</vt:lpstr>
      <vt:lpstr>Fastest</vt:lpstr>
      <vt:lpstr>Whiteboard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steve huff</dc:creator>
  <cp:lastModifiedBy>Andy Bennetts</cp:lastModifiedBy>
  <cp:revision>821</cp:revision>
  <dcterms:created xsi:type="dcterms:W3CDTF">2009-11-04T16:56:31Z</dcterms:created>
  <dcterms:modified xsi:type="dcterms:W3CDTF">2018-02-20T23:32:41Z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Team Member">
    <vt:lpwstr>Liz Pimpinella</vt:lpwstr>
  </property>
  <property fmtid="{D5CDD505-2E9C-101B-9397-08002B2CF9AE}" pid="4" name="RD">
    <vt:lpwstr>0</vt:lpwstr>
  </property>
  <property fmtid="{D5CDD505-2E9C-101B-9397-08002B2CF9AE}" pid="5" name="Status">
    <vt:lpwstr>Template</vt:lpwstr>
  </property>
</Properties>
</file>