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59"/>
  </p:handoutMasterIdLst>
  <p:sldIdLst>
    <p:sldId id="256" r:id="rId5"/>
    <p:sldId id="322" r:id="rId6"/>
    <p:sldId id="257" r:id="rId7"/>
    <p:sldId id="258" r:id="rId8"/>
    <p:sldId id="311" r:id="rId9"/>
    <p:sldId id="260" r:id="rId10"/>
    <p:sldId id="312" r:id="rId11"/>
    <p:sldId id="261" r:id="rId12"/>
    <p:sldId id="262" r:id="rId13"/>
    <p:sldId id="263" r:id="rId14"/>
    <p:sldId id="319" r:id="rId15"/>
    <p:sldId id="264" r:id="rId16"/>
    <p:sldId id="265" r:id="rId17"/>
    <p:sldId id="266" r:id="rId18"/>
    <p:sldId id="267" r:id="rId19"/>
    <p:sldId id="320" r:id="rId20"/>
    <p:sldId id="269" r:id="rId21"/>
    <p:sldId id="321" r:id="rId22"/>
    <p:sldId id="271" r:id="rId23"/>
    <p:sldId id="272" r:id="rId24"/>
    <p:sldId id="273" r:id="rId25"/>
    <p:sldId id="310" r:id="rId26"/>
    <p:sldId id="274" r:id="rId27"/>
    <p:sldId id="275" r:id="rId28"/>
    <p:sldId id="276" r:id="rId29"/>
    <p:sldId id="277" r:id="rId30"/>
    <p:sldId id="279" r:id="rId31"/>
    <p:sldId id="280" r:id="rId32"/>
    <p:sldId id="278" r:id="rId33"/>
    <p:sldId id="281" r:id="rId34"/>
    <p:sldId id="315" r:id="rId35"/>
    <p:sldId id="283" r:id="rId36"/>
    <p:sldId id="323" r:id="rId37"/>
    <p:sldId id="286" r:id="rId38"/>
    <p:sldId id="287" r:id="rId39"/>
    <p:sldId id="288" r:id="rId40"/>
    <p:sldId id="289" r:id="rId41"/>
    <p:sldId id="290" r:id="rId42"/>
    <p:sldId id="291" r:id="rId43"/>
    <p:sldId id="292" r:id="rId44"/>
    <p:sldId id="293" r:id="rId45"/>
    <p:sldId id="294" r:id="rId46"/>
    <p:sldId id="295" r:id="rId47"/>
    <p:sldId id="296" r:id="rId48"/>
    <p:sldId id="318" r:id="rId49"/>
    <p:sldId id="298" r:id="rId50"/>
    <p:sldId id="317" r:id="rId51"/>
    <p:sldId id="300" r:id="rId52"/>
    <p:sldId id="301" r:id="rId53"/>
    <p:sldId id="302" r:id="rId54"/>
    <p:sldId id="303" r:id="rId55"/>
    <p:sldId id="304" r:id="rId56"/>
    <p:sldId id="305" r:id="rId57"/>
    <p:sldId id="306"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999B3AC-0DCD-4853-840B-C4B3D0D26C95}" type="datetimeFigureOut">
              <a:rPr lang="en-US" smtClean="0"/>
              <a:t>1/29/2015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5BFECDE-B9E2-41E8-97BB-C3C1603F62EA}" type="slidenum">
              <a:rPr lang="en-US" smtClean="0"/>
              <a:t>‹#›</a:t>
            </a:fld>
            <a:endParaRPr lang="en-US"/>
          </a:p>
        </p:txBody>
      </p:sp>
    </p:spTree>
    <p:extLst>
      <p:ext uri="{BB962C8B-B14F-4D97-AF65-F5344CB8AC3E}">
        <p14:creationId xmlns:p14="http://schemas.microsoft.com/office/powerpoint/2010/main" val="14880698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D26426A-B8A5-4001-9E75-C99BD0317681}" type="datetimeFigureOut">
              <a:rPr lang="en-US" smtClean="0"/>
              <a:pPr/>
              <a:t>1/29/2015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5DF7F06-99AA-4AF2-ABEB-D46634E25FC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26426A-B8A5-4001-9E75-C99BD0317681}"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DF7F06-99AA-4AF2-ABEB-D46634E25F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D26426A-B8A5-4001-9E75-C99BD0317681}" type="datetimeFigureOut">
              <a:rPr lang="en-US" smtClean="0"/>
              <a:pPr/>
              <a:t>1/29/2015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5DF7F06-99AA-4AF2-ABEB-D46634E25F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26426A-B8A5-4001-9E75-C99BD0317681}"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DF7F06-99AA-4AF2-ABEB-D46634E25F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D26426A-B8A5-4001-9E75-C99BD0317681}" type="datetimeFigureOut">
              <a:rPr lang="en-US" smtClean="0"/>
              <a:pPr/>
              <a:t>1/29/2015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5DF7F06-99AA-4AF2-ABEB-D46634E25FC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26426A-B8A5-4001-9E75-C99BD0317681}"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DF7F06-99AA-4AF2-ABEB-D46634E25F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D26426A-B8A5-4001-9E75-C99BD0317681}" type="datetimeFigureOut">
              <a:rPr lang="en-US" smtClean="0"/>
              <a:pPr/>
              <a:t>1/29/2015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DF7F06-99AA-4AF2-ABEB-D46634E25F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D26426A-B8A5-4001-9E75-C99BD0317681}" type="datetimeFigureOut">
              <a:rPr lang="en-US" smtClean="0"/>
              <a:pPr/>
              <a:t>1/29/2015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5DF7F06-99AA-4AF2-ABEB-D46634E25F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D26426A-B8A5-4001-9E75-C99BD0317681}" type="datetimeFigureOut">
              <a:rPr lang="en-US" smtClean="0"/>
              <a:pPr/>
              <a:t>1/29/2015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5DF7F06-99AA-4AF2-ABEB-D46634E25F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26426A-B8A5-4001-9E75-C99BD0317681}"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DF7F06-99AA-4AF2-ABEB-D46634E25F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D26426A-B8A5-4001-9E75-C99BD0317681}"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DF7F06-99AA-4AF2-ABEB-D46634E25FCD}"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dirty="0" smtClean="0"/>
              <a:t>Click to edit Master title style</a:t>
            </a:r>
            <a:endParaRPr kumimoji="0" lang="en-US" dirty="0"/>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D26426A-B8A5-4001-9E75-C99BD0317681}" type="datetimeFigureOut">
              <a:rPr lang="en-US" smtClean="0"/>
              <a:pPr/>
              <a:t>1/29/2015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5DF7F06-99AA-4AF2-ABEB-D46634E25F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down)">
                                      <p:cBhvr>
                                        <p:cTn id="13" dur="580">
                                          <p:stCondLst>
                                            <p:cond delay="0"/>
                                          </p:stCondLst>
                                        </p:cTn>
                                        <p:tgtEl>
                                          <p:spTgt spid="31">
                                            <p:txEl>
                                              <p:pRg st="0" end="0"/>
                                            </p:txEl>
                                          </p:spTgt>
                                        </p:tgtEl>
                                      </p:cBhvr>
                                    </p:animEffect>
                                    <p:anim calcmode="lin" valueType="num">
                                      <p:cBhvr>
                                        <p:cTn id="14" dur="1822" tmFilter="0,0; 0.14,0.36; 0.43,0.73; 0.71,0.91; 1.0,1.0">
                                          <p:stCondLst>
                                            <p:cond delay="0"/>
                                          </p:stCondLst>
                                        </p:cTn>
                                        <p:tgtEl>
                                          <p:spTgt spid="31">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1">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1">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1">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1">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1">
                                            <p:txEl>
                                              <p:pRg st="0" end="0"/>
                                            </p:txEl>
                                          </p:spTgt>
                                        </p:tgtEl>
                                      </p:cBhvr>
                                      <p:to x="100000" y="60000"/>
                                    </p:animScale>
                                    <p:animScale>
                                      <p:cBhvr>
                                        <p:cTn id="20" dur="166" decel="50000">
                                          <p:stCondLst>
                                            <p:cond delay="676"/>
                                          </p:stCondLst>
                                        </p:cTn>
                                        <p:tgtEl>
                                          <p:spTgt spid="31">
                                            <p:txEl>
                                              <p:pRg st="0" end="0"/>
                                            </p:txEl>
                                          </p:spTgt>
                                        </p:tgtEl>
                                      </p:cBhvr>
                                      <p:to x="100000" y="100000"/>
                                    </p:animScale>
                                    <p:animScale>
                                      <p:cBhvr>
                                        <p:cTn id="21" dur="26">
                                          <p:stCondLst>
                                            <p:cond delay="1312"/>
                                          </p:stCondLst>
                                        </p:cTn>
                                        <p:tgtEl>
                                          <p:spTgt spid="31">
                                            <p:txEl>
                                              <p:pRg st="0" end="0"/>
                                            </p:txEl>
                                          </p:spTgt>
                                        </p:tgtEl>
                                      </p:cBhvr>
                                      <p:to x="100000" y="80000"/>
                                    </p:animScale>
                                    <p:animScale>
                                      <p:cBhvr>
                                        <p:cTn id="22" dur="166" decel="50000">
                                          <p:stCondLst>
                                            <p:cond delay="1338"/>
                                          </p:stCondLst>
                                        </p:cTn>
                                        <p:tgtEl>
                                          <p:spTgt spid="31">
                                            <p:txEl>
                                              <p:pRg st="0" end="0"/>
                                            </p:txEl>
                                          </p:spTgt>
                                        </p:tgtEl>
                                      </p:cBhvr>
                                      <p:to x="100000" y="100000"/>
                                    </p:animScale>
                                    <p:animScale>
                                      <p:cBhvr>
                                        <p:cTn id="23" dur="26">
                                          <p:stCondLst>
                                            <p:cond delay="1642"/>
                                          </p:stCondLst>
                                        </p:cTn>
                                        <p:tgtEl>
                                          <p:spTgt spid="31">
                                            <p:txEl>
                                              <p:pRg st="0" end="0"/>
                                            </p:txEl>
                                          </p:spTgt>
                                        </p:tgtEl>
                                      </p:cBhvr>
                                      <p:to x="100000" y="90000"/>
                                    </p:animScale>
                                    <p:animScale>
                                      <p:cBhvr>
                                        <p:cTn id="24" dur="166" decel="50000">
                                          <p:stCondLst>
                                            <p:cond delay="1668"/>
                                          </p:stCondLst>
                                        </p:cTn>
                                        <p:tgtEl>
                                          <p:spTgt spid="31">
                                            <p:txEl>
                                              <p:pRg st="0" end="0"/>
                                            </p:txEl>
                                          </p:spTgt>
                                        </p:tgtEl>
                                      </p:cBhvr>
                                      <p:to x="100000" y="100000"/>
                                    </p:animScale>
                                    <p:animScale>
                                      <p:cBhvr>
                                        <p:cTn id="25" dur="26">
                                          <p:stCondLst>
                                            <p:cond delay="1808"/>
                                          </p:stCondLst>
                                        </p:cTn>
                                        <p:tgtEl>
                                          <p:spTgt spid="31">
                                            <p:txEl>
                                              <p:pRg st="0" end="0"/>
                                            </p:txEl>
                                          </p:spTgt>
                                        </p:tgtEl>
                                      </p:cBhvr>
                                      <p:to x="100000" y="95000"/>
                                    </p:animScale>
                                    <p:animScale>
                                      <p:cBhvr>
                                        <p:cTn id="26" dur="166" decel="50000">
                                          <p:stCondLst>
                                            <p:cond delay="1834"/>
                                          </p:stCondLst>
                                        </p:cTn>
                                        <p:tgtEl>
                                          <p:spTgt spid="31">
                                            <p:txEl>
                                              <p:pRg st="0" end="0"/>
                                            </p:txEl>
                                          </p:spTgt>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down)">
                                      <p:cBhvr>
                                        <p:cTn id="29" dur="580">
                                          <p:stCondLst>
                                            <p:cond delay="0"/>
                                          </p:stCondLst>
                                        </p:cTn>
                                        <p:tgtEl>
                                          <p:spTgt spid="31">
                                            <p:txEl>
                                              <p:pRg st="1" end="1"/>
                                            </p:txEl>
                                          </p:spTgt>
                                        </p:tgtEl>
                                      </p:cBhvr>
                                    </p:animEffect>
                                    <p:anim calcmode="lin" valueType="num">
                                      <p:cBhvr>
                                        <p:cTn id="30" dur="1822" tmFilter="0,0; 0.14,0.36; 0.43,0.73; 0.71,0.91; 1.0,1.0">
                                          <p:stCondLst>
                                            <p:cond delay="0"/>
                                          </p:stCondLst>
                                        </p:cTn>
                                        <p:tgtEl>
                                          <p:spTgt spid="31">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1">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1">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1">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1">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1">
                                            <p:txEl>
                                              <p:pRg st="1" end="1"/>
                                            </p:txEl>
                                          </p:spTgt>
                                        </p:tgtEl>
                                      </p:cBhvr>
                                      <p:to x="100000" y="60000"/>
                                    </p:animScale>
                                    <p:animScale>
                                      <p:cBhvr>
                                        <p:cTn id="36" dur="166" decel="50000">
                                          <p:stCondLst>
                                            <p:cond delay="676"/>
                                          </p:stCondLst>
                                        </p:cTn>
                                        <p:tgtEl>
                                          <p:spTgt spid="31">
                                            <p:txEl>
                                              <p:pRg st="1" end="1"/>
                                            </p:txEl>
                                          </p:spTgt>
                                        </p:tgtEl>
                                      </p:cBhvr>
                                      <p:to x="100000" y="100000"/>
                                    </p:animScale>
                                    <p:animScale>
                                      <p:cBhvr>
                                        <p:cTn id="37" dur="26">
                                          <p:stCondLst>
                                            <p:cond delay="1312"/>
                                          </p:stCondLst>
                                        </p:cTn>
                                        <p:tgtEl>
                                          <p:spTgt spid="31">
                                            <p:txEl>
                                              <p:pRg st="1" end="1"/>
                                            </p:txEl>
                                          </p:spTgt>
                                        </p:tgtEl>
                                      </p:cBhvr>
                                      <p:to x="100000" y="80000"/>
                                    </p:animScale>
                                    <p:animScale>
                                      <p:cBhvr>
                                        <p:cTn id="38" dur="166" decel="50000">
                                          <p:stCondLst>
                                            <p:cond delay="1338"/>
                                          </p:stCondLst>
                                        </p:cTn>
                                        <p:tgtEl>
                                          <p:spTgt spid="31">
                                            <p:txEl>
                                              <p:pRg st="1" end="1"/>
                                            </p:txEl>
                                          </p:spTgt>
                                        </p:tgtEl>
                                      </p:cBhvr>
                                      <p:to x="100000" y="100000"/>
                                    </p:animScale>
                                    <p:animScale>
                                      <p:cBhvr>
                                        <p:cTn id="39" dur="26">
                                          <p:stCondLst>
                                            <p:cond delay="1642"/>
                                          </p:stCondLst>
                                        </p:cTn>
                                        <p:tgtEl>
                                          <p:spTgt spid="31">
                                            <p:txEl>
                                              <p:pRg st="1" end="1"/>
                                            </p:txEl>
                                          </p:spTgt>
                                        </p:tgtEl>
                                      </p:cBhvr>
                                      <p:to x="100000" y="90000"/>
                                    </p:animScale>
                                    <p:animScale>
                                      <p:cBhvr>
                                        <p:cTn id="40" dur="166" decel="50000">
                                          <p:stCondLst>
                                            <p:cond delay="1668"/>
                                          </p:stCondLst>
                                        </p:cTn>
                                        <p:tgtEl>
                                          <p:spTgt spid="31">
                                            <p:txEl>
                                              <p:pRg st="1" end="1"/>
                                            </p:txEl>
                                          </p:spTgt>
                                        </p:tgtEl>
                                      </p:cBhvr>
                                      <p:to x="100000" y="100000"/>
                                    </p:animScale>
                                    <p:animScale>
                                      <p:cBhvr>
                                        <p:cTn id="41" dur="26">
                                          <p:stCondLst>
                                            <p:cond delay="1808"/>
                                          </p:stCondLst>
                                        </p:cTn>
                                        <p:tgtEl>
                                          <p:spTgt spid="31">
                                            <p:txEl>
                                              <p:pRg st="1" end="1"/>
                                            </p:txEl>
                                          </p:spTgt>
                                        </p:tgtEl>
                                      </p:cBhvr>
                                      <p:to x="100000" y="95000"/>
                                    </p:animScale>
                                    <p:animScale>
                                      <p:cBhvr>
                                        <p:cTn id="42" dur="166" decel="50000">
                                          <p:stCondLst>
                                            <p:cond delay="1834"/>
                                          </p:stCondLst>
                                        </p:cTn>
                                        <p:tgtEl>
                                          <p:spTgt spid="31">
                                            <p:txEl>
                                              <p:pRg st="1" end="1"/>
                                            </p:txEl>
                                          </p:spTgt>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1">
                                            <p:txEl>
                                              <p:pRg st="2" end="2"/>
                                            </p:txEl>
                                          </p:spTgt>
                                        </p:tgtEl>
                                        <p:attrNameLst>
                                          <p:attrName>style.visibility</p:attrName>
                                        </p:attrNameLst>
                                      </p:cBhvr>
                                      <p:to>
                                        <p:strVal val="visible"/>
                                      </p:to>
                                    </p:set>
                                    <p:animEffect transition="in" filter="wipe(down)">
                                      <p:cBhvr>
                                        <p:cTn id="45" dur="580">
                                          <p:stCondLst>
                                            <p:cond delay="0"/>
                                          </p:stCondLst>
                                        </p:cTn>
                                        <p:tgtEl>
                                          <p:spTgt spid="31">
                                            <p:txEl>
                                              <p:pRg st="2" end="2"/>
                                            </p:txEl>
                                          </p:spTgt>
                                        </p:tgtEl>
                                      </p:cBhvr>
                                    </p:animEffect>
                                    <p:anim calcmode="lin" valueType="num">
                                      <p:cBhvr>
                                        <p:cTn id="46" dur="1822" tmFilter="0,0; 0.14,0.36; 0.43,0.73; 0.71,0.91; 1.0,1.0">
                                          <p:stCondLst>
                                            <p:cond delay="0"/>
                                          </p:stCondLst>
                                        </p:cTn>
                                        <p:tgtEl>
                                          <p:spTgt spid="31">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1">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1">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1">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1">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1">
                                            <p:txEl>
                                              <p:pRg st="2" end="2"/>
                                            </p:txEl>
                                          </p:spTgt>
                                        </p:tgtEl>
                                      </p:cBhvr>
                                      <p:to x="100000" y="60000"/>
                                    </p:animScale>
                                    <p:animScale>
                                      <p:cBhvr>
                                        <p:cTn id="52" dur="166" decel="50000">
                                          <p:stCondLst>
                                            <p:cond delay="676"/>
                                          </p:stCondLst>
                                        </p:cTn>
                                        <p:tgtEl>
                                          <p:spTgt spid="31">
                                            <p:txEl>
                                              <p:pRg st="2" end="2"/>
                                            </p:txEl>
                                          </p:spTgt>
                                        </p:tgtEl>
                                      </p:cBhvr>
                                      <p:to x="100000" y="100000"/>
                                    </p:animScale>
                                    <p:animScale>
                                      <p:cBhvr>
                                        <p:cTn id="53" dur="26">
                                          <p:stCondLst>
                                            <p:cond delay="1312"/>
                                          </p:stCondLst>
                                        </p:cTn>
                                        <p:tgtEl>
                                          <p:spTgt spid="31">
                                            <p:txEl>
                                              <p:pRg st="2" end="2"/>
                                            </p:txEl>
                                          </p:spTgt>
                                        </p:tgtEl>
                                      </p:cBhvr>
                                      <p:to x="100000" y="80000"/>
                                    </p:animScale>
                                    <p:animScale>
                                      <p:cBhvr>
                                        <p:cTn id="54" dur="166" decel="50000">
                                          <p:stCondLst>
                                            <p:cond delay="1338"/>
                                          </p:stCondLst>
                                        </p:cTn>
                                        <p:tgtEl>
                                          <p:spTgt spid="31">
                                            <p:txEl>
                                              <p:pRg st="2" end="2"/>
                                            </p:txEl>
                                          </p:spTgt>
                                        </p:tgtEl>
                                      </p:cBhvr>
                                      <p:to x="100000" y="100000"/>
                                    </p:animScale>
                                    <p:animScale>
                                      <p:cBhvr>
                                        <p:cTn id="55" dur="26">
                                          <p:stCondLst>
                                            <p:cond delay="1642"/>
                                          </p:stCondLst>
                                        </p:cTn>
                                        <p:tgtEl>
                                          <p:spTgt spid="31">
                                            <p:txEl>
                                              <p:pRg st="2" end="2"/>
                                            </p:txEl>
                                          </p:spTgt>
                                        </p:tgtEl>
                                      </p:cBhvr>
                                      <p:to x="100000" y="90000"/>
                                    </p:animScale>
                                    <p:animScale>
                                      <p:cBhvr>
                                        <p:cTn id="56" dur="166" decel="50000">
                                          <p:stCondLst>
                                            <p:cond delay="1668"/>
                                          </p:stCondLst>
                                        </p:cTn>
                                        <p:tgtEl>
                                          <p:spTgt spid="31">
                                            <p:txEl>
                                              <p:pRg st="2" end="2"/>
                                            </p:txEl>
                                          </p:spTgt>
                                        </p:tgtEl>
                                      </p:cBhvr>
                                      <p:to x="100000" y="100000"/>
                                    </p:animScale>
                                    <p:animScale>
                                      <p:cBhvr>
                                        <p:cTn id="57" dur="26">
                                          <p:stCondLst>
                                            <p:cond delay="1808"/>
                                          </p:stCondLst>
                                        </p:cTn>
                                        <p:tgtEl>
                                          <p:spTgt spid="31">
                                            <p:txEl>
                                              <p:pRg st="2" end="2"/>
                                            </p:txEl>
                                          </p:spTgt>
                                        </p:tgtEl>
                                      </p:cBhvr>
                                      <p:to x="100000" y="95000"/>
                                    </p:animScale>
                                    <p:animScale>
                                      <p:cBhvr>
                                        <p:cTn id="58" dur="166" decel="50000">
                                          <p:stCondLst>
                                            <p:cond delay="1834"/>
                                          </p:stCondLst>
                                        </p:cTn>
                                        <p:tgtEl>
                                          <p:spTgt spid="31">
                                            <p:txEl>
                                              <p:pRg st="2" end="2"/>
                                            </p:txEl>
                                          </p:spTgt>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31">
                                            <p:txEl>
                                              <p:pRg st="3" end="3"/>
                                            </p:txEl>
                                          </p:spTgt>
                                        </p:tgtEl>
                                        <p:attrNameLst>
                                          <p:attrName>style.visibility</p:attrName>
                                        </p:attrNameLst>
                                      </p:cBhvr>
                                      <p:to>
                                        <p:strVal val="visible"/>
                                      </p:to>
                                    </p:set>
                                    <p:animEffect transition="in" filter="wipe(down)">
                                      <p:cBhvr>
                                        <p:cTn id="61" dur="580">
                                          <p:stCondLst>
                                            <p:cond delay="0"/>
                                          </p:stCondLst>
                                        </p:cTn>
                                        <p:tgtEl>
                                          <p:spTgt spid="31">
                                            <p:txEl>
                                              <p:pRg st="3" end="3"/>
                                            </p:txEl>
                                          </p:spTgt>
                                        </p:tgtEl>
                                      </p:cBhvr>
                                    </p:animEffect>
                                    <p:anim calcmode="lin" valueType="num">
                                      <p:cBhvr>
                                        <p:cTn id="62" dur="1822" tmFilter="0,0; 0.14,0.36; 0.43,0.73; 0.71,0.91; 1.0,1.0">
                                          <p:stCondLst>
                                            <p:cond delay="0"/>
                                          </p:stCondLst>
                                        </p:cTn>
                                        <p:tgtEl>
                                          <p:spTgt spid="31">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1">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1">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1">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1">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1">
                                            <p:txEl>
                                              <p:pRg st="3" end="3"/>
                                            </p:txEl>
                                          </p:spTgt>
                                        </p:tgtEl>
                                      </p:cBhvr>
                                      <p:to x="100000" y="60000"/>
                                    </p:animScale>
                                    <p:animScale>
                                      <p:cBhvr>
                                        <p:cTn id="68" dur="166" decel="50000">
                                          <p:stCondLst>
                                            <p:cond delay="676"/>
                                          </p:stCondLst>
                                        </p:cTn>
                                        <p:tgtEl>
                                          <p:spTgt spid="31">
                                            <p:txEl>
                                              <p:pRg st="3" end="3"/>
                                            </p:txEl>
                                          </p:spTgt>
                                        </p:tgtEl>
                                      </p:cBhvr>
                                      <p:to x="100000" y="100000"/>
                                    </p:animScale>
                                    <p:animScale>
                                      <p:cBhvr>
                                        <p:cTn id="69" dur="26">
                                          <p:stCondLst>
                                            <p:cond delay="1312"/>
                                          </p:stCondLst>
                                        </p:cTn>
                                        <p:tgtEl>
                                          <p:spTgt spid="31">
                                            <p:txEl>
                                              <p:pRg st="3" end="3"/>
                                            </p:txEl>
                                          </p:spTgt>
                                        </p:tgtEl>
                                      </p:cBhvr>
                                      <p:to x="100000" y="80000"/>
                                    </p:animScale>
                                    <p:animScale>
                                      <p:cBhvr>
                                        <p:cTn id="70" dur="166" decel="50000">
                                          <p:stCondLst>
                                            <p:cond delay="1338"/>
                                          </p:stCondLst>
                                        </p:cTn>
                                        <p:tgtEl>
                                          <p:spTgt spid="31">
                                            <p:txEl>
                                              <p:pRg st="3" end="3"/>
                                            </p:txEl>
                                          </p:spTgt>
                                        </p:tgtEl>
                                      </p:cBhvr>
                                      <p:to x="100000" y="100000"/>
                                    </p:animScale>
                                    <p:animScale>
                                      <p:cBhvr>
                                        <p:cTn id="71" dur="26">
                                          <p:stCondLst>
                                            <p:cond delay="1642"/>
                                          </p:stCondLst>
                                        </p:cTn>
                                        <p:tgtEl>
                                          <p:spTgt spid="31">
                                            <p:txEl>
                                              <p:pRg st="3" end="3"/>
                                            </p:txEl>
                                          </p:spTgt>
                                        </p:tgtEl>
                                      </p:cBhvr>
                                      <p:to x="100000" y="90000"/>
                                    </p:animScale>
                                    <p:animScale>
                                      <p:cBhvr>
                                        <p:cTn id="72" dur="166" decel="50000">
                                          <p:stCondLst>
                                            <p:cond delay="1668"/>
                                          </p:stCondLst>
                                        </p:cTn>
                                        <p:tgtEl>
                                          <p:spTgt spid="31">
                                            <p:txEl>
                                              <p:pRg st="3" end="3"/>
                                            </p:txEl>
                                          </p:spTgt>
                                        </p:tgtEl>
                                      </p:cBhvr>
                                      <p:to x="100000" y="100000"/>
                                    </p:animScale>
                                    <p:animScale>
                                      <p:cBhvr>
                                        <p:cTn id="73" dur="26">
                                          <p:stCondLst>
                                            <p:cond delay="1808"/>
                                          </p:stCondLst>
                                        </p:cTn>
                                        <p:tgtEl>
                                          <p:spTgt spid="31">
                                            <p:txEl>
                                              <p:pRg st="3" end="3"/>
                                            </p:txEl>
                                          </p:spTgt>
                                        </p:tgtEl>
                                      </p:cBhvr>
                                      <p:to x="100000" y="95000"/>
                                    </p:animScale>
                                    <p:animScale>
                                      <p:cBhvr>
                                        <p:cTn id="74" dur="166" decel="50000">
                                          <p:stCondLst>
                                            <p:cond delay="1834"/>
                                          </p:stCondLst>
                                        </p:cTn>
                                        <p:tgtEl>
                                          <p:spTgt spid="31">
                                            <p:txEl>
                                              <p:pRg st="3" end="3"/>
                                            </p:tx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31">
                                            <p:txEl>
                                              <p:pRg st="4" end="4"/>
                                            </p:txEl>
                                          </p:spTgt>
                                        </p:tgtEl>
                                        <p:attrNameLst>
                                          <p:attrName>style.visibility</p:attrName>
                                        </p:attrNameLst>
                                      </p:cBhvr>
                                      <p:to>
                                        <p:strVal val="visible"/>
                                      </p:to>
                                    </p:set>
                                    <p:animEffect transition="in" filter="wipe(down)">
                                      <p:cBhvr>
                                        <p:cTn id="77" dur="580">
                                          <p:stCondLst>
                                            <p:cond delay="0"/>
                                          </p:stCondLst>
                                        </p:cTn>
                                        <p:tgtEl>
                                          <p:spTgt spid="31">
                                            <p:txEl>
                                              <p:pRg st="4" end="4"/>
                                            </p:txEl>
                                          </p:spTgt>
                                        </p:tgtEl>
                                      </p:cBhvr>
                                    </p:animEffect>
                                    <p:anim calcmode="lin" valueType="num">
                                      <p:cBhvr>
                                        <p:cTn id="78" dur="1822" tmFilter="0,0; 0.14,0.36; 0.43,0.73; 0.71,0.91; 1.0,1.0">
                                          <p:stCondLst>
                                            <p:cond delay="0"/>
                                          </p:stCondLst>
                                        </p:cTn>
                                        <p:tgtEl>
                                          <p:spTgt spid="31">
                                            <p:txEl>
                                              <p:pRg st="4" end="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1">
                                            <p:txEl>
                                              <p:pRg st="4" end="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1">
                                            <p:txEl>
                                              <p:pRg st="4" end="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1">
                                            <p:txEl>
                                              <p:pRg st="4" end="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1">
                                            <p:txEl>
                                              <p:pRg st="4" end="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1">
                                            <p:txEl>
                                              <p:pRg st="4" end="4"/>
                                            </p:txEl>
                                          </p:spTgt>
                                        </p:tgtEl>
                                      </p:cBhvr>
                                      <p:to x="100000" y="60000"/>
                                    </p:animScale>
                                    <p:animScale>
                                      <p:cBhvr>
                                        <p:cTn id="84" dur="166" decel="50000">
                                          <p:stCondLst>
                                            <p:cond delay="676"/>
                                          </p:stCondLst>
                                        </p:cTn>
                                        <p:tgtEl>
                                          <p:spTgt spid="31">
                                            <p:txEl>
                                              <p:pRg st="4" end="4"/>
                                            </p:txEl>
                                          </p:spTgt>
                                        </p:tgtEl>
                                      </p:cBhvr>
                                      <p:to x="100000" y="100000"/>
                                    </p:animScale>
                                    <p:animScale>
                                      <p:cBhvr>
                                        <p:cTn id="85" dur="26">
                                          <p:stCondLst>
                                            <p:cond delay="1312"/>
                                          </p:stCondLst>
                                        </p:cTn>
                                        <p:tgtEl>
                                          <p:spTgt spid="31">
                                            <p:txEl>
                                              <p:pRg st="4" end="4"/>
                                            </p:txEl>
                                          </p:spTgt>
                                        </p:tgtEl>
                                      </p:cBhvr>
                                      <p:to x="100000" y="80000"/>
                                    </p:animScale>
                                    <p:animScale>
                                      <p:cBhvr>
                                        <p:cTn id="86" dur="166" decel="50000">
                                          <p:stCondLst>
                                            <p:cond delay="1338"/>
                                          </p:stCondLst>
                                        </p:cTn>
                                        <p:tgtEl>
                                          <p:spTgt spid="31">
                                            <p:txEl>
                                              <p:pRg st="4" end="4"/>
                                            </p:txEl>
                                          </p:spTgt>
                                        </p:tgtEl>
                                      </p:cBhvr>
                                      <p:to x="100000" y="100000"/>
                                    </p:animScale>
                                    <p:animScale>
                                      <p:cBhvr>
                                        <p:cTn id="87" dur="26">
                                          <p:stCondLst>
                                            <p:cond delay="1642"/>
                                          </p:stCondLst>
                                        </p:cTn>
                                        <p:tgtEl>
                                          <p:spTgt spid="31">
                                            <p:txEl>
                                              <p:pRg st="4" end="4"/>
                                            </p:txEl>
                                          </p:spTgt>
                                        </p:tgtEl>
                                      </p:cBhvr>
                                      <p:to x="100000" y="90000"/>
                                    </p:animScale>
                                    <p:animScale>
                                      <p:cBhvr>
                                        <p:cTn id="88" dur="166" decel="50000">
                                          <p:stCondLst>
                                            <p:cond delay="1668"/>
                                          </p:stCondLst>
                                        </p:cTn>
                                        <p:tgtEl>
                                          <p:spTgt spid="31">
                                            <p:txEl>
                                              <p:pRg st="4" end="4"/>
                                            </p:txEl>
                                          </p:spTgt>
                                        </p:tgtEl>
                                      </p:cBhvr>
                                      <p:to x="100000" y="100000"/>
                                    </p:animScale>
                                    <p:animScale>
                                      <p:cBhvr>
                                        <p:cTn id="89" dur="26">
                                          <p:stCondLst>
                                            <p:cond delay="1808"/>
                                          </p:stCondLst>
                                        </p:cTn>
                                        <p:tgtEl>
                                          <p:spTgt spid="31">
                                            <p:txEl>
                                              <p:pRg st="4" end="4"/>
                                            </p:txEl>
                                          </p:spTgt>
                                        </p:tgtEl>
                                      </p:cBhvr>
                                      <p:to x="100000" y="95000"/>
                                    </p:animScale>
                                    <p:animScale>
                                      <p:cBhvr>
                                        <p:cTn id="90" dur="166" decel="50000">
                                          <p:stCondLst>
                                            <p:cond delay="1834"/>
                                          </p:stCondLst>
                                        </p:cTn>
                                        <p:tgtEl>
                                          <p:spTgt spid="31">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build="p">
        <p:tmplLst>
          <p:tmpl lvl="1">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 lvl="2">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 lvl="3">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 lvl="4">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 lvl="5">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Lst>
      </p:bldP>
    </p:bld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Comic Sans MS" pitchFamily="66" charset="0"/>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4400" kern="1200" baseline="0">
          <a:solidFill>
            <a:schemeClr val="tx1"/>
          </a:solidFill>
          <a:latin typeface="Comic Sans MS" pitchFamily="66" charset="0"/>
          <a:ea typeface="+mn-ea"/>
          <a:cs typeface="+mn-cs"/>
        </a:defRPr>
      </a:lvl1pPr>
      <a:lvl2pPr marL="521208" indent="-228600" algn="l" rtl="0" eaLnBrk="1" latinLnBrk="0" hangingPunct="1">
        <a:spcBef>
          <a:spcPts val="500"/>
        </a:spcBef>
        <a:buClr>
          <a:schemeClr val="accent4"/>
        </a:buClr>
        <a:buSzPct val="80000"/>
        <a:buFont typeface="Wingdings 2"/>
        <a:buChar char=""/>
        <a:defRPr kumimoji="0" sz="3200" kern="1200">
          <a:solidFill>
            <a:schemeClr val="tx1">
              <a:tint val="85000"/>
            </a:schemeClr>
          </a:solidFill>
          <a:latin typeface="Comic Sans MS" pitchFamily="66" charset="0"/>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Comic Sans MS" pitchFamily="66" charset="0"/>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Comic Sans MS" pitchFamily="66" charset="0"/>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Comic Sans MS" pitchFamily="66" charset="0"/>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www.naturalabstraction.com/a11_09_2001Neg09CuriosityFarmMed.jpg&amp;imgrefurl=http://naturalabstraction.com/curiosityfarmmed.html&amp;usg=__bUUM-2uaDFhfhSseo3O_F2qLIKM=&amp;h=513&amp;w=770&amp;sz=65&amp;hl=en&amp;start=11&amp;um=1&amp;tbnid=iU-XdnZ7mZDw0M:&amp;tbnh=95&amp;tbnw=142&amp;prev=/images?q=pink+snapdragon&amp;hl=en&amp;safe=active&amp;rls=com.microsoft:en-us&amp;sa=N&amp;um=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images.google.com/images?q=tbn:vQfLo8opbQ8J:history.nih.gov/exhibits/nirenberg/images/photos/01_mendel_pu.jp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biology.clc.uc.edu/graphics/bio105/incomplete%20dominance.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biology.clc.uc.edu/graphics/bio105/incomplete%20dominance.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www.naturalabstraction.com/a11_09_2001Neg09CuriosityFarmMed.jpg&amp;imgrefurl=http://naturalabstraction.com/curiosityfarmmed.html&amp;usg=__bUUM-2uaDFhfhSseo3O_F2qLIKM=&amp;h=513&amp;w=770&amp;sz=65&amp;hl=en&amp;start=11&amp;um=1&amp;tbnid=iU-XdnZ7mZDw0M:&amp;tbnh=95&amp;tbnw=142&amp;prev=/images?q=pink+snapdragon&amp;hl=en&amp;safe=active&amp;rls=com.microsoft:en-us&amp;sa=N&amp;um=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33400"/>
            <a:ext cx="6477000" cy="3429000"/>
          </a:xfrm>
        </p:spPr>
        <p:txBody>
          <a:bodyPr/>
          <a:lstStyle/>
          <a:p>
            <a:pPr algn="ctr"/>
            <a:r>
              <a:rPr lang="en-US" sz="6000" dirty="0" smtClean="0"/>
              <a:t>Different inheritance patterns</a:t>
            </a:r>
            <a:endParaRPr lang="en-US" sz="6000" dirty="0"/>
          </a:p>
        </p:txBody>
      </p:sp>
      <p:pic>
        <p:nvPicPr>
          <p:cNvPr id="4098" name="Picture 2" descr="t:\Documents and Settings\ASIM\My Documents\My Pictures\Microsoft Clip Organizer\j0281136.wmf"/>
          <p:cNvPicPr>
            <a:picLocks noChangeAspect="1" noChangeArrowheads="1"/>
          </p:cNvPicPr>
          <p:nvPr/>
        </p:nvPicPr>
        <p:blipFill>
          <a:blip r:embed="rId2"/>
          <a:srcRect/>
          <a:stretch>
            <a:fillRect/>
          </a:stretch>
        </p:blipFill>
        <p:spPr bwMode="auto">
          <a:xfrm>
            <a:off x="0" y="1473676"/>
            <a:ext cx="2819400" cy="2660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70" decel="100000"/>
                                        <p:tgtEl>
                                          <p:spTgt spid="4098"/>
                                        </p:tgtEl>
                                      </p:cBhvr>
                                    </p:animEffect>
                                    <p:animScale>
                                      <p:cBhvr>
                                        <p:cTn id="8" dur="770" decel="100000"/>
                                        <p:tgtEl>
                                          <p:spTgt spid="4098"/>
                                        </p:tgtEl>
                                      </p:cBhvr>
                                      <p:from x="10000" y="10000"/>
                                      <p:to x="200000" y="450000"/>
                                    </p:animScale>
                                    <p:animScale>
                                      <p:cBhvr>
                                        <p:cTn id="9" dur="1230" accel="100000" fill="hold">
                                          <p:stCondLst>
                                            <p:cond delay="770"/>
                                          </p:stCondLst>
                                        </p:cTn>
                                        <p:tgtEl>
                                          <p:spTgt spid="4098"/>
                                        </p:tgtEl>
                                      </p:cBhvr>
                                      <p:from x="200000" y="450000"/>
                                      <p:to x="100000" y="100000"/>
                                    </p:animScale>
                                    <p:set>
                                      <p:cBhvr>
                                        <p:cTn id="10" dur="770" fill="hold"/>
                                        <p:tgtEl>
                                          <p:spTgt spid="4098"/>
                                        </p:tgtEl>
                                        <p:attrNameLst>
                                          <p:attrName>ppt_x</p:attrName>
                                        </p:attrNameLst>
                                      </p:cBhvr>
                                      <p:to>
                                        <p:strVal val="(0.5)"/>
                                      </p:to>
                                    </p:set>
                                    <p:anim from="(0.5)" to="(#ppt_x)" calcmode="lin" valueType="num">
                                      <p:cBhvr>
                                        <p:cTn id="11" dur="1230" accel="100000" fill="hold">
                                          <p:stCondLst>
                                            <p:cond delay="770"/>
                                          </p:stCondLst>
                                        </p:cTn>
                                        <p:tgtEl>
                                          <p:spTgt spid="4098"/>
                                        </p:tgtEl>
                                        <p:attrNameLst>
                                          <p:attrName>ppt_x</p:attrName>
                                        </p:attrNameLst>
                                      </p:cBhvr>
                                    </p:anim>
                                    <p:set>
                                      <p:cBhvr>
                                        <p:cTn id="12" dur="770" fill="hold"/>
                                        <p:tgtEl>
                                          <p:spTgt spid="4098"/>
                                        </p:tgtEl>
                                        <p:attrNameLst>
                                          <p:attrName>ppt_y</p:attrName>
                                        </p:attrNameLst>
                                      </p:cBhvr>
                                      <p:to>
                                        <p:strVal val="(#ppt_y+0.4)"/>
                                      </p:to>
                                    </p:set>
                                    <p:anim from="(#ppt_y+0.4)" to="(#ppt_y)" calcmode="lin" valueType="num">
                                      <p:cBhvr>
                                        <p:cTn id="13" dur="1230" accel="100000" fill="hold">
                                          <p:stCondLst>
                                            <p:cond delay="770"/>
                                          </p:stCondLst>
                                        </p:cTn>
                                        <p:tgtEl>
                                          <p:spTgt spid="409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153400" cy="6227136"/>
          </a:xfrm>
        </p:spPr>
        <p:txBody>
          <a:bodyPr/>
          <a:lstStyle/>
          <a:p>
            <a:r>
              <a:rPr lang="en-US" i="1" dirty="0" smtClean="0"/>
              <a:t>Ex. 2) Then cross the F</a:t>
            </a:r>
            <a:r>
              <a:rPr lang="en-US" i="1" baseline="-25000" dirty="0" smtClean="0"/>
              <a:t>1  </a:t>
            </a:r>
            <a:r>
              <a:rPr lang="en-US" i="1" dirty="0" smtClean="0"/>
              <a:t>generation and what are the genotypic and phenotypic ratios of this cross?</a:t>
            </a:r>
            <a:endParaRPr lang="en-US" dirty="0" smtClean="0"/>
          </a:p>
          <a:p>
            <a:endParaRPr lang="en-US" dirty="0"/>
          </a:p>
        </p:txBody>
      </p:sp>
      <p:pic>
        <p:nvPicPr>
          <p:cNvPr id="51202" name="Picture 2" descr="http://tbn3.google.com/images?q=tbn:iU-XdnZ7mZDw0M:http://www.naturalabstraction.com/a11_09_2001Neg09CuriosityFarmMed.jpg">
            <a:hlinkClick r:id="rId2"/>
          </p:cNvPr>
          <p:cNvPicPr>
            <a:picLocks noChangeAspect="1" noChangeArrowheads="1"/>
          </p:cNvPicPr>
          <p:nvPr/>
        </p:nvPicPr>
        <p:blipFill>
          <a:blip r:embed="rId3"/>
          <a:srcRect/>
          <a:stretch>
            <a:fillRect/>
          </a:stretch>
        </p:blipFill>
        <p:spPr bwMode="auto">
          <a:xfrm>
            <a:off x="2438400" y="3276600"/>
            <a:ext cx="4267200" cy="28548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2000" fill="hold"/>
                                        <p:tgtEl>
                                          <p:spTgt spid="51202"/>
                                        </p:tgtEl>
                                        <p:attrNameLst>
                                          <p:attrName>ppt_x</p:attrName>
                                        </p:attrNameLst>
                                      </p:cBhvr>
                                      <p:tavLst>
                                        <p:tav tm="0">
                                          <p:val>
                                            <p:strVal val="#ppt_x"/>
                                          </p:val>
                                        </p:tav>
                                        <p:tav tm="100000">
                                          <p:val>
                                            <p:strVal val="#ppt_x"/>
                                          </p:val>
                                        </p:tav>
                                      </p:tavLst>
                                    </p:anim>
                                    <p:anim calcmode="lin" valueType="num">
                                      <p:cBhvr additive="base">
                                        <p:cTn id="8" dur="2000" fill="hold"/>
                                        <p:tgtEl>
                                          <p:spTgt spid="51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pic>
        <p:nvPicPr>
          <p:cNvPr id="4" name="Picture 1" descr="t:\Documents and Settings\ASIM\My Documents\My Pictures\Microsoft Clip Organizer\j0436868.png"/>
          <p:cNvPicPr>
            <a:picLocks noChangeAspect="1" noChangeArrowheads="1"/>
          </p:cNvPicPr>
          <p:nvPr/>
        </p:nvPicPr>
        <p:blipFill>
          <a:blip r:embed="rId2"/>
          <a:srcRect/>
          <a:stretch>
            <a:fillRect/>
          </a:stretch>
        </p:blipFill>
        <p:spPr bwMode="auto">
          <a:xfrm>
            <a:off x="7124700" y="0"/>
            <a:ext cx="2019300" cy="2019300"/>
          </a:xfrm>
          <a:prstGeom prst="rect">
            <a:avLst/>
          </a:prstGeom>
          <a:solidFill>
            <a:schemeClr val="bg1"/>
          </a:solidFill>
        </p:spPr>
      </p:pic>
      <p:graphicFrame>
        <p:nvGraphicFramePr>
          <p:cNvPr id="5" name="Table 4"/>
          <p:cNvGraphicFramePr>
            <a:graphicFrameLocks noGrp="1"/>
          </p:cNvGraphicFramePr>
          <p:nvPr/>
        </p:nvGraphicFramePr>
        <p:xfrm>
          <a:off x="762000" y="3886200"/>
          <a:ext cx="3124200" cy="2743200"/>
        </p:xfrm>
        <a:graphic>
          <a:graphicData uri="http://schemas.openxmlformats.org/drawingml/2006/table">
            <a:tbl>
              <a:tblPr firstRow="1" bandRow="1">
                <a:tableStyleId>{2D5ABB26-0587-4C30-8999-92F81FD0307C}</a:tableStyleId>
              </a:tblPr>
              <a:tblGrid>
                <a:gridCol w="1562100"/>
                <a:gridCol w="1562100"/>
              </a:tblGrid>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4114800" y="2133600"/>
            <a:ext cx="990600" cy="369332"/>
          </a:xfrm>
          <a:prstGeom prst="rect">
            <a:avLst/>
          </a:prstGeom>
          <a:noFill/>
        </p:spPr>
        <p:txBody>
          <a:bodyPr wrap="square" rtlCol="0">
            <a:spAutoFit/>
          </a:bodyPr>
          <a:lstStyle/>
          <a:p>
            <a:endParaRPr lang="en-US" dirty="0"/>
          </a:p>
        </p:txBody>
      </p:sp>
      <p:sp>
        <p:nvSpPr>
          <p:cNvPr id="7" name="TextBox 6"/>
          <p:cNvSpPr txBox="1"/>
          <p:nvPr/>
        </p:nvSpPr>
        <p:spPr>
          <a:xfrm rot="162637">
            <a:off x="1082969" y="5586297"/>
            <a:ext cx="1018892" cy="707886"/>
          </a:xfrm>
          <a:prstGeom prst="rect">
            <a:avLst/>
          </a:prstGeom>
          <a:noFill/>
        </p:spPr>
        <p:txBody>
          <a:bodyPr wrap="square" rtlCol="0">
            <a:spAutoFit/>
          </a:bodyPr>
          <a:lstStyle/>
          <a:p>
            <a:r>
              <a:rPr lang="en-US" sz="4000" dirty="0" smtClean="0">
                <a:latin typeface="Comic Sans MS" pitchFamily="66" charset="0"/>
              </a:rPr>
              <a:t>RR’</a:t>
            </a:r>
            <a:endParaRPr lang="en-US" sz="4000" dirty="0">
              <a:latin typeface="Comic Sans MS" pitchFamily="66" charset="0"/>
            </a:endParaRPr>
          </a:p>
        </p:txBody>
      </p:sp>
      <p:sp>
        <p:nvSpPr>
          <p:cNvPr id="8" name="TextBox 7"/>
          <p:cNvSpPr txBox="1"/>
          <p:nvPr/>
        </p:nvSpPr>
        <p:spPr>
          <a:xfrm>
            <a:off x="4648200" y="1524000"/>
            <a:ext cx="1066800" cy="369332"/>
          </a:xfrm>
          <a:prstGeom prst="rect">
            <a:avLst/>
          </a:prstGeom>
          <a:noFill/>
        </p:spPr>
        <p:txBody>
          <a:bodyPr wrap="square" rtlCol="0">
            <a:spAutoFit/>
          </a:bodyPr>
          <a:lstStyle/>
          <a:p>
            <a:endParaRPr lang="en-US" dirty="0"/>
          </a:p>
        </p:txBody>
      </p:sp>
      <p:sp>
        <p:nvSpPr>
          <p:cNvPr id="9" name="TextBox 8"/>
          <p:cNvSpPr txBox="1"/>
          <p:nvPr/>
        </p:nvSpPr>
        <p:spPr>
          <a:xfrm rot="162637">
            <a:off x="2530768" y="4214697"/>
            <a:ext cx="1018892" cy="707886"/>
          </a:xfrm>
          <a:prstGeom prst="rect">
            <a:avLst/>
          </a:prstGeom>
          <a:noFill/>
        </p:spPr>
        <p:txBody>
          <a:bodyPr wrap="square" rtlCol="0">
            <a:spAutoFit/>
          </a:bodyPr>
          <a:lstStyle/>
          <a:p>
            <a:r>
              <a:rPr lang="en-US" sz="4000" dirty="0" smtClean="0">
                <a:latin typeface="Comic Sans MS" pitchFamily="66" charset="0"/>
              </a:rPr>
              <a:t>RR’</a:t>
            </a:r>
            <a:endParaRPr lang="en-US" sz="4000" dirty="0">
              <a:latin typeface="Comic Sans MS" pitchFamily="66" charset="0"/>
            </a:endParaRPr>
          </a:p>
        </p:txBody>
      </p:sp>
      <p:sp>
        <p:nvSpPr>
          <p:cNvPr id="11" name="TextBox 10"/>
          <p:cNvSpPr txBox="1"/>
          <p:nvPr/>
        </p:nvSpPr>
        <p:spPr>
          <a:xfrm rot="162637">
            <a:off x="2606969" y="5586295"/>
            <a:ext cx="1018892" cy="707886"/>
          </a:xfrm>
          <a:prstGeom prst="rect">
            <a:avLst/>
          </a:prstGeom>
          <a:noFill/>
        </p:spPr>
        <p:txBody>
          <a:bodyPr wrap="square" rtlCol="0">
            <a:spAutoFit/>
          </a:bodyPr>
          <a:lstStyle/>
          <a:p>
            <a:r>
              <a:rPr lang="en-US" sz="4000" dirty="0" smtClean="0">
                <a:latin typeface="Comic Sans MS" pitchFamily="66" charset="0"/>
              </a:rPr>
              <a:t>R’R’</a:t>
            </a:r>
            <a:endParaRPr lang="en-US" sz="4000" dirty="0">
              <a:latin typeface="Comic Sans MS" pitchFamily="66" charset="0"/>
            </a:endParaRPr>
          </a:p>
        </p:txBody>
      </p:sp>
      <p:sp>
        <p:nvSpPr>
          <p:cNvPr id="13" name="TextBox 12"/>
          <p:cNvSpPr txBox="1"/>
          <p:nvPr/>
        </p:nvSpPr>
        <p:spPr>
          <a:xfrm>
            <a:off x="4114800" y="3048000"/>
            <a:ext cx="5029200" cy="1938992"/>
          </a:xfrm>
          <a:prstGeom prst="rect">
            <a:avLst/>
          </a:prstGeom>
          <a:solidFill>
            <a:schemeClr val="bg1"/>
          </a:solidFill>
        </p:spPr>
        <p:txBody>
          <a:bodyPr wrap="square" rtlCol="0">
            <a:spAutoFit/>
          </a:bodyPr>
          <a:lstStyle/>
          <a:p>
            <a:r>
              <a:rPr lang="en-US" sz="4000" b="1" dirty="0" smtClean="0">
                <a:effectLst>
                  <a:outerShdw blurRad="38100" dist="38100" dir="2700000" algn="tl">
                    <a:srgbClr val="000000">
                      <a:alpha val="43137"/>
                    </a:srgbClr>
                  </a:outerShdw>
                </a:effectLst>
              </a:rPr>
              <a:t>G: 1RR:2RR’:1R’R’</a:t>
            </a:r>
          </a:p>
          <a:p>
            <a:endParaRPr lang="en-US" sz="4000" b="1" dirty="0" smtClean="0">
              <a:effectLst>
                <a:outerShdw blurRad="38100" dist="38100" dir="2700000" algn="tl">
                  <a:srgbClr val="000000">
                    <a:alpha val="43137"/>
                  </a:srgbClr>
                </a:outerShdw>
              </a:effectLst>
            </a:endParaRPr>
          </a:p>
          <a:p>
            <a:r>
              <a:rPr lang="en-US" sz="4000" b="1" dirty="0" smtClean="0">
                <a:effectLst>
                  <a:outerShdw blurRad="38100" dist="38100" dir="2700000" algn="tl">
                    <a:srgbClr val="000000">
                      <a:alpha val="43137"/>
                    </a:srgbClr>
                  </a:outerShdw>
                </a:effectLst>
              </a:rPr>
              <a:t>P:</a:t>
            </a:r>
            <a:r>
              <a:rPr lang="en-US" sz="4000" b="1" dirty="0" smtClean="0">
                <a:solidFill>
                  <a:srgbClr val="FF0066"/>
                </a:solidFill>
                <a:effectLst>
                  <a:outerShdw blurRad="38100" dist="38100" dir="2700000" algn="tl">
                    <a:srgbClr val="000000">
                      <a:alpha val="43137"/>
                    </a:srgbClr>
                  </a:outerShdw>
                </a:effectLst>
              </a:rPr>
              <a:t> </a:t>
            </a:r>
            <a:r>
              <a:rPr lang="en-US" sz="3700" b="1" dirty="0" smtClean="0">
                <a:solidFill>
                  <a:srgbClr val="FF0000"/>
                </a:solidFill>
                <a:effectLst>
                  <a:outerShdw blurRad="38100" dist="38100" dir="2700000" algn="tl">
                    <a:srgbClr val="000000">
                      <a:alpha val="43137"/>
                    </a:srgbClr>
                  </a:outerShdw>
                </a:effectLst>
              </a:rPr>
              <a:t>1Red:</a:t>
            </a:r>
            <a:r>
              <a:rPr lang="en-US" sz="3700" b="1" dirty="0" smtClean="0">
                <a:solidFill>
                  <a:srgbClr val="FF0066"/>
                </a:solidFill>
                <a:effectLst>
                  <a:outerShdw blurRad="38100" dist="38100" dir="2700000" algn="tl">
                    <a:srgbClr val="000000">
                      <a:alpha val="43137"/>
                    </a:srgbClr>
                  </a:outerShdw>
                </a:effectLst>
              </a:rPr>
              <a:t>2Pink:</a:t>
            </a:r>
            <a:r>
              <a:rPr lang="en-US" sz="3700" b="1" dirty="0" smtClean="0">
                <a:effectLst>
                  <a:outerShdw blurRad="38100" dist="38100" dir="2700000" algn="tl">
                    <a:srgbClr val="000000">
                      <a:alpha val="43137"/>
                    </a:srgbClr>
                  </a:outerShdw>
                </a:effectLst>
              </a:rPr>
              <a:t>1white</a:t>
            </a:r>
            <a:endParaRPr lang="en-US" sz="3700" b="1" dirty="0">
              <a:effectLst>
                <a:outerShdw blurRad="38100" dist="38100" dir="2700000" algn="tl">
                  <a:srgbClr val="000000">
                    <a:alpha val="43137"/>
                  </a:srgbClr>
                </a:outerShdw>
              </a:effectLst>
            </a:endParaRPr>
          </a:p>
        </p:txBody>
      </p:sp>
      <p:sp>
        <p:nvSpPr>
          <p:cNvPr id="10" name="TextBox 9"/>
          <p:cNvSpPr txBox="1"/>
          <p:nvPr/>
        </p:nvSpPr>
        <p:spPr>
          <a:xfrm rot="162637">
            <a:off x="1159169" y="4214696"/>
            <a:ext cx="1018892" cy="707886"/>
          </a:xfrm>
          <a:prstGeom prst="rect">
            <a:avLst/>
          </a:prstGeom>
          <a:noFill/>
        </p:spPr>
        <p:txBody>
          <a:bodyPr wrap="square" rtlCol="0">
            <a:spAutoFit/>
          </a:bodyPr>
          <a:lstStyle/>
          <a:p>
            <a:r>
              <a:rPr lang="en-US" sz="4000" dirty="0" smtClean="0">
                <a:latin typeface="Comic Sans MS" pitchFamily="66" charset="0"/>
              </a:rPr>
              <a:t>RR</a:t>
            </a:r>
            <a:endParaRPr lang="en-US" sz="4000" dirty="0">
              <a:latin typeface="Comic Sans MS" pitchFamily="66" charset="0"/>
            </a:endParaRPr>
          </a:p>
        </p:txBody>
      </p:sp>
      <p:sp>
        <p:nvSpPr>
          <p:cNvPr id="14" name="TextBox 13"/>
          <p:cNvSpPr txBox="1"/>
          <p:nvPr/>
        </p:nvSpPr>
        <p:spPr>
          <a:xfrm>
            <a:off x="0" y="0"/>
            <a:ext cx="2895600" cy="2831544"/>
          </a:xfrm>
          <a:prstGeom prst="rect">
            <a:avLst/>
          </a:prstGeom>
          <a:solidFill>
            <a:schemeClr val="tx1"/>
          </a:solidFill>
        </p:spPr>
        <p:txBody>
          <a:bodyPr wrap="square" rtlCol="0">
            <a:spAutoFit/>
          </a:bodyPr>
          <a:lstStyle/>
          <a:p>
            <a:r>
              <a:rPr lang="en-US" sz="4000" b="1" dirty="0" smtClean="0">
                <a:solidFill>
                  <a:schemeClr val="tx2"/>
                </a:solidFill>
                <a:latin typeface="Comic Sans MS" pitchFamily="66" charset="0"/>
              </a:rPr>
              <a:t>    </a:t>
            </a:r>
            <a:r>
              <a:rPr lang="en-US" sz="4000" b="1" u="sng" dirty="0" smtClean="0">
                <a:solidFill>
                  <a:schemeClr val="tx2"/>
                </a:solidFill>
                <a:latin typeface="Comic Sans MS" pitchFamily="66" charset="0"/>
              </a:rPr>
              <a:t>Key:</a:t>
            </a:r>
          </a:p>
          <a:p>
            <a:pPr>
              <a:buNone/>
            </a:pPr>
            <a:r>
              <a:rPr lang="en-US" sz="4000" b="1" dirty="0" smtClean="0">
                <a:solidFill>
                  <a:srgbClr val="FF0000"/>
                </a:solidFill>
                <a:latin typeface="Comic Sans MS" pitchFamily="66" charset="0"/>
              </a:rPr>
              <a:t>Red = RR</a:t>
            </a:r>
          </a:p>
          <a:p>
            <a:pPr>
              <a:buNone/>
            </a:pPr>
            <a:r>
              <a:rPr lang="en-US" sz="4000" b="1" dirty="0" smtClean="0">
                <a:solidFill>
                  <a:schemeClr val="bg1"/>
                </a:solidFill>
                <a:latin typeface="Comic Sans MS" pitchFamily="66" charset="0"/>
              </a:rPr>
              <a:t>White=R’R’</a:t>
            </a:r>
          </a:p>
          <a:p>
            <a:pPr>
              <a:buNone/>
            </a:pPr>
            <a:r>
              <a:rPr lang="en-US" sz="4000" b="1" dirty="0" smtClean="0">
                <a:solidFill>
                  <a:srgbClr val="FF0066"/>
                </a:solidFill>
                <a:latin typeface="Comic Sans MS" pitchFamily="66" charset="0"/>
              </a:rPr>
              <a:t>Pink = RR’</a:t>
            </a:r>
            <a:endParaRPr lang="en-US" dirty="0" smtClean="0"/>
          </a:p>
          <a:p>
            <a:endParaRPr lang="en-US" dirty="0"/>
          </a:p>
        </p:txBody>
      </p:sp>
      <p:sp>
        <p:nvSpPr>
          <p:cNvPr id="15" name="TextBox 14"/>
          <p:cNvSpPr txBox="1"/>
          <p:nvPr/>
        </p:nvSpPr>
        <p:spPr>
          <a:xfrm>
            <a:off x="3352800" y="1600200"/>
            <a:ext cx="4114800" cy="553998"/>
          </a:xfrm>
          <a:prstGeom prst="rect">
            <a:avLst/>
          </a:prstGeom>
          <a:noFill/>
        </p:spPr>
        <p:txBody>
          <a:bodyPr wrap="square" rtlCol="0">
            <a:spAutoFit/>
          </a:bodyPr>
          <a:lstStyle/>
          <a:p>
            <a:r>
              <a:rPr lang="en-US" sz="3000" b="1" dirty="0" smtClean="0">
                <a:latin typeface="Comic Sans MS" pitchFamily="66" charset="0"/>
              </a:rPr>
              <a:t>P cross = RR’ x RR’</a:t>
            </a:r>
            <a:endParaRPr lang="en-US" sz="3000" b="1" dirty="0">
              <a:latin typeface="Comic Sans MS" pitchFamily="66" charset="0"/>
            </a:endParaRPr>
          </a:p>
        </p:txBody>
      </p:sp>
      <p:sp>
        <p:nvSpPr>
          <p:cNvPr id="16" name="TextBox 15"/>
          <p:cNvSpPr txBox="1"/>
          <p:nvPr/>
        </p:nvSpPr>
        <p:spPr>
          <a:xfrm>
            <a:off x="609600" y="3200400"/>
            <a:ext cx="3124200" cy="707886"/>
          </a:xfrm>
          <a:prstGeom prst="rect">
            <a:avLst/>
          </a:prstGeom>
          <a:noFill/>
        </p:spPr>
        <p:txBody>
          <a:bodyPr wrap="square" rtlCol="0">
            <a:spAutoFit/>
          </a:bodyPr>
          <a:lstStyle/>
          <a:p>
            <a:r>
              <a:rPr lang="en-US" sz="4000" b="1" dirty="0" smtClean="0">
                <a:latin typeface="Comic Sans MS" pitchFamily="66" charset="0"/>
              </a:rPr>
              <a:t>  R      R’</a:t>
            </a:r>
            <a:endParaRPr lang="en-US" sz="4000" b="1" dirty="0">
              <a:latin typeface="Comic Sans MS" pitchFamily="66" charset="0"/>
            </a:endParaRPr>
          </a:p>
        </p:txBody>
      </p:sp>
      <p:sp>
        <p:nvSpPr>
          <p:cNvPr id="17" name="TextBox 16"/>
          <p:cNvSpPr txBox="1"/>
          <p:nvPr/>
        </p:nvSpPr>
        <p:spPr>
          <a:xfrm>
            <a:off x="228600" y="3810000"/>
            <a:ext cx="762000" cy="2554545"/>
          </a:xfrm>
          <a:prstGeom prst="rect">
            <a:avLst/>
          </a:prstGeom>
          <a:noFill/>
        </p:spPr>
        <p:txBody>
          <a:bodyPr wrap="square" rtlCol="0">
            <a:spAutoFit/>
          </a:bodyPr>
          <a:lstStyle/>
          <a:p>
            <a:pPr>
              <a:buNone/>
            </a:pPr>
            <a:r>
              <a:rPr lang="en-US" sz="4000" b="1" dirty="0" smtClean="0">
                <a:latin typeface="Comic Sans MS" pitchFamily="66" charset="0"/>
              </a:rPr>
              <a:t> </a:t>
            </a:r>
          </a:p>
          <a:p>
            <a:pPr>
              <a:buNone/>
            </a:pPr>
            <a:r>
              <a:rPr lang="en-US" sz="4000" b="1" dirty="0" smtClean="0">
                <a:latin typeface="Comic Sans MS" pitchFamily="66" charset="0"/>
              </a:rPr>
              <a:t>R</a:t>
            </a:r>
          </a:p>
          <a:p>
            <a:endParaRPr lang="en-US" sz="4000" b="1" dirty="0" smtClean="0">
              <a:latin typeface="Comic Sans MS" pitchFamily="66" charset="0"/>
            </a:endParaRPr>
          </a:p>
          <a:p>
            <a:pPr>
              <a:buNone/>
            </a:pPr>
            <a:r>
              <a:rPr lang="en-US" sz="4000" b="1" dirty="0" smtClean="0">
                <a:latin typeface="Comic Sans MS" pitchFamily="66" charset="0"/>
              </a:rPr>
              <a:t>R’</a:t>
            </a:r>
            <a:endParaRPr lang="en-US" sz="40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by="(-#ppt_w*2)" calcmode="lin" valueType="num">
                                      <p:cBhvr rctx="PPT">
                                        <p:cTn id="25" dur="500" autoRev="1" fill="hold">
                                          <p:stCondLst>
                                            <p:cond delay="0"/>
                                          </p:stCondLst>
                                        </p:cTn>
                                        <p:tgtEl>
                                          <p:spTgt spid="15"/>
                                        </p:tgtEl>
                                        <p:attrNameLst>
                                          <p:attrName>ppt_w</p:attrName>
                                        </p:attrNameLst>
                                      </p:cBhvr>
                                    </p:anim>
                                    <p:anim by="(#ppt_w*0.50)" calcmode="lin" valueType="num">
                                      <p:cBhvr>
                                        <p:cTn id="26" dur="500" decel="50000" autoRev="1" fill="hold">
                                          <p:stCondLst>
                                            <p:cond delay="0"/>
                                          </p:stCondLst>
                                        </p:cTn>
                                        <p:tgtEl>
                                          <p:spTgt spid="15"/>
                                        </p:tgtEl>
                                        <p:attrNameLst>
                                          <p:attrName>ppt_x</p:attrName>
                                        </p:attrNameLst>
                                      </p:cBhvr>
                                    </p:anim>
                                    <p:anim from="(-#ppt_h/2)" to="(#ppt_y)" calcmode="lin" valueType="num">
                                      <p:cBhvr>
                                        <p:cTn id="27" dur="1000" fill="hold">
                                          <p:stCondLst>
                                            <p:cond delay="0"/>
                                          </p:stCondLst>
                                        </p:cTn>
                                        <p:tgtEl>
                                          <p:spTgt spid="15"/>
                                        </p:tgtEl>
                                        <p:attrNameLst>
                                          <p:attrName>ppt_y</p:attrName>
                                        </p:attrNameLst>
                                      </p:cBhvr>
                                    </p:anim>
                                    <p:animRot by="21600000">
                                      <p:cBhvr>
                                        <p:cTn id="28" dur="1000" fill="hold">
                                          <p:stCondLst>
                                            <p:cond delay="0"/>
                                          </p:stCondLst>
                                        </p:cTn>
                                        <p:tgtEl>
                                          <p:spTgt spid="1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Scale>
                                      <p:cBhvr>
                                        <p:cTn id="3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6"/>
                                        </p:tgtEl>
                                        <p:attrNameLst>
                                          <p:attrName>ppt_x</p:attrName>
                                          <p:attrName>ppt_y</p:attrName>
                                        </p:attrNameLst>
                                      </p:cBhvr>
                                    </p:animMotion>
                                    <p:animEffect transition="in" filter="fade">
                                      <p:cBhvr>
                                        <p:cTn id="35" dur="1000"/>
                                        <p:tgtEl>
                                          <p:spTgt spid="16"/>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Scale>
                                      <p:cBhvr>
                                        <p:cTn id="3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
                                        </p:tgtEl>
                                        <p:attrNameLst>
                                          <p:attrName>ppt_x</p:attrName>
                                          <p:attrName>ppt_y</p:attrName>
                                        </p:attrNameLst>
                                      </p:cBhvr>
                                    </p:animMotion>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by="(-#ppt_w*2)" calcmode="lin" valueType="num">
                                      <p:cBhvr rctx="PPT">
                                        <p:cTn id="45" dur="500" autoRev="1" fill="hold">
                                          <p:stCondLst>
                                            <p:cond delay="0"/>
                                          </p:stCondLst>
                                        </p:cTn>
                                        <p:tgtEl>
                                          <p:spTgt spid="10"/>
                                        </p:tgtEl>
                                        <p:attrNameLst>
                                          <p:attrName>ppt_w</p:attrName>
                                        </p:attrNameLst>
                                      </p:cBhvr>
                                    </p:anim>
                                    <p:anim by="(#ppt_w*0.50)" calcmode="lin" valueType="num">
                                      <p:cBhvr>
                                        <p:cTn id="46" dur="500" decel="50000" autoRev="1" fill="hold">
                                          <p:stCondLst>
                                            <p:cond delay="0"/>
                                          </p:stCondLst>
                                        </p:cTn>
                                        <p:tgtEl>
                                          <p:spTgt spid="10"/>
                                        </p:tgtEl>
                                        <p:attrNameLst>
                                          <p:attrName>ppt_x</p:attrName>
                                        </p:attrNameLst>
                                      </p:cBhvr>
                                    </p:anim>
                                    <p:anim from="(-#ppt_h/2)" to="(#ppt_y)" calcmode="lin" valueType="num">
                                      <p:cBhvr>
                                        <p:cTn id="47" dur="1000" fill="hold">
                                          <p:stCondLst>
                                            <p:cond delay="0"/>
                                          </p:stCondLst>
                                        </p:cTn>
                                        <p:tgtEl>
                                          <p:spTgt spid="10"/>
                                        </p:tgtEl>
                                        <p:attrNameLst>
                                          <p:attrName>ppt_y</p:attrName>
                                        </p:attrNameLst>
                                      </p:cBhvr>
                                    </p:anim>
                                    <p:animRot by="21600000">
                                      <p:cBhvr>
                                        <p:cTn id="48" dur="1000" fill="hold">
                                          <p:stCondLst>
                                            <p:cond delay="0"/>
                                          </p:stCondLst>
                                        </p:cTn>
                                        <p:tgtEl>
                                          <p:spTgt spid="10"/>
                                        </p:tgtEl>
                                        <p:attrNameLst>
                                          <p:attrName>r</p:attrName>
                                        </p:attrNameLst>
                                      </p:cBhvr>
                                    </p:animRot>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49" presetClass="entr" presetSubtype="0" decel="10000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 calcmode="lin" valueType="num">
                                      <p:cBhvr>
                                        <p:cTn id="57" dur="500" fill="hold"/>
                                        <p:tgtEl>
                                          <p:spTgt spid="7"/>
                                        </p:tgtEl>
                                        <p:attrNameLst>
                                          <p:attrName>style.rotation</p:attrName>
                                        </p:attrNameLst>
                                      </p:cBhvr>
                                      <p:tavLst>
                                        <p:tav tm="0">
                                          <p:val>
                                            <p:fltVal val="360"/>
                                          </p:val>
                                        </p:tav>
                                        <p:tav tm="100000">
                                          <p:val>
                                            <p:fltVal val="0"/>
                                          </p:val>
                                        </p:tav>
                                      </p:tavLst>
                                    </p:anim>
                                    <p:animEffect transition="in" filter="fade">
                                      <p:cBhvr>
                                        <p:cTn id="58" dur="500"/>
                                        <p:tgtEl>
                                          <p:spTgt spid="7"/>
                                        </p:tgtEl>
                                      </p:cBhvr>
                                    </p:animEffect>
                                  </p:childTnLst>
                                </p:cTn>
                              </p:par>
                              <p:par>
                                <p:cTn id="59" presetID="26"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 calcmode="lin" valueType="num">
                                      <p:cBhvr>
                                        <p:cTn id="81" dur="500" fill="hold"/>
                                        <p:tgtEl>
                                          <p:spTgt spid="13"/>
                                        </p:tgtEl>
                                        <p:attrNameLst>
                                          <p:attrName>style.rotation</p:attrName>
                                        </p:attrNameLst>
                                      </p:cBhvr>
                                      <p:tavLst>
                                        <p:tav tm="0">
                                          <p:val>
                                            <p:fltVal val="360"/>
                                          </p:val>
                                        </p:tav>
                                        <p:tav tm="100000">
                                          <p:val>
                                            <p:fltVal val="0"/>
                                          </p:val>
                                        </p:tav>
                                      </p:tavLst>
                                    </p:anim>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animBg="1"/>
      <p:bldP spid="10" grpId="0"/>
      <p:bldP spid="14" grpId="0" animBg="1"/>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lstStyle/>
          <a:p>
            <a:pPr algn="ctr"/>
            <a:r>
              <a:rPr lang="en-US" dirty="0" smtClean="0"/>
              <a:t>2. </a:t>
            </a:r>
            <a:r>
              <a:rPr lang="en-US" dirty="0" err="1" smtClean="0"/>
              <a:t>CoDominance</a:t>
            </a:r>
            <a:endParaRPr lang="en-US" dirty="0"/>
          </a:p>
        </p:txBody>
      </p:sp>
      <p:sp>
        <p:nvSpPr>
          <p:cNvPr id="3" name="Content Placeholder 2"/>
          <p:cNvSpPr>
            <a:spLocks noGrp="1"/>
          </p:cNvSpPr>
          <p:nvPr>
            <p:ph idx="1"/>
          </p:nvPr>
        </p:nvSpPr>
        <p:spPr>
          <a:xfrm>
            <a:off x="152400" y="1295400"/>
            <a:ext cx="7467600" cy="4998720"/>
          </a:xfrm>
        </p:spPr>
        <p:txBody>
          <a:bodyPr/>
          <a:lstStyle/>
          <a:p>
            <a:pPr lvl="0"/>
            <a:r>
              <a:rPr lang="en-US" sz="4000" i="1" dirty="0" smtClean="0"/>
              <a:t>Definition</a:t>
            </a:r>
            <a:r>
              <a:rPr lang="en-US" i="1" dirty="0" smtClean="0"/>
              <a:t>:</a:t>
            </a:r>
            <a:r>
              <a:rPr lang="en-US" dirty="0" smtClean="0"/>
              <a:t> </a:t>
            </a:r>
            <a:endParaRPr lang="en-US" sz="3600" dirty="0" smtClean="0"/>
          </a:p>
          <a:p>
            <a:pPr lvl="1"/>
            <a:r>
              <a:rPr lang="en-US" dirty="0" smtClean="0">
                <a:solidFill>
                  <a:schemeClr val="tx1"/>
                </a:solidFill>
              </a:rPr>
              <a:t>Both </a:t>
            </a:r>
            <a:r>
              <a:rPr lang="en-US" b="1" u="sng" dirty="0" smtClean="0">
                <a:solidFill>
                  <a:schemeClr val="tx1"/>
                </a:solidFill>
              </a:rPr>
              <a:t>alleles</a:t>
            </a:r>
            <a:r>
              <a:rPr lang="en-US" b="1" dirty="0" smtClean="0">
                <a:solidFill>
                  <a:schemeClr val="tx1"/>
                </a:solidFill>
              </a:rPr>
              <a:t> </a:t>
            </a:r>
            <a:r>
              <a:rPr lang="en-US" dirty="0" smtClean="0">
                <a:solidFill>
                  <a:schemeClr val="tx1"/>
                </a:solidFill>
              </a:rPr>
              <a:t>are expressed </a:t>
            </a:r>
            <a:r>
              <a:rPr lang="en-US" b="1" u="sng" dirty="0" smtClean="0">
                <a:solidFill>
                  <a:schemeClr val="tx1"/>
                </a:solidFill>
              </a:rPr>
              <a:t>EQUALLY</a:t>
            </a:r>
            <a:r>
              <a:rPr lang="en-US" dirty="0" smtClean="0">
                <a:solidFill>
                  <a:schemeClr val="tx1"/>
                </a:solidFill>
              </a:rPr>
              <a:t> </a:t>
            </a:r>
            <a:endParaRPr lang="en-US" sz="2400" dirty="0" smtClean="0">
              <a:solidFill>
                <a:schemeClr val="tx1"/>
              </a:solidFill>
            </a:endParaRPr>
          </a:p>
          <a:p>
            <a:pPr>
              <a:buNone/>
            </a:pPr>
            <a:endParaRPr lang="en-US" dirty="0"/>
          </a:p>
        </p:txBody>
      </p:sp>
      <p:pic>
        <p:nvPicPr>
          <p:cNvPr id="3074" name="Picture 2" descr="roancow"/>
          <p:cNvPicPr>
            <a:picLocks noChangeAspect="1" noChangeArrowheads="1"/>
          </p:cNvPicPr>
          <p:nvPr/>
        </p:nvPicPr>
        <p:blipFill>
          <a:blip r:embed="rId2"/>
          <a:srcRect/>
          <a:stretch>
            <a:fillRect/>
          </a:stretch>
        </p:blipFill>
        <p:spPr bwMode="auto">
          <a:xfrm>
            <a:off x="2895600" y="3352800"/>
            <a:ext cx="3954517"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7772400" cy="5465136"/>
          </a:xfrm>
        </p:spPr>
        <p:txBody>
          <a:bodyPr/>
          <a:lstStyle/>
          <a:p>
            <a:pPr lvl="1"/>
            <a:r>
              <a:rPr lang="en-US" sz="4000" dirty="0" smtClean="0">
                <a:solidFill>
                  <a:schemeClr val="tx1"/>
                </a:solidFill>
              </a:rPr>
              <a:t>Phenotypes of heterozygous offspring are showing both traits!</a:t>
            </a:r>
          </a:p>
          <a:p>
            <a:pPr>
              <a:buNone/>
            </a:pPr>
            <a:r>
              <a:rPr lang="en-US" sz="800" dirty="0" smtClean="0"/>
              <a:t> </a:t>
            </a:r>
            <a:endParaRPr lang="en-US" sz="7200" dirty="0" smtClean="0"/>
          </a:p>
          <a:p>
            <a:pPr lvl="2"/>
            <a:r>
              <a:rPr lang="en-US" sz="2800" dirty="0" smtClean="0"/>
              <a:t>Ex: red cows crossed with white will generate roan cows. </a:t>
            </a:r>
            <a:r>
              <a:rPr lang="en-US" sz="2800" b="1" u="sng" dirty="0" smtClean="0"/>
              <a:t>Roan</a:t>
            </a:r>
            <a:r>
              <a:rPr lang="en-US" sz="2800" dirty="0" smtClean="0"/>
              <a:t> refers to cows that have red coats with white blotches. </a:t>
            </a:r>
          </a:p>
          <a:p>
            <a:endParaRPr lang="en-US" dirty="0"/>
          </a:p>
        </p:txBody>
      </p:sp>
      <p:pic>
        <p:nvPicPr>
          <p:cNvPr id="2051" name="Picture 3" descr="roancow"/>
          <p:cNvPicPr>
            <a:picLocks noChangeAspect="1" noChangeArrowheads="1"/>
          </p:cNvPicPr>
          <p:nvPr/>
        </p:nvPicPr>
        <p:blipFill>
          <a:blip r:embed="rId2"/>
          <a:srcRect/>
          <a:stretch>
            <a:fillRect/>
          </a:stretch>
        </p:blipFill>
        <p:spPr bwMode="auto">
          <a:xfrm>
            <a:off x="5257800" y="4548963"/>
            <a:ext cx="3423745" cy="2309037"/>
          </a:xfrm>
          <a:prstGeom prst="rect">
            <a:avLst/>
          </a:prstGeom>
          <a:noFill/>
          <a:ln w="9525">
            <a:noFill/>
            <a:miter lim="800000"/>
            <a:headEnd/>
            <a:tailEnd/>
          </a:ln>
        </p:spPr>
      </p:pic>
      <p:sp>
        <p:nvSpPr>
          <p:cNvPr id="5" name="Title 1"/>
          <p:cNvSpPr>
            <a:spLocks noGrp="1"/>
          </p:cNvSpPr>
          <p:nvPr>
            <p:ph type="title"/>
          </p:nvPr>
        </p:nvSpPr>
        <p:spPr>
          <a:xfrm>
            <a:off x="457200" y="0"/>
            <a:ext cx="7239000" cy="990600"/>
          </a:xfrm>
        </p:spPr>
        <p:txBody>
          <a:bodyPr/>
          <a:lstStyle/>
          <a:p>
            <a:pPr algn="ctr"/>
            <a:r>
              <a:rPr lang="en-US" dirty="0" err="1" smtClean="0"/>
              <a:t>CoDominance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388936"/>
          </a:xfrm>
        </p:spPr>
        <p:txBody>
          <a:bodyPr/>
          <a:lstStyle/>
          <a:p>
            <a:pPr lvl="0"/>
            <a:r>
              <a:rPr lang="en-US" i="1" dirty="0" smtClean="0"/>
              <a:t>Notation:</a:t>
            </a:r>
            <a:r>
              <a:rPr lang="en-US" dirty="0" smtClean="0"/>
              <a:t> </a:t>
            </a:r>
            <a:endParaRPr lang="en-US" sz="3600" dirty="0" smtClean="0"/>
          </a:p>
          <a:p>
            <a:pPr lvl="1"/>
            <a:r>
              <a:rPr lang="en-US" dirty="0" smtClean="0">
                <a:solidFill>
                  <a:schemeClr val="tx1"/>
                </a:solidFill>
              </a:rPr>
              <a:t>2 </a:t>
            </a:r>
            <a:r>
              <a:rPr lang="en-US" b="1" u="sng" dirty="0" smtClean="0">
                <a:solidFill>
                  <a:schemeClr val="tx1"/>
                </a:solidFill>
              </a:rPr>
              <a:t>different</a:t>
            </a:r>
            <a:r>
              <a:rPr lang="en-US" dirty="0" smtClean="0">
                <a:solidFill>
                  <a:schemeClr val="tx1"/>
                </a:solidFill>
              </a:rPr>
              <a:t> alleles (capital letters) are used</a:t>
            </a:r>
            <a:endParaRPr lang="en-US" sz="2400" dirty="0" smtClean="0">
              <a:solidFill>
                <a:schemeClr val="tx1"/>
              </a:solidFill>
            </a:endParaRPr>
          </a:p>
          <a:p>
            <a:pPr lvl="1"/>
            <a:r>
              <a:rPr lang="en-US" dirty="0" smtClean="0">
                <a:solidFill>
                  <a:schemeClr val="tx1"/>
                </a:solidFill>
              </a:rPr>
              <a:t>Always make a </a:t>
            </a:r>
            <a:r>
              <a:rPr lang="en-US" b="1" u="sng" dirty="0" smtClean="0">
                <a:solidFill>
                  <a:schemeClr val="tx1"/>
                </a:solidFill>
              </a:rPr>
              <a:t>KEY</a:t>
            </a:r>
            <a:r>
              <a:rPr lang="en-US" dirty="0" smtClean="0">
                <a:solidFill>
                  <a:schemeClr val="tx1"/>
                </a:solidFill>
              </a:rPr>
              <a:t> to show the genotypes and the resulting phenotypes</a:t>
            </a:r>
            <a:endParaRPr lang="en-US" sz="2400" dirty="0" smtClean="0">
              <a:solidFill>
                <a:schemeClr val="tx1"/>
              </a:solidFill>
            </a:endParaRPr>
          </a:p>
          <a:p>
            <a:endParaRPr lang="en-US" dirty="0"/>
          </a:p>
        </p:txBody>
      </p:sp>
      <p:pic>
        <p:nvPicPr>
          <p:cNvPr id="7170" name="Picture 2" descr="t:\Documents and Settings\ASIM\My Documents\My Pictures\Microsoft Clip Organizer\j0436816.wmf"/>
          <p:cNvPicPr>
            <a:picLocks noChangeAspect="1" noChangeArrowheads="1"/>
          </p:cNvPicPr>
          <p:nvPr/>
        </p:nvPicPr>
        <p:blipFill>
          <a:blip r:embed="rId2"/>
          <a:srcRect/>
          <a:stretch>
            <a:fillRect/>
          </a:stretch>
        </p:blipFill>
        <p:spPr bwMode="auto">
          <a:xfrm>
            <a:off x="6400800" y="3276600"/>
            <a:ext cx="1981200" cy="3122372"/>
          </a:xfrm>
          <a:prstGeom prst="rect">
            <a:avLst/>
          </a:prstGeom>
          <a:noFill/>
        </p:spPr>
      </p:pic>
      <p:sp>
        <p:nvSpPr>
          <p:cNvPr id="4" name="Title 1"/>
          <p:cNvSpPr>
            <a:spLocks noGrp="1"/>
          </p:cNvSpPr>
          <p:nvPr>
            <p:ph type="title"/>
          </p:nvPr>
        </p:nvSpPr>
        <p:spPr>
          <a:xfrm>
            <a:off x="533400" y="0"/>
            <a:ext cx="7239000" cy="1143000"/>
          </a:xfrm>
        </p:spPr>
        <p:txBody>
          <a:bodyPr/>
          <a:lstStyle/>
          <a:p>
            <a:pPr algn="ctr"/>
            <a:r>
              <a:rPr lang="en-US" dirty="0" err="1" smtClean="0"/>
              <a:t>CoDominance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6629400" cy="6150936"/>
          </a:xfrm>
        </p:spPr>
        <p:txBody>
          <a:bodyPr>
            <a:normAutofit/>
          </a:bodyPr>
          <a:lstStyle/>
          <a:p>
            <a:r>
              <a:rPr lang="en-US" sz="3500" i="1" dirty="0" smtClean="0"/>
              <a:t>In chickens, black-feathered is not wholly dominant over white-feathered, so heterozygous chickens are black and white checkered. Cross two heterozygous chickens. What would the appearance of their offspring be?</a:t>
            </a:r>
            <a:endParaRPr lang="en-US" sz="3500" dirty="0" smtClean="0"/>
          </a:p>
          <a:p>
            <a:pPr>
              <a:buNone/>
            </a:pPr>
            <a:endParaRPr lang="en-US" dirty="0" smtClean="0"/>
          </a:p>
        </p:txBody>
      </p:sp>
      <p:pic>
        <p:nvPicPr>
          <p:cNvPr id="2" name="Picture 2" descr="http://www.caleigha.com/wp-content/uploads/2008/10/chickens.jpg"/>
          <p:cNvPicPr>
            <a:picLocks noChangeAspect="1" noChangeArrowheads="1"/>
          </p:cNvPicPr>
          <p:nvPr/>
        </p:nvPicPr>
        <p:blipFill>
          <a:blip r:embed="rId2"/>
          <a:srcRect/>
          <a:stretch>
            <a:fillRect/>
          </a:stretch>
        </p:blipFill>
        <p:spPr bwMode="auto">
          <a:xfrm>
            <a:off x="6477000" y="1447800"/>
            <a:ext cx="2667000" cy="2133600"/>
          </a:xfrm>
          <a:prstGeom prst="rect">
            <a:avLst/>
          </a:prstGeom>
          <a:noFill/>
        </p:spPr>
      </p:pic>
      <p:pic>
        <p:nvPicPr>
          <p:cNvPr id="46084" name="Picture 4" descr="http://www.scidev.net/scidev_images/white_chickens_USDA.jpg"/>
          <p:cNvPicPr>
            <a:picLocks noChangeAspect="1" noChangeArrowheads="1"/>
          </p:cNvPicPr>
          <p:nvPr/>
        </p:nvPicPr>
        <p:blipFill>
          <a:blip r:embed="rId3"/>
          <a:srcRect/>
          <a:stretch>
            <a:fillRect/>
          </a:stretch>
        </p:blipFill>
        <p:spPr bwMode="auto">
          <a:xfrm>
            <a:off x="3657600" y="4800600"/>
            <a:ext cx="1866900" cy="1866900"/>
          </a:xfrm>
          <a:prstGeom prst="rect">
            <a:avLst/>
          </a:prstGeom>
          <a:noFill/>
        </p:spPr>
      </p:pic>
      <p:pic>
        <p:nvPicPr>
          <p:cNvPr id="46086" name="Picture 6" descr="http://www.poultrypages.com/images/buff-orpington-chickens.gif"/>
          <p:cNvPicPr>
            <a:picLocks noChangeAspect="1" noChangeArrowheads="1"/>
          </p:cNvPicPr>
          <p:nvPr/>
        </p:nvPicPr>
        <p:blipFill>
          <a:blip r:embed="rId4"/>
          <a:srcRect/>
          <a:stretch>
            <a:fillRect/>
          </a:stretch>
        </p:blipFill>
        <p:spPr bwMode="auto">
          <a:xfrm>
            <a:off x="6781800" y="426720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wipe(down)">
                                      <p:cBhvr>
                                        <p:cTn id="7" dur="580">
                                          <p:stCondLst>
                                            <p:cond delay="0"/>
                                          </p:stCondLst>
                                        </p:cTn>
                                        <p:tgtEl>
                                          <p:spTgt spid="46086"/>
                                        </p:tgtEl>
                                      </p:cBhvr>
                                    </p:animEffect>
                                    <p:anim calcmode="lin" valueType="num">
                                      <p:cBhvr>
                                        <p:cTn id="8" dur="1822" tmFilter="0,0; 0.14,0.36; 0.43,0.73; 0.71,0.91; 1.0,1.0">
                                          <p:stCondLst>
                                            <p:cond delay="0"/>
                                          </p:stCondLst>
                                        </p:cTn>
                                        <p:tgtEl>
                                          <p:spTgt spid="460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0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0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0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08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086"/>
                                        </p:tgtEl>
                                      </p:cBhvr>
                                      <p:to x="100000" y="60000"/>
                                    </p:animScale>
                                    <p:animScale>
                                      <p:cBhvr>
                                        <p:cTn id="14" dur="166" decel="50000">
                                          <p:stCondLst>
                                            <p:cond delay="676"/>
                                          </p:stCondLst>
                                        </p:cTn>
                                        <p:tgtEl>
                                          <p:spTgt spid="46086"/>
                                        </p:tgtEl>
                                      </p:cBhvr>
                                      <p:to x="100000" y="100000"/>
                                    </p:animScale>
                                    <p:animScale>
                                      <p:cBhvr>
                                        <p:cTn id="15" dur="26">
                                          <p:stCondLst>
                                            <p:cond delay="1312"/>
                                          </p:stCondLst>
                                        </p:cTn>
                                        <p:tgtEl>
                                          <p:spTgt spid="46086"/>
                                        </p:tgtEl>
                                      </p:cBhvr>
                                      <p:to x="100000" y="80000"/>
                                    </p:animScale>
                                    <p:animScale>
                                      <p:cBhvr>
                                        <p:cTn id="16" dur="166" decel="50000">
                                          <p:stCondLst>
                                            <p:cond delay="1338"/>
                                          </p:stCondLst>
                                        </p:cTn>
                                        <p:tgtEl>
                                          <p:spTgt spid="46086"/>
                                        </p:tgtEl>
                                      </p:cBhvr>
                                      <p:to x="100000" y="100000"/>
                                    </p:animScale>
                                    <p:animScale>
                                      <p:cBhvr>
                                        <p:cTn id="17" dur="26">
                                          <p:stCondLst>
                                            <p:cond delay="1642"/>
                                          </p:stCondLst>
                                        </p:cTn>
                                        <p:tgtEl>
                                          <p:spTgt spid="46086"/>
                                        </p:tgtEl>
                                      </p:cBhvr>
                                      <p:to x="100000" y="90000"/>
                                    </p:animScale>
                                    <p:animScale>
                                      <p:cBhvr>
                                        <p:cTn id="18" dur="166" decel="50000">
                                          <p:stCondLst>
                                            <p:cond delay="1668"/>
                                          </p:stCondLst>
                                        </p:cTn>
                                        <p:tgtEl>
                                          <p:spTgt spid="46086"/>
                                        </p:tgtEl>
                                      </p:cBhvr>
                                      <p:to x="100000" y="100000"/>
                                    </p:animScale>
                                    <p:animScale>
                                      <p:cBhvr>
                                        <p:cTn id="19" dur="26">
                                          <p:stCondLst>
                                            <p:cond delay="1808"/>
                                          </p:stCondLst>
                                        </p:cTn>
                                        <p:tgtEl>
                                          <p:spTgt spid="46086"/>
                                        </p:tgtEl>
                                      </p:cBhvr>
                                      <p:to x="100000" y="95000"/>
                                    </p:animScale>
                                    <p:animScale>
                                      <p:cBhvr>
                                        <p:cTn id="20" dur="166" decel="50000">
                                          <p:stCondLst>
                                            <p:cond delay="1834"/>
                                          </p:stCondLst>
                                        </p:cTn>
                                        <p:tgtEl>
                                          <p:spTgt spid="4608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6084"/>
                                        </p:tgtEl>
                                        <p:attrNameLst>
                                          <p:attrName>style.visibility</p:attrName>
                                        </p:attrNameLst>
                                      </p:cBhvr>
                                      <p:to>
                                        <p:strVal val="visible"/>
                                      </p:to>
                                    </p:set>
                                    <p:animEffect transition="in" filter="wipe(down)">
                                      <p:cBhvr>
                                        <p:cTn id="23" dur="580">
                                          <p:stCondLst>
                                            <p:cond delay="0"/>
                                          </p:stCondLst>
                                        </p:cTn>
                                        <p:tgtEl>
                                          <p:spTgt spid="46084"/>
                                        </p:tgtEl>
                                      </p:cBhvr>
                                    </p:animEffect>
                                    <p:anim calcmode="lin" valueType="num">
                                      <p:cBhvr>
                                        <p:cTn id="24" dur="1822" tmFilter="0,0; 0.14,0.36; 0.43,0.73; 0.71,0.91; 1.0,1.0">
                                          <p:stCondLst>
                                            <p:cond delay="0"/>
                                          </p:stCondLst>
                                        </p:cTn>
                                        <p:tgtEl>
                                          <p:spTgt spid="4608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608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608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608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6084"/>
                                        </p:tgtEl>
                                        <p:attrNameLst>
                                          <p:attrName>ppt_y</p:attrName>
                                        </p:attrNameLst>
                                      </p:cBhvr>
                                      <p:tavLst>
                                        <p:tav tm="0" fmla="#ppt_y-sin(pi*$)/81">
                                          <p:val>
                                            <p:fltVal val="0"/>
                                          </p:val>
                                        </p:tav>
                                        <p:tav tm="100000">
                                          <p:val>
                                            <p:fltVal val="1"/>
                                          </p:val>
                                        </p:tav>
                                      </p:tavLst>
                                    </p:anim>
                                    <p:animScale>
                                      <p:cBhvr>
                                        <p:cTn id="29" dur="26">
                                          <p:stCondLst>
                                            <p:cond delay="650"/>
                                          </p:stCondLst>
                                        </p:cTn>
                                        <p:tgtEl>
                                          <p:spTgt spid="46084"/>
                                        </p:tgtEl>
                                      </p:cBhvr>
                                      <p:to x="100000" y="60000"/>
                                    </p:animScale>
                                    <p:animScale>
                                      <p:cBhvr>
                                        <p:cTn id="30" dur="166" decel="50000">
                                          <p:stCondLst>
                                            <p:cond delay="676"/>
                                          </p:stCondLst>
                                        </p:cTn>
                                        <p:tgtEl>
                                          <p:spTgt spid="46084"/>
                                        </p:tgtEl>
                                      </p:cBhvr>
                                      <p:to x="100000" y="100000"/>
                                    </p:animScale>
                                    <p:animScale>
                                      <p:cBhvr>
                                        <p:cTn id="31" dur="26">
                                          <p:stCondLst>
                                            <p:cond delay="1312"/>
                                          </p:stCondLst>
                                        </p:cTn>
                                        <p:tgtEl>
                                          <p:spTgt spid="46084"/>
                                        </p:tgtEl>
                                      </p:cBhvr>
                                      <p:to x="100000" y="80000"/>
                                    </p:animScale>
                                    <p:animScale>
                                      <p:cBhvr>
                                        <p:cTn id="32" dur="166" decel="50000">
                                          <p:stCondLst>
                                            <p:cond delay="1338"/>
                                          </p:stCondLst>
                                        </p:cTn>
                                        <p:tgtEl>
                                          <p:spTgt spid="46084"/>
                                        </p:tgtEl>
                                      </p:cBhvr>
                                      <p:to x="100000" y="100000"/>
                                    </p:animScale>
                                    <p:animScale>
                                      <p:cBhvr>
                                        <p:cTn id="33" dur="26">
                                          <p:stCondLst>
                                            <p:cond delay="1642"/>
                                          </p:stCondLst>
                                        </p:cTn>
                                        <p:tgtEl>
                                          <p:spTgt spid="46084"/>
                                        </p:tgtEl>
                                      </p:cBhvr>
                                      <p:to x="100000" y="90000"/>
                                    </p:animScale>
                                    <p:animScale>
                                      <p:cBhvr>
                                        <p:cTn id="34" dur="166" decel="50000">
                                          <p:stCondLst>
                                            <p:cond delay="1668"/>
                                          </p:stCondLst>
                                        </p:cTn>
                                        <p:tgtEl>
                                          <p:spTgt spid="46084"/>
                                        </p:tgtEl>
                                      </p:cBhvr>
                                      <p:to x="100000" y="100000"/>
                                    </p:animScale>
                                    <p:animScale>
                                      <p:cBhvr>
                                        <p:cTn id="35" dur="26">
                                          <p:stCondLst>
                                            <p:cond delay="1808"/>
                                          </p:stCondLst>
                                        </p:cTn>
                                        <p:tgtEl>
                                          <p:spTgt spid="46084"/>
                                        </p:tgtEl>
                                      </p:cBhvr>
                                      <p:to x="100000" y="95000"/>
                                    </p:animScale>
                                    <p:animScale>
                                      <p:cBhvr>
                                        <p:cTn id="36" dur="166" decel="50000">
                                          <p:stCondLst>
                                            <p:cond delay="1834"/>
                                          </p:stCondLst>
                                        </p:cTn>
                                        <p:tgtEl>
                                          <p:spTgt spid="4608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graphicFrame>
        <p:nvGraphicFramePr>
          <p:cNvPr id="5" name="Table 4"/>
          <p:cNvGraphicFramePr>
            <a:graphicFrameLocks noGrp="1"/>
          </p:cNvGraphicFramePr>
          <p:nvPr/>
        </p:nvGraphicFramePr>
        <p:xfrm>
          <a:off x="762000" y="3886200"/>
          <a:ext cx="3124200" cy="2743200"/>
        </p:xfrm>
        <a:graphic>
          <a:graphicData uri="http://schemas.openxmlformats.org/drawingml/2006/table">
            <a:tbl>
              <a:tblPr firstRow="1" bandRow="1">
                <a:tableStyleId>{2D5ABB26-0587-4C30-8999-92F81FD0307C}</a:tableStyleId>
              </a:tblPr>
              <a:tblGrid>
                <a:gridCol w="1562100"/>
                <a:gridCol w="1562100"/>
              </a:tblGrid>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4114800" y="2133600"/>
            <a:ext cx="990600" cy="369332"/>
          </a:xfrm>
          <a:prstGeom prst="rect">
            <a:avLst/>
          </a:prstGeom>
          <a:noFill/>
        </p:spPr>
        <p:txBody>
          <a:bodyPr wrap="square" rtlCol="0">
            <a:spAutoFit/>
          </a:bodyPr>
          <a:lstStyle/>
          <a:p>
            <a:endParaRPr lang="en-US" dirty="0"/>
          </a:p>
        </p:txBody>
      </p:sp>
      <p:sp>
        <p:nvSpPr>
          <p:cNvPr id="7" name="TextBox 6"/>
          <p:cNvSpPr txBox="1"/>
          <p:nvPr/>
        </p:nvSpPr>
        <p:spPr>
          <a:xfrm rot="162637">
            <a:off x="911810" y="5582248"/>
            <a:ext cx="1190147" cy="707886"/>
          </a:xfrm>
          <a:prstGeom prst="rect">
            <a:avLst/>
          </a:prstGeom>
          <a:noFill/>
        </p:spPr>
        <p:txBody>
          <a:bodyPr wrap="square" rtlCol="0">
            <a:spAutoFit/>
          </a:bodyPr>
          <a:lstStyle/>
          <a:p>
            <a:r>
              <a:rPr lang="en-US" sz="4000" dirty="0" smtClean="0">
                <a:latin typeface="Comic Sans MS" pitchFamily="66" charset="0"/>
              </a:rPr>
              <a:t>BW</a:t>
            </a:r>
            <a:endParaRPr lang="en-US" sz="4000" dirty="0">
              <a:latin typeface="Comic Sans MS" pitchFamily="66" charset="0"/>
            </a:endParaRPr>
          </a:p>
        </p:txBody>
      </p:sp>
      <p:sp>
        <p:nvSpPr>
          <p:cNvPr id="9" name="TextBox 8"/>
          <p:cNvSpPr txBox="1"/>
          <p:nvPr/>
        </p:nvSpPr>
        <p:spPr>
          <a:xfrm rot="162637">
            <a:off x="2530623" y="4220836"/>
            <a:ext cx="1278530" cy="707886"/>
          </a:xfrm>
          <a:prstGeom prst="rect">
            <a:avLst/>
          </a:prstGeom>
          <a:noFill/>
        </p:spPr>
        <p:txBody>
          <a:bodyPr wrap="square" rtlCol="0">
            <a:spAutoFit/>
          </a:bodyPr>
          <a:lstStyle/>
          <a:p>
            <a:r>
              <a:rPr lang="en-US" sz="4000" dirty="0" smtClean="0">
                <a:latin typeface="Comic Sans MS" pitchFamily="66" charset="0"/>
              </a:rPr>
              <a:t>BW</a:t>
            </a:r>
            <a:endParaRPr lang="en-US" sz="4000" dirty="0">
              <a:latin typeface="Comic Sans MS" pitchFamily="66" charset="0"/>
            </a:endParaRPr>
          </a:p>
        </p:txBody>
      </p:sp>
      <p:sp>
        <p:nvSpPr>
          <p:cNvPr id="11" name="TextBox 10"/>
          <p:cNvSpPr txBox="1"/>
          <p:nvPr/>
        </p:nvSpPr>
        <p:spPr>
          <a:xfrm rot="162637">
            <a:off x="2606822" y="5592433"/>
            <a:ext cx="1278529" cy="707886"/>
          </a:xfrm>
          <a:prstGeom prst="rect">
            <a:avLst/>
          </a:prstGeom>
          <a:noFill/>
        </p:spPr>
        <p:txBody>
          <a:bodyPr wrap="square" rtlCol="0">
            <a:spAutoFit/>
          </a:bodyPr>
          <a:lstStyle/>
          <a:p>
            <a:r>
              <a:rPr lang="en-US" sz="4000" dirty="0" smtClean="0">
                <a:latin typeface="Comic Sans MS" pitchFamily="66" charset="0"/>
              </a:rPr>
              <a:t>WW</a:t>
            </a:r>
            <a:endParaRPr lang="en-US" sz="4000" dirty="0">
              <a:latin typeface="Comic Sans MS" pitchFamily="66" charset="0"/>
            </a:endParaRPr>
          </a:p>
        </p:txBody>
      </p:sp>
      <p:sp>
        <p:nvSpPr>
          <p:cNvPr id="13" name="TextBox 12"/>
          <p:cNvSpPr txBox="1"/>
          <p:nvPr/>
        </p:nvSpPr>
        <p:spPr>
          <a:xfrm>
            <a:off x="5029200" y="2819400"/>
            <a:ext cx="3886200" cy="2416046"/>
          </a:xfrm>
          <a:prstGeom prst="rect">
            <a:avLst/>
          </a:prstGeom>
          <a:solidFill>
            <a:schemeClr val="bg1"/>
          </a:solidFill>
        </p:spPr>
        <p:txBody>
          <a:bodyPr wrap="square" rtlCol="0">
            <a:spAutoFit/>
          </a:bodyPr>
          <a:lstStyle/>
          <a:p>
            <a:r>
              <a:rPr lang="en-US" sz="4000" b="1" dirty="0" smtClean="0">
                <a:effectLst>
                  <a:outerShdw blurRad="38100" dist="38100" dir="2700000" algn="tl">
                    <a:srgbClr val="000000">
                      <a:alpha val="43137"/>
                    </a:srgbClr>
                  </a:outerShdw>
                </a:effectLst>
              </a:rPr>
              <a:t>   </a:t>
            </a:r>
            <a:r>
              <a:rPr lang="en-US" sz="4000" b="1" u="sng" dirty="0" smtClean="0">
                <a:effectLst>
                  <a:outerShdw blurRad="38100" dist="38100" dir="2700000" algn="tl">
                    <a:srgbClr val="000000">
                      <a:alpha val="43137"/>
                    </a:srgbClr>
                  </a:outerShdw>
                </a:effectLst>
              </a:rPr>
              <a:t> Phenotype:</a:t>
            </a:r>
            <a:r>
              <a:rPr lang="en-US" sz="4000" b="1" u="sng" dirty="0" smtClean="0">
                <a:solidFill>
                  <a:srgbClr val="FF0066"/>
                </a:solidFill>
                <a:effectLst>
                  <a:outerShdw blurRad="38100" dist="38100" dir="2700000" algn="tl">
                    <a:srgbClr val="000000">
                      <a:alpha val="43137"/>
                    </a:srgbClr>
                  </a:outerShdw>
                </a:effectLst>
              </a:rPr>
              <a:t> </a:t>
            </a:r>
          </a:p>
          <a:p>
            <a:r>
              <a:rPr lang="en-US" sz="3700" b="1" dirty="0" smtClean="0">
                <a:effectLst>
                  <a:outerShdw blurRad="38100" dist="38100" dir="2700000" algn="tl">
                    <a:srgbClr val="000000">
                      <a:alpha val="43137"/>
                    </a:srgbClr>
                  </a:outerShdw>
                </a:effectLst>
              </a:rPr>
              <a:t>1Black:</a:t>
            </a:r>
          </a:p>
          <a:p>
            <a:r>
              <a:rPr lang="en-US" sz="3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Checkered:</a:t>
            </a:r>
          </a:p>
          <a:p>
            <a:r>
              <a:rPr lang="en-US" sz="37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1white</a:t>
            </a:r>
            <a:endParaRPr lang="en-US" sz="3700"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rot="162637">
            <a:off x="1159169" y="4214696"/>
            <a:ext cx="1018892" cy="707886"/>
          </a:xfrm>
          <a:prstGeom prst="rect">
            <a:avLst/>
          </a:prstGeom>
          <a:noFill/>
        </p:spPr>
        <p:txBody>
          <a:bodyPr wrap="square" rtlCol="0">
            <a:spAutoFit/>
          </a:bodyPr>
          <a:lstStyle/>
          <a:p>
            <a:r>
              <a:rPr lang="en-US" sz="4000" dirty="0" smtClean="0">
                <a:latin typeface="Comic Sans MS" pitchFamily="66" charset="0"/>
              </a:rPr>
              <a:t>BB</a:t>
            </a:r>
            <a:endParaRPr lang="en-US" sz="4000" dirty="0">
              <a:latin typeface="Comic Sans MS" pitchFamily="66" charset="0"/>
            </a:endParaRPr>
          </a:p>
        </p:txBody>
      </p:sp>
      <p:sp>
        <p:nvSpPr>
          <p:cNvPr id="14" name="TextBox 13"/>
          <p:cNvSpPr txBox="1"/>
          <p:nvPr/>
        </p:nvSpPr>
        <p:spPr>
          <a:xfrm>
            <a:off x="0" y="0"/>
            <a:ext cx="4419600" cy="2831544"/>
          </a:xfrm>
          <a:prstGeom prst="rect">
            <a:avLst/>
          </a:prstGeom>
          <a:noFill/>
          <a:ln>
            <a:solidFill>
              <a:schemeClr val="tx1"/>
            </a:solidFill>
            <a:prstDash val="dash"/>
          </a:ln>
        </p:spPr>
        <p:txBody>
          <a:bodyPr wrap="square" rtlCol="0">
            <a:spAutoFit/>
          </a:bodyPr>
          <a:lstStyle/>
          <a:p>
            <a:r>
              <a:rPr lang="en-US" sz="4000" b="1" dirty="0" smtClean="0">
                <a:solidFill>
                  <a:schemeClr val="tx2"/>
                </a:solidFill>
                <a:latin typeface="Comic Sans MS" pitchFamily="66" charset="0"/>
              </a:rPr>
              <a:t>    </a:t>
            </a:r>
            <a:r>
              <a:rPr lang="en-US" sz="4000" b="1" u="sng" dirty="0" smtClean="0">
                <a:solidFill>
                  <a:schemeClr val="tx2"/>
                </a:solidFill>
                <a:latin typeface="Comic Sans MS" pitchFamily="66" charset="0"/>
              </a:rPr>
              <a:t>Key:</a:t>
            </a:r>
          </a:p>
          <a:p>
            <a:pPr>
              <a:buNone/>
            </a:pPr>
            <a:r>
              <a:rPr lang="en-US" sz="4000" dirty="0" smtClean="0">
                <a:ln w="18415" cmpd="sng">
                  <a:solidFill>
                    <a:schemeClr val="tx1"/>
                  </a:solidFill>
                  <a:prstDash val="solid"/>
                </a:ln>
                <a:effectLst>
                  <a:outerShdw blurRad="63500" dir="3600000" algn="tl" rotWithShape="0">
                    <a:srgbClr val="000000">
                      <a:alpha val="70000"/>
                    </a:srgbClr>
                  </a:outerShdw>
                </a:effectLst>
                <a:latin typeface="Comic Sans MS" pitchFamily="66" charset="0"/>
              </a:rPr>
              <a:t>Black= BB</a:t>
            </a:r>
          </a:p>
          <a:p>
            <a:pPr>
              <a:buNone/>
            </a:pPr>
            <a:r>
              <a:rPr lang="en-US" sz="4000" b="1" dirty="0" smtClean="0">
                <a:ln>
                  <a:solidFill>
                    <a:schemeClr val="tx1"/>
                  </a:solidFill>
                </a:ln>
                <a:solidFill>
                  <a:schemeClr val="bg1"/>
                </a:solidFill>
                <a:latin typeface="Comic Sans MS" pitchFamily="66" charset="0"/>
              </a:rPr>
              <a:t>White= WW</a:t>
            </a:r>
          </a:p>
          <a:p>
            <a:pPr>
              <a:buNone/>
            </a:pP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Checkered= BW</a:t>
            </a: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en-US" dirty="0"/>
          </a:p>
        </p:txBody>
      </p:sp>
      <p:sp>
        <p:nvSpPr>
          <p:cNvPr id="15" name="TextBox 14"/>
          <p:cNvSpPr txBox="1"/>
          <p:nvPr/>
        </p:nvSpPr>
        <p:spPr>
          <a:xfrm>
            <a:off x="4724400" y="838200"/>
            <a:ext cx="4114800" cy="553998"/>
          </a:xfrm>
          <a:prstGeom prst="rect">
            <a:avLst/>
          </a:prstGeom>
          <a:solidFill>
            <a:schemeClr val="bg1"/>
          </a:solidFill>
        </p:spPr>
        <p:txBody>
          <a:bodyPr wrap="square" rtlCol="0">
            <a:spAutoFit/>
          </a:bodyPr>
          <a:lstStyle/>
          <a:p>
            <a:r>
              <a:rPr lang="en-US" sz="3000" b="1" dirty="0" smtClean="0">
                <a:latin typeface="Comic Sans MS" pitchFamily="66" charset="0"/>
              </a:rPr>
              <a:t>P cross = BW x BW</a:t>
            </a:r>
            <a:endParaRPr lang="en-US" sz="3000" b="1" dirty="0">
              <a:latin typeface="Comic Sans MS" pitchFamily="66" charset="0"/>
            </a:endParaRPr>
          </a:p>
        </p:txBody>
      </p:sp>
      <p:sp>
        <p:nvSpPr>
          <p:cNvPr id="16" name="TextBox 15"/>
          <p:cNvSpPr txBox="1"/>
          <p:nvPr/>
        </p:nvSpPr>
        <p:spPr>
          <a:xfrm>
            <a:off x="609600" y="3200400"/>
            <a:ext cx="3124200" cy="707886"/>
          </a:xfrm>
          <a:prstGeom prst="rect">
            <a:avLst/>
          </a:prstGeom>
          <a:noFill/>
        </p:spPr>
        <p:txBody>
          <a:bodyPr wrap="square" rtlCol="0">
            <a:spAutoFit/>
          </a:bodyPr>
          <a:lstStyle/>
          <a:p>
            <a:r>
              <a:rPr lang="en-US" sz="4000" b="1" dirty="0" smtClean="0">
                <a:latin typeface="Comic Sans MS" pitchFamily="66" charset="0"/>
              </a:rPr>
              <a:t> B        W</a:t>
            </a:r>
            <a:endParaRPr lang="en-US" sz="4000" b="1" dirty="0">
              <a:latin typeface="Comic Sans MS" pitchFamily="66" charset="0"/>
            </a:endParaRPr>
          </a:p>
        </p:txBody>
      </p:sp>
      <p:sp>
        <p:nvSpPr>
          <p:cNvPr id="17" name="TextBox 16"/>
          <p:cNvSpPr txBox="1"/>
          <p:nvPr/>
        </p:nvSpPr>
        <p:spPr>
          <a:xfrm>
            <a:off x="0" y="3810000"/>
            <a:ext cx="762000" cy="2554545"/>
          </a:xfrm>
          <a:prstGeom prst="rect">
            <a:avLst/>
          </a:prstGeom>
          <a:noFill/>
        </p:spPr>
        <p:txBody>
          <a:bodyPr wrap="square" rtlCol="0">
            <a:spAutoFit/>
          </a:bodyPr>
          <a:lstStyle/>
          <a:p>
            <a:pPr>
              <a:buNone/>
            </a:pPr>
            <a:r>
              <a:rPr lang="en-US" sz="4000" b="1" dirty="0" smtClean="0">
                <a:latin typeface="Comic Sans MS" pitchFamily="66" charset="0"/>
              </a:rPr>
              <a:t> </a:t>
            </a:r>
          </a:p>
          <a:p>
            <a:pPr>
              <a:buNone/>
            </a:pPr>
            <a:r>
              <a:rPr lang="en-US" sz="4000" b="1" dirty="0" smtClean="0">
                <a:latin typeface="Comic Sans MS" pitchFamily="66" charset="0"/>
              </a:rPr>
              <a:t> B</a:t>
            </a:r>
          </a:p>
          <a:p>
            <a:pPr>
              <a:buNone/>
            </a:pPr>
            <a:endParaRPr lang="en-US" sz="4000" b="1" dirty="0" smtClean="0">
              <a:latin typeface="Comic Sans MS" pitchFamily="66" charset="0"/>
            </a:endParaRPr>
          </a:p>
          <a:p>
            <a:pPr>
              <a:buNone/>
            </a:pPr>
            <a:r>
              <a:rPr lang="en-US" sz="4000" b="1" dirty="0" smtClean="0">
                <a:latin typeface="Comic Sans MS" pitchFamily="66" charset="0"/>
              </a:rPr>
              <a:t>W</a:t>
            </a:r>
            <a:endParaRPr lang="en-US" sz="4000" b="1" dirty="0">
              <a:latin typeface="Comic Sans MS" pitchFamily="66" charset="0"/>
            </a:endParaRPr>
          </a:p>
        </p:txBody>
      </p:sp>
      <p:pic>
        <p:nvPicPr>
          <p:cNvPr id="19" name="Picture 1" descr="t:\Documents and Settings\ASIM\My Documents\My Pictures\Microsoft Clip Organizer\an02770_.wmf"/>
          <p:cNvPicPr>
            <a:picLocks noChangeAspect="1" noChangeArrowheads="1"/>
          </p:cNvPicPr>
          <p:nvPr/>
        </p:nvPicPr>
        <p:blipFill>
          <a:blip r:embed="rId2"/>
          <a:srcRect/>
          <a:stretch>
            <a:fillRect/>
          </a:stretch>
        </p:blipFill>
        <p:spPr bwMode="auto">
          <a:xfrm>
            <a:off x="7966075" y="5170488"/>
            <a:ext cx="1177925" cy="1687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by="(-#ppt_w*2)" calcmode="lin" valueType="num">
                                      <p:cBhvr rctx="PPT">
                                        <p:cTn id="25" dur="500" autoRev="1" fill="hold">
                                          <p:stCondLst>
                                            <p:cond delay="0"/>
                                          </p:stCondLst>
                                        </p:cTn>
                                        <p:tgtEl>
                                          <p:spTgt spid="15"/>
                                        </p:tgtEl>
                                        <p:attrNameLst>
                                          <p:attrName>ppt_w</p:attrName>
                                        </p:attrNameLst>
                                      </p:cBhvr>
                                    </p:anim>
                                    <p:anim by="(#ppt_w*0.50)" calcmode="lin" valueType="num">
                                      <p:cBhvr>
                                        <p:cTn id="26" dur="500" decel="50000" autoRev="1" fill="hold">
                                          <p:stCondLst>
                                            <p:cond delay="0"/>
                                          </p:stCondLst>
                                        </p:cTn>
                                        <p:tgtEl>
                                          <p:spTgt spid="15"/>
                                        </p:tgtEl>
                                        <p:attrNameLst>
                                          <p:attrName>ppt_x</p:attrName>
                                        </p:attrNameLst>
                                      </p:cBhvr>
                                    </p:anim>
                                    <p:anim from="(-#ppt_h/2)" to="(#ppt_y)" calcmode="lin" valueType="num">
                                      <p:cBhvr>
                                        <p:cTn id="27" dur="1000" fill="hold">
                                          <p:stCondLst>
                                            <p:cond delay="0"/>
                                          </p:stCondLst>
                                        </p:cTn>
                                        <p:tgtEl>
                                          <p:spTgt spid="15"/>
                                        </p:tgtEl>
                                        <p:attrNameLst>
                                          <p:attrName>ppt_y</p:attrName>
                                        </p:attrNameLst>
                                      </p:cBhvr>
                                    </p:anim>
                                    <p:animRot by="21600000">
                                      <p:cBhvr>
                                        <p:cTn id="28" dur="1000" fill="hold">
                                          <p:stCondLst>
                                            <p:cond delay="0"/>
                                          </p:stCondLst>
                                        </p:cTn>
                                        <p:tgtEl>
                                          <p:spTgt spid="1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Scale>
                                      <p:cBhvr>
                                        <p:cTn id="3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6"/>
                                        </p:tgtEl>
                                        <p:attrNameLst>
                                          <p:attrName>ppt_x</p:attrName>
                                          <p:attrName>ppt_y</p:attrName>
                                        </p:attrNameLst>
                                      </p:cBhvr>
                                    </p:animMotion>
                                    <p:animEffect transition="in" filter="fade">
                                      <p:cBhvr>
                                        <p:cTn id="35" dur="1000"/>
                                        <p:tgtEl>
                                          <p:spTgt spid="16"/>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Scale>
                                      <p:cBhvr>
                                        <p:cTn id="3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
                                        </p:tgtEl>
                                        <p:attrNameLst>
                                          <p:attrName>ppt_x</p:attrName>
                                          <p:attrName>ppt_y</p:attrName>
                                        </p:attrNameLst>
                                      </p:cBhvr>
                                    </p:animMotion>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by="(-#ppt_w*2)" calcmode="lin" valueType="num">
                                      <p:cBhvr rctx="PPT">
                                        <p:cTn id="45" dur="500" autoRev="1" fill="hold">
                                          <p:stCondLst>
                                            <p:cond delay="0"/>
                                          </p:stCondLst>
                                        </p:cTn>
                                        <p:tgtEl>
                                          <p:spTgt spid="10"/>
                                        </p:tgtEl>
                                        <p:attrNameLst>
                                          <p:attrName>ppt_w</p:attrName>
                                        </p:attrNameLst>
                                      </p:cBhvr>
                                    </p:anim>
                                    <p:anim by="(#ppt_w*0.50)" calcmode="lin" valueType="num">
                                      <p:cBhvr>
                                        <p:cTn id="46" dur="500" decel="50000" autoRev="1" fill="hold">
                                          <p:stCondLst>
                                            <p:cond delay="0"/>
                                          </p:stCondLst>
                                        </p:cTn>
                                        <p:tgtEl>
                                          <p:spTgt spid="10"/>
                                        </p:tgtEl>
                                        <p:attrNameLst>
                                          <p:attrName>ppt_x</p:attrName>
                                        </p:attrNameLst>
                                      </p:cBhvr>
                                    </p:anim>
                                    <p:anim from="(-#ppt_h/2)" to="(#ppt_y)" calcmode="lin" valueType="num">
                                      <p:cBhvr>
                                        <p:cTn id="47" dur="1000" fill="hold">
                                          <p:stCondLst>
                                            <p:cond delay="0"/>
                                          </p:stCondLst>
                                        </p:cTn>
                                        <p:tgtEl>
                                          <p:spTgt spid="10"/>
                                        </p:tgtEl>
                                        <p:attrNameLst>
                                          <p:attrName>ppt_y</p:attrName>
                                        </p:attrNameLst>
                                      </p:cBhvr>
                                    </p:anim>
                                    <p:animRot by="21600000">
                                      <p:cBhvr>
                                        <p:cTn id="48" dur="1000" fill="hold">
                                          <p:stCondLst>
                                            <p:cond delay="0"/>
                                          </p:stCondLst>
                                        </p:cTn>
                                        <p:tgtEl>
                                          <p:spTgt spid="10"/>
                                        </p:tgtEl>
                                        <p:attrNameLst>
                                          <p:attrName>r</p:attrName>
                                        </p:attrNameLst>
                                      </p:cBhvr>
                                    </p:animRot>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49" presetClass="entr" presetSubtype="0" decel="10000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 calcmode="lin" valueType="num">
                                      <p:cBhvr>
                                        <p:cTn id="57" dur="500" fill="hold"/>
                                        <p:tgtEl>
                                          <p:spTgt spid="7"/>
                                        </p:tgtEl>
                                        <p:attrNameLst>
                                          <p:attrName>style.rotation</p:attrName>
                                        </p:attrNameLst>
                                      </p:cBhvr>
                                      <p:tavLst>
                                        <p:tav tm="0">
                                          <p:val>
                                            <p:fltVal val="360"/>
                                          </p:val>
                                        </p:tav>
                                        <p:tav tm="100000">
                                          <p:val>
                                            <p:fltVal val="0"/>
                                          </p:val>
                                        </p:tav>
                                      </p:tavLst>
                                    </p:anim>
                                    <p:animEffect transition="in" filter="fade">
                                      <p:cBhvr>
                                        <p:cTn id="58" dur="500"/>
                                        <p:tgtEl>
                                          <p:spTgt spid="7"/>
                                        </p:tgtEl>
                                      </p:cBhvr>
                                    </p:animEffect>
                                  </p:childTnLst>
                                </p:cTn>
                              </p:par>
                              <p:par>
                                <p:cTn id="59" presetID="26"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 calcmode="lin" valueType="num">
                                      <p:cBhvr>
                                        <p:cTn id="81" dur="500" fill="hold"/>
                                        <p:tgtEl>
                                          <p:spTgt spid="13"/>
                                        </p:tgtEl>
                                        <p:attrNameLst>
                                          <p:attrName>style.rotation</p:attrName>
                                        </p:attrNameLst>
                                      </p:cBhvr>
                                      <p:tavLst>
                                        <p:tav tm="0">
                                          <p:val>
                                            <p:fltVal val="360"/>
                                          </p:val>
                                        </p:tav>
                                        <p:tav tm="100000">
                                          <p:val>
                                            <p:fltVal val="0"/>
                                          </p:val>
                                        </p:tav>
                                      </p:tavLst>
                                    </p:anim>
                                    <p:animEffect transition="in" filter="fade">
                                      <p:cBhvr>
                                        <p:cTn id="82" dur="500"/>
                                        <p:tgtEl>
                                          <p:spTgt spid="13"/>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 calcmode="lin" valueType="num">
                                      <p:cBhvr>
                                        <p:cTn id="87" dur="500" fill="hold"/>
                                        <p:tgtEl>
                                          <p:spTgt spid="19"/>
                                        </p:tgtEl>
                                        <p:attrNameLst>
                                          <p:attrName>style.rotation</p:attrName>
                                        </p:attrNameLst>
                                      </p:cBhvr>
                                      <p:tavLst>
                                        <p:tav tm="0">
                                          <p:val>
                                            <p:fltVal val="360"/>
                                          </p:val>
                                        </p:tav>
                                        <p:tav tm="100000">
                                          <p:val>
                                            <p:fltVal val="0"/>
                                          </p:val>
                                        </p:tav>
                                      </p:tavLst>
                                    </p:anim>
                                    <p:animEffect transition="in" filter="fade">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animBg="1"/>
      <p:bldP spid="10" grpId="0"/>
      <p:bldP spid="14" grpId="0" animBg="1"/>
      <p:bldP spid="15"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r>
              <a:rPr lang="en-US" i="1" dirty="0" smtClean="0"/>
              <a:t>In shorthorn cattle, the hybrid between red and white is called a roan. What phenotypes would result in the cross of a roan and a white? </a:t>
            </a:r>
            <a:endParaRPr lang="en-US" dirty="0" smtClean="0"/>
          </a:p>
          <a:p>
            <a:pPr>
              <a:buNone/>
            </a:pPr>
            <a:endParaRPr lang="en-US" dirty="0" smtClean="0"/>
          </a:p>
        </p:txBody>
      </p:sp>
      <p:pic>
        <p:nvPicPr>
          <p:cNvPr id="4" name="Picture 3" descr="roancow"/>
          <p:cNvPicPr>
            <a:picLocks noChangeAspect="1" noChangeArrowheads="1"/>
          </p:cNvPicPr>
          <p:nvPr/>
        </p:nvPicPr>
        <p:blipFill>
          <a:blip r:embed="rId2"/>
          <a:srcRect/>
          <a:stretch>
            <a:fillRect/>
          </a:stretch>
        </p:blipFill>
        <p:spPr bwMode="auto">
          <a:xfrm>
            <a:off x="5302469" y="4267200"/>
            <a:ext cx="3841531"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graphicFrame>
        <p:nvGraphicFramePr>
          <p:cNvPr id="5" name="Table 4"/>
          <p:cNvGraphicFramePr>
            <a:graphicFrameLocks noGrp="1"/>
          </p:cNvGraphicFramePr>
          <p:nvPr/>
        </p:nvGraphicFramePr>
        <p:xfrm>
          <a:off x="762000" y="3886200"/>
          <a:ext cx="3124200" cy="2743200"/>
        </p:xfrm>
        <a:graphic>
          <a:graphicData uri="http://schemas.openxmlformats.org/drawingml/2006/table">
            <a:tbl>
              <a:tblPr firstRow="1" bandRow="1">
                <a:tableStyleId>{2D5ABB26-0587-4C30-8999-92F81FD0307C}</a:tableStyleId>
              </a:tblPr>
              <a:tblGrid>
                <a:gridCol w="1562100"/>
                <a:gridCol w="1562100"/>
              </a:tblGrid>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4114800" y="2133600"/>
            <a:ext cx="990600" cy="369332"/>
          </a:xfrm>
          <a:prstGeom prst="rect">
            <a:avLst/>
          </a:prstGeom>
          <a:noFill/>
        </p:spPr>
        <p:txBody>
          <a:bodyPr wrap="square" rtlCol="0">
            <a:spAutoFit/>
          </a:bodyPr>
          <a:lstStyle/>
          <a:p>
            <a:endParaRPr lang="en-US" dirty="0"/>
          </a:p>
        </p:txBody>
      </p:sp>
      <p:sp>
        <p:nvSpPr>
          <p:cNvPr id="7" name="TextBox 6"/>
          <p:cNvSpPr txBox="1"/>
          <p:nvPr/>
        </p:nvSpPr>
        <p:spPr>
          <a:xfrm rot="162637">
            <a:off x="911810" y="5582248"/>
            <a:ext cx="1190147" cy="707886"/>
          </a:xfrm>
          <a:prstGeom prst="rect">
            <a:avLst/>
          </a:prstGeom>
          <a:noFill/>
        </p:spPr>
        <p:txBody>
          <a:bodyPr wrap="square" rtlCol="0">
            <a:spAutoFit/>
          </a:bodyPr>
          <a:lstStyle/>
          <a:p>
            <a:r>
              <a:rPr lang="en-US" sz="4000" dirty="0" smtClean="0">
                <a:latin typeface="Comic Sans MS" pitchFamily="66" charset="0"/>
              </a:rPr>
              <a:t>RW</a:t>
            </a:r>
            <a:endParaRPr lang="en-US" sz="4000" dirty="0">
              <a:latin typeface="Comic Sans MS" pitchFamily="66" charset="0"/>
            </a:endParaRPr>
          </a:p>
        </p:txBody>
      </p:sp>
      <p:sp>
        <p:nvSpPr>
          <p:cNvPr id="9" name="TextBox 8"/>
          <p:cNvSpPr txBox="1"/>
          <p:nvPr/>
        </p:nvSpPr>
        <p:spPr>
          <a:xfrm rot="162637">
            <a:off x="2530623" y="4220836"/>
            <a:ext cx="1278530" cy="707886"/>
          </a:xfrm>
          <a:prstGeom prst="rect">
            <a:avLst/>
          </a:prstGeom>
          <a:noFill/>
        </p:spPr>
        <p:txBody>
          <a:bodyPr wrap="square" rtlCol="0">
            <a:spAutoFit/>
          </a:bodyPr>
          <a:lstStyle/>
          <a:p>
            <a:r>
              <a:rPr lang="en-US" sz="4000" dirty="0" smtClean="0">
                <a:latin typeface="Comic Sans MS" pitchFamily="66" charset="0"/>
              </a:rPr>
              <a:t>WW</a:t>
            </a:r>
            <a:endParaRPr lang="en-US" sz="4000" dirty="0">
              <a:latin typeface="Comic Sans MS" pitchFamily="66" charset="0"/>
            </a:endParaRPr>
          </a:p>
        </p:txBody>
      </p:sp>
      <p:sp>
        <p:nvSpPr>
          <p:cNvPr id="11" name="TextBox 10"/>
          <p:cNvSpPr txBox="1"/>
          <p:nvPr/>
        </p:nvSpPr>
        <p:spPr>
          <a:xfrm rot="162637">
            <a:off x="2606822" y="5592433"/>
            <a:ext cx="1278529" cy="707886"/>
          </a:xfrm>
          <a:prstGeom prst="rect">
            <a:avLst/>
          </a:prstGeom>
          <a:noFill/>
        </p:spPr>
        <p:txBody>
          <a:bodyPr wrap="square" rtlCol="0">
            <a:spAutoFit/>
          </a:bodyPr>
          <a:lstStyle/>
          <a:p>
            <a:r>
              <a:rPr lang="en-US" sz="4000" dirty="0" smtClean="0">
                <a:latin typeface="Comic Sans MS" pitchFamily="66" charset="0"/>
              </a:rPr>
              <a:t>WW</a:t>
            </a:r>
            <a:endParaRPr lang="en-US" sz="4000" dirty="0">
              <a:latin typeface="Comic Sans MS" pitchFamily="66" charset="0"/>
            </a:endParaRPr>
          </a:p>
        </p:txBody>
      </p:sp>
      <p:sp>
        <p:nvSpPr>
          <p:cNvPr id="13" name="TextBox 12"/>
          <p:cNvSpPr txBox="1"/>
          <p:nvPr/>
        </p:nvSpPr>
        <p:spPr>
          <a:xfrm>
            <a:off x="5029200" y="2819400"/>
            <a:ext cx="3886200" cy="1846659"/>
          </a:xfrm>
          <a:prstGeom prst="rect">
            <a:avLst/>
          </a:prstGeom>
          <a:solidFill>
            <a:schemeClr val="bg1"/>
          </a:solidFill>
        </p:spPr>
        <p:txBody>
          <a:bodyPr wrap="square" rtlCol="0">
            <a:spAutoFit/>
          </a:bodyPr>
          <a:lstStyle/>
          <a:p>
            <a:r>
              <a:rPr lang="en-US" sz="4000" b="1" dirty="0" smtClean="0">
                <a:effectLst>
                  <a:outerShdw blurRad="38100" dist="38100" dir="2700000" algn="tl">
                    <a:srgbClr val="000000">
                      <a:alpha val="43137"/>
                    </a:srgbClr>
                  </a:outerShdw>
                </a:effectLst>
              </a:rPr>
              <a:t>   </a:t>
            </a:r>
            <a:r>
              <a:rPr lang="en-US" sz="4000" b="1" u="sng" dirty="0" smtClean="0">
                <a:effectLst>
                  <a:outerShdw blurRad="38100" dist="38100" dir="2700000" algn="tl">
                    <a:srgbClr val="000000">
                      <a:alpha val="43137"/>
                    </a:srgbClr>
                  </a:outerShdw>
                </a:effectLst>
              </a:rPr>
              <a:t> Phenotype:</a:t>
            </a:r>
            <a:r>
              <a:rPr lang="en-US" sz="4000" b="1" u="sng" dirty="0" smtClean="0">
                <a:solidFill>
                  <a:srgbClr val="FF0066"/>
                </a:solidFill>
                <a:effectLst>
                  <a:outerShdw blurRad="38100" dist="38100" dir="2700000" algn="tl">
                    <a:srgbClr val="000000">
                      <a:alpha val="43137"/>
                    </a:srgbClr>
                  </a:outerShdw>
                </a:effectLst>
              </a:rPr>
              <a:t> </a:t>
            </a:r>
          </a:p>
          <a:p>
            <a:endParaRPr lang="en-US" sz="3700" b="1" dirty="0" smtClean="0">
              <a:ln w="28575" cmpd="sng">
                <a:solidFill>
                  <a:srgbClr val="FF0000"/>
                </a:solidFill>
                <a:prstDash val="solid"/>
                <a:miter lim="800000"/>
              </a:ln>
              <a:solidFill>
                <a:schemeClr val="bg1"/>
              </a:solidFill>
              <a:effectLst>
                <a:outerShdw blurRad="50800" algn="tl" rotWithShape="0">
                  <a:srgbClr val="000000"/>
                </a:outerShdw>
              </a:effectLst>
            </a:endParaRPr>
          </a:p>
          <a:p>
            <a:r>
              <a:rPr lang="en-US" sz="3700" b="1" dirty="0" smtClean="0">
                <a:ln w="28575" cmpd="sng">
                  <a:solidFill>
                    <a:srgbClr val="FF0000"/>
                  </a:solidFill>
                  <a:prstDash val="solid"/>
                  <a:miter lim="800000"/>
                </a:ln>
                <a:solidFill>
                  <a:schemeClr val="bg1"/>
                </a:solidFill>
                <a:effectLst>
                  <a:outerShdw blurRad="50800" algn="tl" rotWithShape="0">
                    <a:srgbClr val="000000"/>
                  </a:outerShdw>
                </a:effectLst>
              </a:rPr>
              <a:t>2 Roan: </a:t>
            </a:r>
            <a:r>
              <a:rPr lang="en-US" sz="3700" b="1" dirty="0" smtClean="0">
                <a:ln w="12700" cmpd="sng">
                  <a:solidFill>
                    <a:schemeClr val="tx1"/>
                  </a:solidFill>
                  <a:prstDash val="solid"/>
                  <a:miter lim="800000"/>
                </a:ln>
                <a:solidFill>
                  <a:schemeClr val="bg1"/>
                </a:solidFill>
                <a:effectLst>
                  <a:outerShdw blurRad="50800" algn="tl" rotWithShape="0">
                    <a:srgbClr val="000000"/>
                  </a:outerShdw>
                </a:effectLst>
              </a:rPr>
              <a:t>2 white</a:t>
            </a:r>
            <a:endParaRPr lang="en-US" sz="3700" dirty="0">
              <a:ln w="12700" cmpd="sng">
                <a:solidFill>
                  <a:schemeClr val="tx1"/>
                </a:solidFill>
                <a:prstDash val="solid"/>
                <a:miter lim="800000"/>
              </a:ln>
              <a:solidFill>
                <a:schemeClr val="bg1"/>
              </a:solidFill>
              <a:effectLst>
                <a:outerShdw blurRad="63500" dir="3600000" algn="tl" rotWithShape="0">
                  <a:srgbClr val="000000">
                    <a:alpha val="70000"/>
                  </a:srgbClr>
                </a:outerShdw>
              </a:effectLst>
            </a:endParaRPr>
          </a:p>
        </p:txBody>
      </p:sp>
      <p:sp>
        <p:nvSpPr>
          <p:cNvPr id="10" name="TextBox 9"/>
          <p:cNvSpPr txBox="1"/>
          <p:nvPr/>
        </p:nvSpPr>
        <p:spPr>
          <a:xfrm rot="162637">
            <a:off x="911938" y="4208847"/>
            <a:ext cx="1266262" cy="707886"/>
          </a:xfrm>
          <a:prstGeom prst="rect">
            <a:avLst/>
          </a:prstGeom>
          <a:noFill/>
        </p:spPr>
        <p:txBody>
          <a:bodyPr wrap="square" rtlCol="0">
            <a:spAutoFit/>
          </a:bodyPr>
          <a:lstStyle/>
          <a:p>
            <a:r>
              <a:rPr lang="en-US" sz="4000" dirty="0" smtClean="0">
                <a:latin typeface="Comic Sans MS" pitchFamily="66" charset="0"/>
              </a:rPr>
              <a:t>RW</a:t>
            </a:r>
            <a:endParaRPr lang="en-US" sz="4000" dirty="0">
              <a:latin typeface="Comic Sans MS" pitchFamily="66" charset="0"/>
            </a:endParaRPr>
          </a:p>
        </p:txBody>
      </p:sp>
      <p:sp>
        <p:nvSpPr>
          <p:cNvPr id="14" name="TextBox 13"/>
          <p:cNvSpPr txBox="1"/>
          <p:nvPr/>
        </p:nvSpPr>
        <p:spPr>
          <a:xfrm>
            <a:off x="0" y="0"/>
            <a:ext cx="4419600" cy="2831544"/>
          </a:xfrm>
          <a:prstGeom prst="rect">
            <a:avLst/>
          </a:prstGeom>
          <a:noFill/>
          <a:ln>
            <a:solidFill>
              <a:schemeClr val="tx1"/>
            </a:solidFill>
            <a:prstDash val="dash"/>
          </a:ln>
        </p:spPr>
        <p:txBody>
          <a:bodyPr wrap="square" rtlCol="0">
            <a:spAutoFit/>
          </a:bodyPr>
          <a:lstStyle/>
          <a:p>
            <a:r>
              <a:rPr lang="en-US" sz="4000" b="1" dirty="0" smtClean="0">
                <a:solidFill>
                  <a:schemeClr val="tx2"/>
                </a:solidFill>
                <a:latin typeface="Comic Sans MS" pitchFamily="66" charset="0"/>
              </a:rPr>
              <a:t>    </a:t>
            </a:r>
            <a:r>
              <a:rPr lang="en-US" sz="4000" b="1" u="sng" dirty="0" smtClean="0">
                <a:solidFill>
                  <a:schemeClr val="tx2"/>
                </a:solidFill>
                <a:latin typeface="Comic Sans MS" pitchFamily="66" charset="0"/>
              </a:rPr>
              <a:t>Key:</a:t>
            </a:r>
          </a:p>
          <a:p>
            <a:pPr>
              <a:buNone/>
            </a:pPr>
            <a:r>
              <a:rPr lang="en-US" sz="4000"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Comic Sans MS" pitchFamily="66" charset="0"/>
              </a:rPr>
              <a:t>Red= RR</a:t>
            </a:r>
          </a:p>
          <a:p>
            <a:pPr>
              <a:buNone/>
            </a:pPr>
            <a:r>
              <a:rPr lang="en-US" sz="4000" b="1" dirty="0" smtClean="0">
                <a:ln>
                  <a:solidFill>
                    <a:schemeClr val="tx1"/>
                  </a:solidFill>
                </a:ln>
                <a:solidFill>
                  <a:schemeClr val="bg1"/>
                </a:solidFill>
                <a:latin typeface="Comic Sans MS" pitchFamily="66" charset="0"/>
              </a:rPr>
              <a:t>White= WW</a:t>
            </a:r>
          </a:p>
          <a:p>
            <a:pPr>
              <a:buNone/>
            </a:pPr>
            <a:r>
              <a:rPr lang="en-US" sz="4000" b="1" dirty="0" smtClean="0">
                <a:ln w="38100" cmpd="sng">
                  <a:solidFill>
                    <a:srgbClr val="FF0000"/>
                  </a:solidFill>
                  <a:prstDash val="solid"/>
                  <a:miter lim="800000"/>
                </a:ln>
                <a:solidFill>
                  <a:schemeClr val="bg1"/>
                </a:solidFill>
                <a:effectLst>
                  <a:outerShdw blurRad="50800" algn="tl" rotWithShape="0">
                    <a:srgbClr val="000000"/>
                  </a:outerShdw>
                </a:effectLst>
                <a:latin typeface="Comic Sans MS" pitchFamily="66" charset="0"/>
              </a:rPr>
              <a:t>Roan= RW</a:t>
            </a:r>
            <a:endParaRPr lang="en-US" b="1" dirty="0" smtClean="0">
              <a:ln w="38100" cmpd="sng">
                <a:solidFill>
                  <a:srgbClr val="FF0000"/>
                </a:solidFill>
                <a:prstDash val="solid"/>
                <a:miter lim="800000"/>
              </a:ln>
              <a:solidFill>
                <a:schemeClr val="bg1"/>
              </a:solidFill>
              <a:effectLst>
                <a:outerShdw blurRad="50800" algn="tl" rotWithShape="0">
                  <a:srgbClr val="000000"/>
                </a:outerShdw>
              </a:effectLst>
            </a:endParaRPr>
          </a:p>
          <a:p>
            <a:endParaRPr lang="en-US" dirty="0"/>
          </a:p>
        </p:txBody>
      </p:sp>
      <p:sp>
        <p:nvSpPr>
          <p:cNvPr id="15" name="TextBox 14"/>
          <p:cNvSpPr txBox="1"/>
          <p:nvPr/>
        </p:nvSpPr>
        <p:spPr>
          <a:xfrm>
            <a:off x="4724400" y="838200"/>
            <a:ext cx="4114800" cy="553998"/>
          </a:xfrm>
          <a:prstGeom prst="rect">
            <a:avLst/>
          </a:prstGeom>
          <a:solidFill>
            <a:schemeClr val="bg1"/>
          </a:solidFill>
        </p:spPr>
        <p:txBody>
          <a:bodyPr wrap="square" rtlCol="0">
            <a:spAutoFit/>
          </a:bodyPr>
          <a:lstStyle/>
          <a:p>
            <a:r>
              <a:rPr lang="en-US" sz="3000" b="1" dirty="0" smtClean="0">
                <a:latin typeface="Comic Sans MS" pitchFamily="66" charset="0"/>
              </a:rPr>
              <a:t>P cross = RW x WW</a:t>
            </a:r>
            <a:endParaRPr lang="en-US" sz="3000" b="1" dirty="0">
              <a:latin typeface="Comic Sans MS" pitchFamily="66" charset="0"/>
            </a:endParaRPr>
          </a:p>
        </p:txBody>
      </p:sp>
      <p:sp>
        <p:nvSpPr>
          <p:cNvPr id="16" name="TextBox 15"/>
          <p:cNvSpPr txBox="1"/>
          <p:nvPr/>
        </p:nvSpPr>
        <p:spPr>
          <a:xfrm>
            <a:off x="609600" y="3200400"/>
            <a:ext cx="3124200" cy="707886"/>
          </a:xfrm>
          <a:prstGeom prst="rect">
            <a:avLst/>
          </a:prstGeom>
          <a:noFill/>
        </p:spPr>
        <p:txBody>
          <a:bodyPr wrap="square" rtlCol="0">
            <a:spAutoFit/>
          </a:bodyPr>
          <a:lstStyle/>
          <a:p>
            <a:r>
              <a:rPr lang="en-US" sz="4000" b="1" smtClean="0">
                <a:latin typeface="Comic Sans MS" pitchFamily="66" charset="0"/>
              </a:rPr>
              <a:t>  R       W</a:t>
            </a:r>
            <a:endParaRPr lang="en-US" sz="4000" b="1" dirty="0">
              <a:latin typeface="Comic Sans MS" pitchFamily="66" charset="0"/>
            </a:endParaRPr>
          </a:p>
        </p:txBody>
      </p:sp>
      <p:sp>
        <p:nvSpPr>
          <p:cNvPr id="17" name="TextBox 16"/>
          <p:cNvSpPr txBox="1"/>
          <p:nvPr/>
        </p:nvSpPr>
        <p:spPr>
          <a:xfrm>
            <a:off x="0" y="3810000"/>
            <a:ext cx="762000" cy="2554545"/>
          </a:xfrm>
          <a:prstGeom prst="rect">
            <a:avLst/>
          </a:prstGeom>
          <a:noFill/>
        </p:spPr>
        <p:txBody>
          <a:bodyPr wrap="square" rtlCol="0">
            <a:spAutoFit/>
          </a:bodyPr>
          <a:lstStyle/>
          <a:p>
            <a:pPr>
              <a:buNone/>
            </a:pPr>
            <a:r>
              <a:rPr lang="en-US" sz="4000" b="1" dirty="0" smtClean="0">
                <a:latin typeface="Comic Sans MS" pitchFamily="66" charset="0"/>
              </a:rPr>
              <a:t> </a:t>
            </a:r>
          </a:p>
          <a:p>
            <a:pPr>
              <a:buNone/>
            </a:pPr>
            <a:r>
              <a:rPr lang="en-US" sz="4000" b="1" dirty="0" smtClean="0">
                <a:latin typeface="Comic Sans MS" pitchFamily="66" charset="0"/>
              </a:rPr>
              <a:t>W</a:t>
            </a:r>
          </a:p>
          <a:p>
            <a:pPr>
              <a:buNone/>
            </a:pPr>
            <a:endParaRPr lang="en-US" sz="4000" b="1" dirty="0" smtClean="0">
              <a:latin typeface="Comic Sans MS" pitchFamily="66" charset="0"/>
            </a:endParaRPr>
          </a:p>
          <a:p>
            <a:pPr>
              <a:buNone/>
            </a:pPr>
            <a:r>
              <a:rPr lang="en-US" sz="4000" b="1" dirty="0" smtClean="0">
                <a:latin typeface="Comic Sans MS" pitchFamily="66" charset="0"/>
              </a:rPr>
              <a:t>W</a:t>
            </a:r>
            <a:endParaRPr lang="en-US" sz="4000" b="1" dirty="0">
              <a:latin typeface="Comic Sans MS" pitchFamily="66" charset="0"/>
            </a:endParaRPr>
          </a:p>
        </p:txBody>
      </p:sp>
      <p:pic>
        <p:nvPicPr>
          <p:cNvPr id="18" name="Picture 17" descr="roancow"/>
          <p:cNvPicPr>
            <a:picLocks noChangeAspect="1" noChangeArrowheads="1"/>
          </p:cNvPicPr>
          <p:nvPr/>
        </p:nvPicPr>
        <p:blipFill>
          <a:blip r:embed="rId2"/>
          <a:srcRect/>
          <a:stretch>
            <a:fillRect/>
          </a:stretch>
        </p:blipFill>
        <p:spPr bwMode="auto">
          <a:xfrm>
            <a:off x="6629400" y="5388935"/>
            <a:ext cx="2178269" cy="14690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by="(-#ppt_w*2)" calcmode="lin" valueType="num">
                                      <p:cBhvr rctx="PPT">
                                        <p:cTn id="25" dur="500" autoRev="1" fill="hold">
                                          <p:stCondLst>
                                            <p:cond delay="0"/>
                                          </p:stCondLst>
                                        </p:cTn>
                                        <p:tgtEl>
                                          <p:spTgt spid="15"/>
                                        </p:tgtEl>
                                        <p:attrNameLst>
                                          <p:attrName>ppt_w</p:attrName>
                                        </p:attrNameLst>
                                      </p:cBhvr>
                                    </p:anim>
                                    <p:anim by="(#ppt_w*0.50)" calcmode="lin" valueType="num">
                                      <p:cBhvr>
                                        <p:cTn id="26" dur="500" decel="50000" autoRev="1" fill="hold">
                                          <p:stCondLst>
                                            <p:cond delay="0"/>
                                          </p:stCondLst>
                                        </p:cTn>
                                        <p:tgtEl>
                                          <p:spTgt spid="15"/>
                                        </p:tgtEl>
                                        <p:attrNameLst>
                                          <p:attrName>ppt_x</p:attrName>
                                        </p:attrNameLst>
                                      </p:cBhvr>
                                    </p:anim>
                                    <p:anim from="(-#ppt_h/2)" to="(#ppt_y)" calcmode="lin" valueType="num">
                                      <p:cBhvr>
                                        <p:cTn id="27" dur="1000" fill="hold">
                                          <p:stCondLst>
                                            <p:cond delay="0"/>
                                          </p:stCondLst>
                                        </p:cTn>
                                        <p:tgtEl>
                                          <p:spTgt spid="15"/>
                                        </p:tgtEl>
                                        <p:attrNameLst>
                                          <p:attrName>ppt_y</p:attrName>
                                        </p:attrNameLst>
                                      </p:cBhvr>
                                    </p:anim>
                                    <p:animRot by="21600000">
                                      <p:cBhvr>
                                        <p:cTn id="28" dur="1000" fill="hold">
                                          <p:stCondLst>
                                            <p:cond delay="0"/>
                                          </p:stCondLst>
                                        </p:cTn>
                                        <p:tgtEl>
                                          <p:spTgt spid="1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Scale>
                                      <p:cBhvr>
                                        <p:cTn id="3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6"/>
                                        </p:tgtEl>
                                        <p:attrNameLst>
                                          <p:attrName>ppt_x</p:attrName>
                                          <p:attrName>ppt_y</p:attrName>
                                        </p:attrNameLst>
                                      </p:cBhvr>
                                    </p:animMotion>
                                    <p:animEffect transition="in" filter="fade">
                                      <p:cBhvr>
                                        <p:cTn id="35" dur="1000"/>
                                        <p:tgtEl>
                                          <p:spTgt spid="16"/>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Scale>
                                      <p:cBhvr>
                                        <p:cTn id="3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
                                        </p:tgtEl>
                                        <p:attrNameLst>
                                          <p:attrName>ppt_x</p:attrName>
                                          <p:attrName>ppt_y</p:attrName>
                                        </p:attrNameLst>
                                      </p:cBhvr>
                                    </p:animMotion>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by="(-#ppt_w*2)" calcmode="lin" valueType="num">
                                      <p:cBhvr rctx="PPT">
                                        <p:cTn id="45" dur="500" autoRev="1" fill="hold">
                                          <p:stCondLst>
                                            <p:cond delay="0"/>
                                          </p:stCondLst>
                                        </p:cTn>
                                        <p:tgtEl>
                                          <p:spTgt spid="10"/>
                                        </p:tgtEl>
                                        <p:attrNameLst>
                                          <p:attrName>ppt_w</p:attrName>
                                        </p:attrNameLst>
                                      </p:cBhvr>
                                    </p:anim>
                                    <p:anim by="(#ppt_w*0.50)" calcmode="lin" valueType="num">
                                      <p:cBhvr>
                                        <p:cTn id="46" dur="500" decel="50000" autoRev="1" fill="hold">
                                          <p:stCondLst>
                                            <p:cond delay="0"/>
                                          </p:stCondLst>
                                        </p:cTn>
                                        <p:tgtEl>
                                          <p:spTgt spid="10"/>
                                        </p:tgtEl>
                                        <p:attrNameLst>
                                          <p:attrName>ppt_x</p:attrName>
                                        </p:attrNameLst>
                                      </p:cBhvr>
                                    </p:anim>
                                    <p:anim from="(-#ppt_h/2)" to="(#ppt_y)" calcmode="lin" valueType="num">
                                      <p:cBhvr>
                                        <p:cTn id="47" dur="1000" fill="hold">
                                          <p:stCondLst>
                                            <p:cond delay="0"/>
                                          </p:stCondLst>
                                        </p:cTn>
                                        <p:tgtEl>
                                          <p:spTgt spid="10"/>
                                        </p:tgtEl>
                                        <p:attrNameLst>
                                          <p:attrName>ppt_y</p:attrName>
                                        </p:attrNameLst>
                                      </p:cBhvr>
                                    </p:anim>
                                    <p:animRot by="21600000">
                                      <p:cBhvr>
                                        <p:cTn id="48" dur="1000" fill="hold">
                                          <p:stCondLst>
                                            <p:cond delay="0"/>
                                          </p:stCondLst>
                                        </p:cTn>
                                        <p:tgtEl>
                                          <p:spTgt spid="10"/>
                                        </p:tgtEl>
                                        <p:attrNameLst>
                                          <p:attrName>r</p:attrName>
                                        </p:attrNameLst>
                                      </p:cBhvr>
                                    </p:animRot>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49" presetClass="entr" presetSubtype="0" decel="10000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 calcmode="lin" valueType="num">
                                      <p:cBhvr>
                                        <p:cTn id="57" dur="500" fill="hold"/>
                                        <p:tgtEl>
                                          <p:spTgt spid="7"/>
                                        </p:tgtEl>
                                        <p:attrNameLst>
                                          <p:attrName>style.rotation</p:attrName>
                                        </p:attrNameLst>
                                      </p:cBhvr>
                                      <p:tavLst>
                                        <p:tav tm="0">
                                          <p:val>
                                            <p:fltVal val="360"/>
                                          </p:val>
                                        </p:tav>
                                        <p:tav tm="100000">
                                          <p:val>
                                            <p:fltVal val="0"/>
                                          </p:val>
                                        </p:tav>
                                      </p:tavLst>
                                    </p:anim>
                                    <p:animEffect transition="in" filter="fade">
                                      <p:cBhvr>
                                        <p:cTn id="58" dur="500"/>
                                        <p:tgtEl>
                                          <p:spTgt spid="7"/>
                                        </p:tgtEl>
                                      </p:cBhvr>
                                    </p:animEffect>
                                  </p:childTnLst>
                                </p:cTn>
                              </p:par>
                              <p:par>
                                <p:cTn id="59" presetID="26"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 calcmode="lin" valueType="num">
                                      <p:cBhvr>
                                        <p:cTn id="81" dur="500" fill="hold"/>
                                        <p:tgtEl>
                                          <p:spTgt spid="13"/>
                                        </p:tgtEl>
                                        <p:attrNameLst>
                                          <p:attrName>style.rotation</p:attrName>
                                        </p:attrNameLst>
                                      </p:cBhvr>
                                      <p:tavLst>
                                        <p:tav tm="0">
                                          <p:val>
                                            <p:fltVal val="360"/>
                                          </p:val>
                                        </p:tav>
                                        <p:tav tm="100000">
                                          <p:val>
                                            <p:fltVal val="0"/>
                                          </p:val>
                                        </p:tav>
                                      </p:tavLst>
                                    </p:anim>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animBg="1"/>
      <p:bldP spid="10" grpId="0"/>
      <p:bldP spid="14" grpId="0" animBg="1"/>
      <p:bldP spid="15"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pPr algn="ctr"/>
            <a:r>
              <a:rPr lang="en-US" dirty="0" smtClean="0"/>
              <a:t>3.Multiple alleles</a:t>
            </a:r>
            <a:endParaRPr lang="en-US" dirty="0"/>
          </a:p>
        </p:txBody>
      </p:sp>
      <p:sp>
        <p:nvSpPr>
          <p:cNvPr id="3" name="Content Placeholder 2"/>
          <p:cNvSpPr>
            <a:spLocks noGrp="1"/>
          </p:cNvSpPr>
          <p:nvPr>
            <p:ph idx="1"/>
          </p:nvPr>
        </p:nvSpPr>
        <p:spPr>
          <a:xfrm>
            <a:off x="457200" y="1143000"/>
            <a:ext cx="7543800" cy="5312736"/>
          </a:xfrm>
        </p:spPr>
        <p:txBody>
          <a:bodyPr>
            <a:normAutofit lnSpcReduction="10000"/>
          </a:bodyPr>
          <a:lstStyle/>
          <a:p>
            <a:pPr lvl="0"/>
            <a:r>
              <a:rPr lang="en-US" i="1" dirty="0" smtClean="0"/>
              <a:t>Definition:</a:t>
            </a:r>
            <a:endParaRPr lang="en-US" sz="3600" dirty="0" smtClean="0"/>
          </a:p>
          <a:p>
            <a:pPr lvl="1"/>
            <a:r>
              <a:rPr lang="en-US" sz="4400" b="1" dirty="0" smtClean="0">
                <a:solidFill>
                  <a:schemeClr val="tx1"/>
                </a:solidFill>
              </a:rPr>
              <a:t>More than </a:t>
            </a:r>
            <a:r>
              <a:rPr lang="en-US" sz="4400" b="1" u="sng" dirty="0" smtClean="0">
                <a:solidFill>
                  <a:schemeClr val="tx1"/>
                </a:solidFill>
              </a:rPr>
              <a:t>2 alleles</a:t>
            </a:r>
            <a:r>
              <a:rPr lang="en-US" sz="4400" dirty="0" smtClean="0">
                <a:solidFill>
                  <a:schemeClr val="tx1"/>
                </a:solidFill>
              </a:rPr>
              <a:t> for a single gene can control a trait. </a:t>
            </a:r>
          </a:p>
          <a:p>
            <a:pPr lvl="0"/>
            <a:r>
              <a:rPr lang="en-US" sz="4300" dirty="0" smtClean="0"/>
              <a:t>Multiple alleles must be studies by looking at the entire population of species.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google.com/images?q=tbn:vQfLo8opbQ8J:history.nih.gov/exhibits/nirenberg/images/photos/01_mendel_pu.jpg"/>
          <p:cNvPicPr>
            <a:picLocks noChangeAspect="1" noChangeArrowheads="1"/>
          </p:cNvPicPr>
          <p:nvPr/>
        </p:nvPicPr>
        <p:blipFill>
          <a:blip r:embed="rId2" r:link="rId3"/>
          <a:srcRect/>
          <a:stretch>
            <a:fillRect/>
          </a:stretch>
        </p:blipFill>
        <p:spPr bwMode="auto">
          <a:xfrm>
            <a:off x="2590800" y="1295399"/>
            <a:ext cx="3429000" cy="4509371"/>
          </a:xfrm>
          <a:prstGeom prst="rect">
            <a:avLst/>
          </a:prstGeom>
          <a:noFill/>
          <a:ln w="9525">
            <a:noFill/>
            <a:miter lim="800000"/>
            <a:headEnd/>
            <a:tailEnd/>
          </a:ln>
        </p:spPr>
      </p:pic>
      <p:cxnSp>
        <p:nvCxnSpPr>
          <p:cNvPr id="4" name="Straight Connector 3"/>
          <p:cNvCxnSpPr/>
          <p:nvPr/>
        </p:nvCxnSpPr>
        <p:spPr>
          <a:xfrm rot="10800000" flipV="1">
            <a:off x="1600200" y="838200"/>
            <a:ext cx="5105400" cy="4953000"/>
          </a:xfrm>
          <a:prstGeom prst="line">
            <a:avLst/>
          </a:prstGeom>
          <a:ln w="130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6200000" flipV="1">
            <a:off x="1371600" y="838200"/>
            <a:ext cx="5334000" cy="4876800"/>
          </a:xfrm>
          <a:prstGeom prst="line">
            <a:avLst/>
          </a:prstGeom>
          <a:ln w="1301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7620000" cy="5312736"/>
          </a:xfrm>
        </p:spPr>
        <p:txBody>
          <a:bodyPr/>
          <a:lstStyle/>
          <a:p>
            <a:pPr lvl="0"/>
            <a:r>
              <a:rPr lang="en-US" dirty="0" smtClean="0"/>
              <a:t>Each individual carries only 2 alleles for any gene (one on each homologous chromosome). </a:t>
            </a:r>
          </a:p>
          <a:p>
            <a:pPr lvl="0">
              <a:buNone/>
            </a:pPr>
            <a:endParaRPr lang="en-US" sz="1200" dirty="0" smtClean="0"/>
          </a:p>
          <a:p>
            <a:pPr lvl="1"/>
            <a:r>
              <a:rPr lang="en-US" sz="4000" dirty="0" smtClean="0">
                <a:solidFill>
                  <a:schemeClr val="tx1"/>
                </a:solidFill>
              </a:rPr>
              <a:t>In this form of inheritance, a trait can have 1 gene, but </a:t>
            </a:r>
            <a:r>
              <a:rPr lang="en-US" sz="4000" b="1" u="sng" dirty="0" smtClean="0">
                <a:solidFill>
                  <a:schemeClr val="tx1"/>
                </a:solidFill>
              </a:rPr>
              <a:t>100 alleles</a:t>
            </a:r>
            <a:r>
              <a:rPr lang="en-US" sz="4000" dirty="0" smtClean="0">
                <a:solidFill>
                  <a:schemeClr val="tx1"/>
                </a:solidFill>
              </a:rPr>
              <a:t> for that gene.</a:t>
            </a:r>
          </a:p>
          <a:p>
            <a:pPr>
              <a:buNone/>
            </a:pPr>
            <a:endParaRPr lang="en-US" dirty="0"/>
          </a:p>
        </p:txBody>
      </p:sp>
      <p:sp>
        <p:nvSpPr>
          <p:cNvPr id="4" name="Title 1"/>
          <p:cNvSpPr>
            <a:spLocks noGrp="1"/>
          </p:cNvSpPr>
          <p:nvPr>
            <p:ph type="title"/>
          </p:nvPr>
        </p:nvSpPr>
        <p:spPr>
          <a:xfrm>
            <a:off x="457200" y="-228600"/>
            <a:ext cx="7239000" cy="1143000"/>
          </a:xfrm>
        </p:spPr>
        <p:txBody>
          <a:bodyPr/>
          <a:lstStyle/>
          <a:p>
            <a:pPr algn="ctr"/>
            <a:r>
              <a:rPr lang="en-US" dirty="0" smtClean="0"/>
              <a:t>Multiple alleles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541336"/>
          </a:xfrm>
        </p:spPr>
        <p:txBody>
          <a:bodyPr/>
          <a:lstStyle/>
          <a:p>
            <a:pPr lvl="0"/>
            <a:r>
              <a:rPr lang="en-US" dirty="0" smtClean="0"/>
              <a:t>Ex: The human blood group can be any combination of A, B,</a:t>
            </a:r>
          </a:p>
          <a:p>
            <a:pPr lvl="0">
              <a:buNone/>
            </a:pPr>
            <a:r>
              <a:rPr lang="en-US" dirty="0" smtClean="0"/>
              <a:t>  and O</a:t>
            </a:r>
            <a:endParaRPr lang="en-US" sz="3600" dirty="0" smtClean="0"/>
          </a:p>
          <a:p>
            <a:endParaRPr lang="en-US" dirty="0"/>
          </a:p>
        </p:txBody>
      </p:sp>
      <p:pic>
        <p:nvPicPr>
          <p:cNvPr id="30722" name="Picture 2" descr="http://img.tfd.com/dict/5F/66A26-blood-group.gif"/>
          <p:cNvPicPr>
            <a:picLocks noChangeAspect="1" noChangeArrowheads="1"/>
          </p:cNvPicPr>
          <p:nvPr/>
        </p:nvPicPr>
        <p:blipFill>
          <a:blip r:embed="rId2" r:link="rId3"/>
          <a:srcRect/>
          <a:stretch>
            <a:fillRect/>
          </a:stretch>
        </p:blipFill>
        <p:spPr bwMode="auto">
          <a:xfrm>
            <a:off x="5638800" y="3124200"/>
            <a:ext cx="2209800" cy="3207773"/>
          </a:xfrm>
          <a:prstGeom prst="rect">
            <a:avLst/>
          </a:prstGeom>
          <a:noFill/>
          <a:ln w="9525">
            <a:noFill/>
            <a:miter lim="800000"/>
            <a:headEnd/>
            <a:tailEnd/>
          </a:ln>
        </p:spPr>
      </p:pic>
      <p:sp>
        <p:nvSpPr>
          <p:cNvPr id="4" name="Title 1"/>
          <p:cNvSpPr>
            <a:spLocks noGrp="1"/>
          </p:cNvSpPr>
          <p:nvPr>
            <p:ph type="title"/>
          </p:nvPr>
        </p:nvSpPr>
        <p:spPr>
          <a:xfrm>
            <a:off x="457200" y="-228600"/>
            <a:ext cx="7239000" cy="1143000"/>
          </a:xfrm>
        </p:spPr>
        <p:txBody>
          <a:bodyPr/>
          <a:lstStyle/>
          <a:p>
            <a:pPr algn="ctr"/>
            <a:r>
              <a:rPr lang="en-US" dirty="0" smtClean="0"/>
              <a:t>Multiple alleles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 calcmode="lin" valueType="num">
                                      <p:cBhvr>
                                        <p:cTn id="9" dur="500" fill="hold"/>
                                        <p:tgtEl>
                                          <p:spTgt spid="30722"/>
                                        </p:tgtEl>
                                        <p:attrNameLst>
                                          <p:attrName>style.rotation</p:attrName>
                                        </p:attrNameLst>
                                      </p:cBhvr>
                                      <p:tavLst>
                                        <p:tav tm="0">
                                          <p:val>
                                            <p:fltVal val="360"/>
                                          </p:val>
                                        </p:tav>
                                        <p:tav tm="100000">
                                          <p:val>
                                            <p:fltVal val="0"/>
                                          </p:val>
                                        </p:tav>
                                      </p:tavLst>
                                    </p:anim>
                                    <p:animEffect transition="in" filter="fade">
                                      <p:cBhvr>
                                        <p:cTn id="1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388936"/>
          </a:xfrm>
        </p:spPr>
        <p:txBody>
          <a:bodyPr/>
          <a:lstStyle/>
          <a:p>
            <a:pPr lvl="1"/>
            <a:r>
              <a:rPr lang="en-US" sz="4000" dirty="0" smtClean="0">
                <a:solidFill>
                  <a:schemeClr val="tx1"/>
                </a:solidFill>
              </a:rPr>
              <a:t>The alleles are </a:t>
            </a:r>
            <a:r>
              <a:rPr lang="en-US" sz="4000" b="1" dirty="0" smtClean="0">
                <a:solidFill>
                  <a:schemeClr val="tx1"/>
                </a:solidFill>
              </a:rPr>
              <a:t>I</a:t>
            </a:r>
            <a:r>
              <a:rPr lang="en-US" sz="4000" b="1" baseline="30000" dirty="0" smtClean="0">
                <a:solidFill>
                  <a:schemeClr val="tx1"/>
                </a:solidFill>
              </a:rPr>
              <a:t>A</a:t>
            </a:r>
            <a:r>
              <a:rPr lang="en-US" sz="4000" dirty="0" smtClean="0">
                <a:solidFill>
                  <a:schemeClr val="tx1"/>
                </a:solidFill>
              </a:rPr>
              <a:t>, </a:t>
            </a:r>
            <a:r>
              <a:rPr lang="en-US" sz="4000" b="1" dirty="0" smtClean="0">
                <a:solidFill>
                  <a:schemeClr val="tx1"/>
                </a:solidFill>
              </a:rPr>
              <a:t>I</a:t>
            </a:r>
            <a:r>
              <a:rPr lang="en-US" sz="4000" b="1" baseline="30000" dirty="0" smtClean="0">
                <a:solidFill>
                  <a:schemeClr val="tx1"/>
                </a:solidFill>
              </a:rPr>
              <a:t>B</a:t>
            </a:r>
            <a:r>
              <a:rPr lang="en-US" sz="4000" dirty="0" smtClean="0">
                <a:solidFill>
                  <a:schemeClr val="tx1"/>
                </a:solidFill>
              </a:rPr>
              <a:t>, and </a:t>
            </a:r>
            <a:r>
              <a:rPr lang="en-US" sz="4000" b="1" dirty="0" err="1" smtClean="0">
                <a:solidFill>
                  <a:schemeClr val="tx1"/>
                </a:solidFill>
              </a:rPr>
              <a:t>i</a:t>
            </a:r>
            <a:endParaRPr lang="en-US" sz="4000" dirty="0" smtClean="0">
              <a:solidFill>
                <a:schemeClr val="tx1"/>
              </a:solidFill>
            </a:endParaRPr>
          </a:p>
          <a:p>
            <a:pPr lvl="2"/>
            <a:endParaRPr lang="en-US" sz="1200" dirty="0" smtClean="0"/>
          </a:p>
          <a:p>
            <a:pPr lvl="2"/>
            <a:r>
              <a:rPr lang="en-US" sz="4000" dirty="0" smtClean="0"/>
              <a:t>Alleles</a:t>
            </a:r>
            <a:r>
              <a:rPr lang="en-US" sz="4000" b="1" dirty="0" smtClean="0"/>
              <a:t> </a:t>
            </a:r>
            <a:r>
              <a:rPr lang="en-US" sz="4000" b="1" u="sng" dirty="0" smtClean="0"/>
              <a:t>A</a:t>
            </a:r>
            <a:r>
              <a:rPr lang="en-US" sz="4000" b="1" dirty="0" smtClean="0"/>
              <a:t> </a:t>
            </a:r>
            <a:r>
              <a:rPr lang="en-US" sz="4000" dirty="0" smtClean="0"/>
              <a:t>and</a:t>
            </a:r>
            <a:r>
              <a:rPr lang="en-US" sz="4000" b="1" dirty="0" smtClean="0"/>
              <a:t> </a:t>
            </a:r>
            <a:r>
              <a:rPr lang="en-US" sz="4000" b="1" u="sng" dirty="0" smtClean="0"/>
              <a:t>B</a:t>
            </a:r>
            <a:r>
              <a:rPr lang="en-US" sz="4000" b="1" dirty="0" smtClean="0"/>
              <a:t> </a:t>
            </a:r>
            <a:r>
              <a:rPr lang="en-US" sz="4000" dirty="0" smtClean="0"/>
              <a:t>are</a:t>
            </a:r>
            <a:r>
              <a:rPr lang="en-US" sz="4000" b="1" dirty="0" smtClean="0"/>
              <a:t> </a:t>
            </a:r>
            <a:r>
              <a:rPr lang="en-US" sz="4000" b="1" u="sng" dirty="0" smtClean="0"/>
              <a:t>CODOMINANT</a:t>
            </a:r>
            <a:endParaRPr lang="en-US" sz="4000" dirty="0" smtClean="0"/>
          </a:p>
          <a:p>
            <a:pPr lvl="2"/>
            <a:endParaRPr lang="en-US" sz="4000" dirty="0" smtClean="0"/>
          </a:p>
          <a:p>
            <a:pPr lvl="2"/>
            <a:r>
              <a:rPr lang="en-US" sz="4000" dirty="0" smtClean="0"/>
              <a:t>Alleles</a:t>
            </a:r>
            <a:r>
              <a:rPr lang="en-US" sz="4000" b="1" dirty="0" smtClean="0"/>
              <a:t> </a:t>
            </a:r>
            <a:r>
              <a:rPr lang="en-US" sz="4000" b="1" u="sng" dirty="0" smtClean="0"/>
              <a:t> </a:t>
            </a:r>
            <a:r>
              <a:rPr lang="en-US" sz="4000" b="1" u="sng" dirty="0" err="1" smtClean="0"/>
              <a:t>i</a:t>
            </a:r>
            <a:r>
              <a:rPr lang="en-US" sz="4000" b="1" u="sng" dirty="0" smtClean="0"/>
              <a:t> </a:t>
            </a:r>
            <a:r>
              <a:rPr lang="en-US" sz="4000" dirty="0" smtClean="0"/>
              <a:t>(“O”) is</a:t>
            </a:r>
            <a:r>
              <a:rPr lang="en-US" sz="4000" b="1" dirty="0" smtClean="0"/>
              <a:t> </a:t>
            </a:r>
            <a:r>
              <a:rPr lang="en-US" sz="4000" b="1" u="sng" cap="all" dirty="0" smtClean="0"/>
              <a:t>recessive</a:t>
            </a:r>
            <a:endParaRPr lang="en-US" sz="4000" dirty="0" smtClean="0"/>
          </a:p>
          <a:p>
            <a:endParaRPr lang="en-US" dirty="0"/>
          </a:p>
        </p:txBody>
      </p:sp>
      <p:pic>
        <p:nvPicPr>
          <p:cNvPr id="4" name="Picture 2" descr="http://img.tfd.com/dict/5F/66A26-blood-group.gif"/>
          <p:cNvPicPr>
            <a:picLocks noChangeAspect="1" noChangeArrowheads="1"/>
          </p:cNvPicPr>
          <p:nvPr/>
        </p:nvPicPr>
        <p:blipFill>
          <a:blip r:embed="rId2" r:link="rId3"/>
          <a:srcRect/>
          <a:stretch>
            <a:fillRect/>
          </a:stretch>
        </p:blipFill>
        <p:spPr bwMode="auto">
          <a:xfrm>
            <a:off x="6324600" y="3429000"/>
            <a:ext cx="1722437" cy="2500311"/>
          </a:xfrm>
          <a:prstGeom prst="rect">
            <a:avLst/>
          </a:prstGeom>
          <a:noFill/>
          <a:ln w="9525">
            <a:noFill/>
            <a:miter lim="800000"/>
            <a:headEnd/>
            <a:tailEnd/>
          </a:ln>
        </p:spPr>
      </p:pic>
      <p:sp>
        <p:nvSpPr>
          <p:cNvPr id="5" name="Title 1"/>
          <p:cNvSpPr>
            <a:spLocks noGrp="1"/>
          </p:cNvSpPr>
          <p:nvPr>
            <p:ph type="title"/>
          </p:nvPr>
        </p:nvSpPr>
        <p:spPr>
          <a:xfrm>
            <a:off x="457200" y="-228600"/>
            <a:ext cx="7239000" cy="1143000"/>
          </a:xfrm>
        </p:spPr>
        <p:txBody>
          <a:bodyPr/>
          <a:lstStyle/>
          <a:p>
            <a:pPr algn="ctr"/>
            <a:r>
              <a:rPr lang="en-US" dirty="0" smtClean="0"/>
              <a:t>Multiple alleles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g.tfd.com/dict/5F/66A26-blood-group.gif"/>
          <p:cNvPicPr>
            <a:picLocks noChangeAspect="1" noChangeArrowheads="1"/>
          </p:cNvPicPr>
          <p:nvPr/>
        </p:nvPicPr>
        <p:blipFill>
          <a:blip r:embed="rId2" r:link="rId3"/>
          <a:srcRect/>
          <a:stretch>
            <a:fillRect/>
          </a:stretch>
        </p:blipFill>
        <p:spPr bwMode="auto">
          <a:xfrm>
            <a:off x="7315201" y="2057400"/>
            <a:ext cx="1828800" cy="2654711"/>
          </a:xfrm>
          <a:prstGeom prst="rect">
            <a:avLst/>
          </a:prstGeom>
          <a:noFill/>
          <a:ln w="9525">
            <a:noFill/>
            <a:miter lim="800000"/>
            <a:headEnd/>
            <a:tailEnd/>
          </a:ln>
        </p:spPr>
      </p:pic>
      <p:sp>
        <p:nvSpPr>
          <p:cNvPr id="12" name="Content Placeholder 11"/>
          <p:cNvSpPr>
            <a:spLocks noGrp="1"/>
          </p:cNvSpPr>
          <p:nvPr>
            <p:ph idx="1"/>
          </p:nvPr>
        </p:nvSpPr>
        <p:spPr>
          <a:xfrm>
            <a:off x="0" y="0"/>
            <a:ext cx="8305800" cy="6455736"/>
          </a:xfrm>
        </p:spPr>
        <p:txBody>
          <a:bodyPr/>
          <a:lstStyle/>
          <a:p>
            <a:pPr lvl="0"/>
            <a:r>
              <a:rPr lang="en-US" sz="3200" i="1" dirty="0" smtClean="0"/>
              <a:t>Notation:</a:t>
            </a:r>
            <a:endParaRPr lang="en-US" sz="3200" dirty="0" smtClean="0"/>
          </a:p>
          <a:p>
            <a:pPr lvl="1"/>
            <a:r>
              <a:rPr lang="en-US" sz="3000" dirty="0" smtClean="0">
                <a:solidFill>
                  <a:schemeClr val="tx1"/>
                </a:solidFill>
              </a:rPr>
              <a:t>The possible genotypes/phenotypes:</a:t>
            </a:r>
          </a:p>
          <a:p>
            <a:pPr lvl="1">
              <a:buNone/>
            </a:pPr>
            <a:endParaRPr lang="en-US" sz="2400" dirty="0" smtClean="0"/>
          </a:p>
          <a:p>
            <a:pPr>
              <a:buNone/>
            </a:pPr>
            <a:endParaRPr lang="en-US" dirty="0"/>
          </a:p>
        </p:txBody>
      </p:sp>
      <p:graphicFrame>
        <p:nvGraphicFramePr>
          <p:cNvPr id="15" name="Table 14"/>
          <p:cNvGraphicFramePr>
            <a:graphicFrameLocks noGrp="1"/>
          </p:cNvGraphicFramePr>
          <p:nvPr/>
        </p:nvGraphicFramePr>
        <p:xfrm>
          <a:off x="914400" y="1143002"/>
          <a:ext cx="6096000" cy="5410197"/>
        </p:xfrm>
        <a:graphic>
          <a:graphicData uri="http://schemas.openxmlformats.org/drawingml/2006/table">
            <a:tbl>
              <a:tblPr>
                <a:tableStyleId>{69CF1AB2-1976-4502-BF36-3FF5EA218861}</a:tableStyleId>
              </a:tblPr>
              <a:tblGrid>
                <a:gridCol w="2829665"/>
                <a:gridCol w="3266335"/>
              </a:tblGrid>
              <a:tr h="517220">
                <a:tc>
                  <a:txBody>
                    <a:bodyPr/>
                    <a:lstStyle/>
                    <a:p>
                      <a:pPr marL="0" marR="0" algn="ctr">
                        <a:spcBef>
                          <a:spcPts val="0"/>
                        </a:spcBef>
                        <a:spcAft>
                          <a:spcPts val="0"/>
                        </a:spcAft>
                      </a:pPr>
                      <a:r>
                        <a:rPr lang="en-US" sz="2400" b="1" u="sng" dirty="0"/>
                        <a:t>GENOTYPES</a:t>
                      </a:r>
                      <a:endParaRPr lang="en-US" sz="2400" b="1" dirty="0">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2400" b="1" u="sng" dirty="0"/>
                        <a:t>PHENOTYPES</a:t>
                      </a:r>
                      <a:endParaRPr lang="en-US" sz="2400" b="1" dirty="0">
                        <a:latin typeface="Times New Roman"/>
                        <a:ea typeface="Times New Roman"/>
                      </a:endParaRPr>
                    </a:p>
                  </a:txBody>
                  <a:tcPr marL="68580" marR="68580" marT="0" marB="0"/>
                </a:tc>
              </a:tr>
              <a:tr h="670949">
                <a:tc>
                  <a:txBody>
                    <a:bodyPr/>
                    <a:lstStyle/>
                    <a:p>
                      <a:pPr marL="0" marR="0" algn="ctr">
                        <a:spcBef>
                          <a:spcPts val="0"/>
                        </a:spcBef>
                        <a:spcAft>
                          <a:spcPts val="0"/>
                        </a:spcAft>
                      </a:pPr>
                      <a:r>
                        <a:rPr lang="en-US" sz="4400" b="1" dirty="0">
                          <a:latin typeface="Comic Sans MS" pitchFamily="66" charset="0"/>
                        </a:rPr>
                        <a:t>I</a:t>
                      </a:r>
                      <a:r>
                        <a:rPr lang="en-US" sz="4400" b="1" baseline="30000" dirty="0">
                          <a:latin typeface="Comic Sans MS" pitchFamily="66" charset="0"/>
                        </a:rPr>
                        <a:t>A</a:t>
                      </a:r>
                      <a:r>
                        <a:rPr lang="en-US" sz="4400" b="1" dirty="0">
                          <a:latin typeface="Comic Sans MS" pitchFamily="66" charset="0"/>
                        </a:rPr>
                        <a:t>I</a:t>
                      </a:r>
                      <a:r>
                        <a:rPr lang="en-US" sz="4400" b="1" baseline="30000" dirty="0">
                          <a:latin typeface="Comic Sans MS" pitchFamily="66" charset="0"/>
                        </a:rPr>
                        <a:t>A</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2800" dirty="0"/>
                        <a:t>type </a:t>
                      </a:r>
                      <a:r>
                        <a:rPr lang="en-US" sz="2800" b="1" u="sng" dirty="0"/>
                        <a:t>A</a:t>
                      </a:r>
                      <a:r>
                        <a:rPr lang="en-US" sz="2800" dirty="0"/>
                        <a:t> blood</a:t>
                      </a:r>
                      <a:endParaRPr lang="en-US" sz="2800" dirty="0">
                        <a:latin typeface="Times New Roman"/>
                        <a:ea typeface="Times New Roman"/>
                      </a:endParaRPr>
                    </a:p>
                  </a:txBody>
                  <a:tcPr marL="68580" marR="68580" marT="0" marB="0"/>
                </a:tc>
              </a:tr>
              <a:tr h="761462">
                <a:tc>
                  <a:txBody>
                    <a:bodyPr/>
                    <a:lstStyle/>
                    <a:p>
                      <a:pPr marL="0" marR="0" algn="ctr">
                        <a:spcBef>
                          <a:spcPts val="0"/>
                        </a:spcBef>
                        <a:spcAft>
                          <a:spcPts val="0"/>
                        </a:spcAft>
                      </a:pPr>
                      <a:r>
                        <a:rPr lang="en-US" sz="4400" b="1" dirty="0" err="1">
                          <a:latin typeface="Comic Sans MS" pitchFamily="66" charset="0"/>
                        </a:rPr>
                        <a:t>I</a:t>
                      </a:r>
                      <a:r>
                        <a:rPr lang="en-US" sz="4400" b="1" baseline="30000" dirty="0" err="1">
                          <a:latin typeface="Comic Sans MS" pitchFamily="66" charset="0"/>
                        </a:rPr>
                        <a:t>A</a:t>
                      </a:r>
                      <a:r>
                        <a:rPr lang="en-US" sz="4400" b="1" dirty="0" err="1">
                          <a:latin typeface="Comic Sans MS" pitchFamily="66" charset="0"/>
                        </a:rPr>
                        <a:t>i</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2800" dirty="0"/>
                        <a:t>type </a:t>
                      </a:r>
                      <a:r>
                        <a:rPr lang="en-US" sz="2800" b="1" u="sng" dirty="0"/>
                        <a:t>A</a:t>
                      </a:r>
                      <a:r>
                        <a:rPr lang="en-US" sz="2800" dirty="0"/>
                        <a:t> blood</a:t>
                      </a:r>
                      <a:endParaRPr lang="en-US" sz="2800" dirty="0">
                        <a:latin typeface="Times New Roman"/>
                        <a:ea typeface="Times New Roman"/>
                      </a:endParaRPr>
                    </a:p>
                  </a:txBody>
                  <a:tcPr marL="68580" marR="68580" marT="0" marB="0"/>
                </a:tc>
              </a:tr>
              <a:tr h="761462">
                <a:tc>
                  <a:txBody>
                    <a:bodyPr/>
                    <a:lstStyle/>
                    <a:p>
                      <a:pPr marL="0" marR="0" algn="ctr">
                        <a:spcBef>
                          <a:spcPts val="0"/>
                        </a:spcBef>
                        <a:spcAft>
                          <a:spcPts val="0"/>
                        </a:spcAft>
                      </a:pPr>
                      <a:r>
                        <a:rPr lang="en-US" sz="4400" b="1" dirty="0">
                          <a:latin typeface="Comic Sans MS" pitchFamily="66" charset="0"/>
                        </a:rPr>
                        <a:t>I</a:t>
                      </a:r>
                      <a:r>
                        <a:rPr lang="en-US" sz="4400" b="1" baseline="30000" dirty="0">
                          <a:latin typeface="Comic Sans MS" pitchFamily="66" charset="0"/>
                        </a:rPr>
                        <a:t>B</a:t>
                      </a:r>
                      <a:r>
                        <a:rPr lang="en-US" sz="4400" b="1" dirty="0">
                          <a:latin typeface="Comic Sans MS" pitchFamily="66" charset="0"/>
                        </a:rPr>
                        <a:t>I</a:t>
                      </a:r>
                      <a:r>
                        <a:rPr lang="en-US" sz="4400" b="1" baseline="30000" dirty="0">
                          <a:latin typeface="Comic Sans MS" pitchFamily="66" charset="0"/>
                        </a:rPr>
                        <a:t>B</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2800" dirty="0"/>
                        <a:t>type </a:t>
                      </a:r>
                      <a:r>
                        <a:rPr lang="en-US" sz="2800" b="1" u="sng" dirty="0"/>
                        <a:t>B</a:t>
                      </a:r>
                      <a:r>
                        <a:rPr lang="en-US" sz="2800" b="1" dirty="0"/>
                        <a:t> </a:t>
                      </a:r>
                      <a:r>
                        <a:rPr lang="en-US" sz="2800" dirty="0"/>
                        <a:t>blood</a:t>
                      </a:r>
                      <a:endParaRPr lang="en-US" sz="2800" dirty="0">
                        <a:latin typeface="Times New Roman"/>
                        <a:ea typeface="Times New Roman"/>
                      </a:endParaRPr>
                    </a:p>
                  </a:txBody>
                  <a:tcPr marL="68580" marR="68580" marT="0" marB="0"/>
                </a:tc>
              </a:tr>
              <a:tr h="761462">
                <a:tc>
                  <a:txBody>
                    <a:bodyPr/>
                    <a:lstStyle/>
                    <a:p>
                      <a:pPr marL="0" marR="0" algn="ctr">
                        <a:spcBef>
                          <a:spcPts val="0"/>
                        </a:spcBef>
                        <a:spcAft>
                          <a:spcPts val="0"/>
                        </a:spcAft>
                      </a:pPr>
                      <a:r>
                        <a:rPr lang="en-US" sz="4400" b="1" dirty="0" err="1">
                          <a:latin typeface="Comic Sans MS" pitchFamily="66" charset="0"/>
                        </a:rPr>
                        <a:t>I</a:t>
                      </a:r>
                      <a:r>
                        <a:rPr lang="en-US" sz="4400" b="1" baseline="30000" dirty="0" err="1">
                          <a:latin typeface="Comic Sans MS" pitchFamily="66" charset="0"/>
                        </a:rPr>
                        <a:t>B</a:t>
                      </a:r>
                      <a:r>
                        <a:rPr lang="en-US" sz="4400" b="1" dirty="0" err="1">
                          <a:latin typeface="Comic Sans MS" pitchFamily="66" charset="0"/>
                        </a:rPr>
                        <a:t>i</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2800" dirty="0"/>
                        <a:t>type </a:t>
                      </a:r>
                      <a:r>
                        <a:rPr lang="en-US" sz="2800" b="1" u="sng" dirty="0"/>
                        <a:t>B</a:t>
                      </a:r>
                      <a:r>
                        <a:rPr lang="en-US" sz="2800" dirty="0"/>
                        <a:t> blood</a:t>
                      </a:r>
                      <a:endParaRPr lang="en-US" sz="2800" dirty="0">
                        <a:latin typeface="Times New Roman"/>
                        <a:ea typeface="Times New Roman"/>
                      </a:endParaRPr>
                    </a:p>
                  </a:txBody>
                  <a:tcPr marL="68580" marR="68580" marT="0" marB="0"/>
                </a:tc>
              </a:tr>
              <a:tr h="968821">
                <a:tc>
                  <a:txBody>
                    <a:bodyPr/>
                    <a:lstStyle/>
                    <a:p>
                      <a:pPr marL="0" marR="0" algn="ctr">
                        <a:spcBef>
                          <a:spcPts val="0"/>
                        </a:spcBef>
                        <a:spcAft>
                          <a:spcPts val="0"/>
                        </a:spcAft>
                      </a:pPr>
                      <a:r>
                        <a:rPr lang="en-US" sz="4400" b="1" dirty="0">
                          <a:latin typeface="Comic Sans MS" pitchFamily="66" charset="0"/>
                        </a:rPr>
                        <a:t>I</a:t>
                      </a:r>
                      <a:r>
                        <a:rPr lang="en-US" sz="4400" b="1" baseline="30000" dirty="0">
                          <a:latin typeface="Comic Sans MS" pitchFamily="66" charset="0"/>
                        </a:rPr>
                        <a:t>A</a:t>
                      </a:r>
                      <a:r>
                        <a:rPr lang="en-US" sz="4400" b="1" dirty="0">
                          <a:latin typeface="Comic Sans MS" pitchFamily="66" charset="0"/>
                        </a:rPr>
                        <a:t>I</a:t>
                      </a:r>
                      <a:r>
                        <a:rPr lang="en-US" sz="4400" b="1" baseline="30000" dirty="0">
                          <a:latin typeface="Comic Sans MS" pitchFamily="66" charset="0"/>
                        </a:rPr>
                        <a:t>B</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3200" dirty="0"/>
                        <a:t>type </a:t>
                      </a:r>
                      <a:r>
                        <a:rPr lang="en-US" sz="3200" b="1" u="sng" dirty="0"/>
                        <a:t>AB</a:t>
                      </a:r>
                      <a:r>
                        <a:rPr lang="en-US" sz="3200" dirty="0"/>
                        <a:t> blood</a:t>
                      </a:r>
                      <a:endParaRPr lang="en-US" sz="3200" dirty="0">
                        <a:latin typeface="Times New Roman"/>
                        <a:ea typeface="Times New Roman"/>
                      </a:endParaRPr>
                    </a:p>
                  </a:txBody>
                  <a:tcPr marL="68580" marR="68580" marT="0" marB="0"/>
                </a:tc>
              </a:tr>
              <a:tr h="968821">
                <a:tc>
                  <a:txBody>
                    <a:bodyPr/>
                    <a:lstStyle/>
                    <a:p>
                      <a:pPr marL="0" marR="0" algn="ctr">
                        <a:spcBef>
                          <a:spcPts val="0"/>
                        </a:spcBef>
                        <a:spcAft>
                          <a:spcPts val="0"/>
                        </a:spcAft>
                      </a:pPr>
                      <a:r>
                        <a:rPr lang="en-US" sz="4400" b="1" dirty="0">
                          <a:latin typeface="Comic Sans MS" pitchFamily="66" charset="0"/>
                        </a:rPr>
                        <a:t>ii</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3200" dirty="0"/>
                        <a:t>type </a:t>
                      </a:r>
                      <a:r>
                        <a:rPr lang="en-US" sz="3200" b="1" u="sng" dirty="0"/>
                        <a:t>O</a:t>
                      </a:r>
                      <a:r>
                        <a:rPr lang="en-US" sz="3200" dirty="0"/>
                        <a:t> blood</a:t>
                      </a:r>
                      <a:endParaRPr lang="en-US" sz="3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239000" cy="5312736"/>
          </a:xfrm>
        </p:spPr>
        <p:txBody>
          <a:bodyPr/>
          <a:lstStyle/>
          <a:p>
            <a:pPr marL="274320" lvl="1" indent="-274320">
              <a:spcBef>
                <a:spcPts val="600"/>
              </a:spcBef>
              <a:buClr>
                <a:schemeClr val="tx2"/>
              </a:buClr>
              <a:buSzPct val="73000"/>
              <a:buFont typeface="Wingdings 2"/>
              <a:buChar char=""/>
            </a:pPr>
            <a:r>
              <a:rPr lang="en-US" i="1" u="sng" dirty="0" smtClean="0">
                <a:solidFill>
                  <a:schemeClr val="tx1"/>
                </a:solidFill>
              </a:rPr>
              <a:t>NOTE:</a:t>
            </a:r>
            <a:r>
              <a:rPr lang="en-US" dirty="0" smtClean="0">
                <a:solidFill>
                  <a:schemeClr val="tx1"/>
                </a:solidFill>
              </a:rPr>
              <a:t> the “</a:t>
            </a:r>
            <a:r>
              <a:rPr lang="en-US" b="1" dirty="0" err="1" smtClean="0">
                <a:solidFill>
                  <a:schemeClr val="tx1"/>
                </a:solidFill>
              </a:rPr>
              <a:t>i</a:t>
            </a:r>
            <a:r>
              <a:rPr lang="en-US" dirty="0" smtClean="0">
                <a:solidFill>
                  <a:schemeClr val="tx1"/>
                </a:solidFill>
              </a:rPr>
              <a:t>” is dropped from the genotype of A and B when the </a:t>
            </a:r>
            <a:r>
              <a:rPr lang="en-US" b="1" u="sng" dirty="0" smtClean="0">
                <a:solidFill>
                  <a:schemeClr val="tx1"/>
                </a:solidFill>
              </a:rPr>
              <a:t>phenotype</a:t>
            </a:r>
            <a:r>
              <a:rPr lang="en-US" dirty="0" smtClean="0">
                <a:solidFill>
                  <a:schemeClr val="tx1"/>
                </a:solidFill>
              </a:rPr>
              <a:t> is written. </a:t>
            </a:r>
          </a:p>
          <a:p>
            <a:pPr marL="274320" lvl="1" indent="-274320">
              <a:spcBef>
                <a:spcPts val="600"/>
              </a:spcBef>
              <a:buClr>
                <a:schemeClr val="tx2"/>
              </a:buClr>
              <a:buSzPct val="73000"/>
              <a:buFont typeface="Wingdings 2"/>
              <a:buChar char=""/>
            </a:pPr>
            <a:endParaRPr lang="en-US" dirty="0" smtClean="0">
              <a:solidFill>
                <a:schemeClr val="tx1"/>
              </a:solidFill>
            </a:endParaRPr>
          </a:p>
          <a:p>
            <a:pPr marL="274320" lvl="1" indent="-274320">
              <a:spcBef>
                <a:spcPts val="600"/>
              </a:spcBef>
              <a:buClr>
                <a:schemeClr val="tx2"/>
              </a:buClr>
              <a:buSzPct val="73000"/>
              <a:buNone/>
            </a:pPr>
            <a:endParaRPr lang="en-US" dirty="0" smtClean="0">
              <a:solidFill>
                <a:schemeClr val="tx1"/>
              </a:solidFill>
            </a:endParaRPr>
          </a:p>
          <a:p>
            <a:pPr marL="274320" lvl="1" indent="-274320">
              <a:spcBef>
                <a:spcPts val="600"/>
              </a:spcBef>
              <a:buClr>
                <a:schemeClr val="tx2"/>
              </a:buClr>
              <a:buSzPct val="73000"/>
              <a:buFont typeface="Wingdings 2"/>
              <a:buChar char=""/>
            </a:pPr>
            <a:r>
              <a:rPr lang="en-US" dirty="0" smtClean="0">
                <a:solidFill>
                  <a:schemeClr val="tx1"/>
                </a:solidFill>
              </a:rPr>
              <a:t>(Genotype </a:t>
            </a:r>
            <a:r>
              <a:rPr lang="en-US" b="1" dirty="0" err="1" smtClean="0">
                <a:solidFill>
                  <a:schemeClr val="tx1"/>
                </a:solidFill>
              </a:rPr>
              <a:t>I</a:t>
            </a:r>
            <a:r>
              <a:rPr lang="en-US" b="1" baseline="30000" dirty="0" err="1" smtClean="0">
                <a:solidFill>
                  <a:schemeClr val="tx1"/>
                </a:solidFill>
              </a:rPr>
              <a:t>A</a:t>
            </a:r>
            <a:r>
              <a:rPr lang="en-US" b="1" dirty="0" err="1" smtClean="0">
                <a:solidFill>
                  <a:schemeClr val="tx1"/>
                </a:solidFill>
              </a:rPr>
              <a:t>i</a:t>
            </a:r>
            <a:r>
              <a:rPr lang="en-US" dirty="0" smtClean="0">
                <a:solidFill>
                  <a:schemeClr val="tx1"/>
                </a:solidFill>
              </a:rPr>
              <a:t> is type </a:t>
            </a:r>
            <a:r>
              <a:rPr lang="en-US" b="1" u="sng" dirty="0" smtClean="0">
                <a:solidFill>
                  <a:schemeClr val="tx1"/>
                </a:solidFill>
              </a:rPr>
              <a:t>A</a:t>
            </a:r>
            <a:r>
              <a:rPr lang="en-US" dirty="0" smtClean="0">
                <a:solidFill>
                  <a:schemeClr val="tx1"/>
                </a:solidFill>
              </a:rPr>
              <a:t> blood)</a:t>
            </a:r>
            <a:endParaRPr lang="en-US" sz="2400" dirty="0" smtClean="0">
              <a:solidFill>
                <a:schemeClr val="tx1"/>
              </a:solidFill>
            </a:endParaRPr>
          </a:p>
          <a:p>
            <a:pPr>
              <a:buNone/>
            </a:pPr>
            <a:endParaRPr lang="en-US" dirty="0"/>
          </a:p>
        </p:txBody>
      </p:sp>
      <p:pic>
        <p:nvPicPr>
          <p:cNvPr id="32770" name="Picture 2" descr="http://img.tfd.com/dict/5F/66A26-blood-group.gif"/>
          <p:cNvPicPr>
            <a:picLocks noChangeAspect="1" noChangeArrowheads="1"/>
          </p:cNvPicPr>
          <p:nvPr/>
        </p:nvPicPr>
        <p:blipFill>
          <a:blip r:embed="rId2" r:link="rId3"/>
          <a:srcRect/>
          <a:stretch>
            <a:fillRect/>
          </a:stretch>
        </p:blipFill>
        <p:spPr bwMode="auto">
          <a:xfrm>
            <a:off x="7239000" y="1905000"/>
            <a:ext cx="1722437" cy="2500312"/>
          </a:xfrm>
          <a:prstGeom prst="rect">
            <a:avLst/>
          </a:prstGeom>
          <a:noFill/>
          <a:ln w="9525">
            <a:noFill/>
            <a:miter lim="800000"/>
            <a:headEnd/>
            <a:tailEnd/>
          </a:ln>
        </p:spPr>
      </p:pic>
      <p:sp>
        <p:nvSpPr>
          <p:cNvPr id="5" name="Title 1"/>
          <p:cNvSpPr>
            <a:spLocks noGrp="1"/>
          </p:cNvSpPr>
          <p:nvPr>
            <p:ph type="title"/>
          </p:nvPr>
        </p:nvSpPr>
        <p:spPr>
          <a:xfrm>
            <a:off x="533400" y="-228600"/>
            <a:ext cx="7239000" cy="1143000"/>
          </a:xfrm>
        </p:spPr>
        <p:txBody>
          <a:bodyPr/>
          <a:lstStyle/>
          <a:p>
            <a:pPr algn="ctr"/>
            <a:r>
              <a:rPr lang="en-US" dirty="0" smtClean="0"/>
              <a:t>Multiple alleles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 calcmode="lin" valueType="num">
                                      <p:cBhvr>
                                        <p:cTn id="9" dur="500" fill="hold"/>
                                        <p:tgtEl>
                                          <p:spTgt spid="32770"/>
                                        </p:tgtEl>
                                        <p:attrNameLst>
                                          <p:attrName>style.rotation</p:attrName>
                                        </p:attrNameLst>
                                      </p:cBhvr>
                                      <p:tavLst>
                                        <p:tav tm="0">
                                          <p:val>
                                            <p:fltVal val="360"/>
                                          </p:val>
                                        </p:tav>
                                        <p:tav tm="100000">
                                          <p:val>
                                            <p:fltVal val="0"/>
                                          </p:val>
                                        </p:tav>
                                      </p:tavLst>
                                    </p:anim>
                                    <p:animEffect transition="in" filter="fade">
                                      <p:cBhvr>
                                        <p:cTn id="10"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Interesting fact:</a:t>
            </a:r>
            <a:endParaRPr lang="en-US" dirty="0"/>
          </a:p>
        </p:txBody>
      </p:sp>
      <p:sp>
        <p:nvSpPr>
          <p:cNvPr id="3" name="Content Placeholder 2"/>
          <p:cNvSpPr>
            <a:spLocks noGrp="1"/>
          </p:cNvSpPr>
          <p:nvPr>
            <p:ph idx="1"/>
          </p:nvPr>
        </p:nvSpPr>
        <p:spPr>
          <a:xfrm>
            <a:off x="457200" y="1295400"/>
            <a:ext cx="7239000" cy="5160336"/>
          </a:xfrm>
        </p:spPr>
        <p:txBody>
          <a:bodyPr>
            <a:normAutofit/>
          </a:bodyPr>
          <a:lstStyle/>
          <a:p>
            <a:r>
              <a:rPr lang="en-US" sz="4200" dirty="0" smtClean="0"/>
              <a:t>In the U. S., about 45% of the population is type O, 42% type A, 10% type B, and only 3% type AB. </a:t>
            </a:r>
            <a:endParaRPr lang="en-US" sz="4200" dirty="0"/>
          </a:p>
        </p:txBody>
      </p:sp>
      <p:pic>
        <p:nvPicPr>
          <p:cNvPr id="4" name="Picture 2" descr="http://img.tfd.com/dict/5F/66A26-blood-group.gif"/>
          <p:cNvPicPr>
            <a:picLocks noChangeAspect="1" noChangeArrowheads="1"/>
          </p:cNvPicPr>
          <p:nvPr/>
        </p:nvPicPr>
        <p:blipFill>
          <a:blip r:embed="rId2" r:link="rId3"/>
          <a:srcRect/>
          <a:stretch>
            <a:fillRect/>
          </a:stretch>
        </p:blipFill>
        <p:spPr bwMode="auto">
          <a:xfrm>
            <a:off x="7421563" y="1981200"/>
            <a:ext cx="1722437" cy="2576512"/>
          </a:xfrm>
          <a:prstGeom prst="rect">
            <a:avLst/>
          </a:prstGeom>
          <a:noFill/>
          <a:ln w="9525">
            <a:noFill/>
            <a:miter lim="800000"/>
            <a:headEnd/>
            <a:tailEnd/>
          </a:ln>
        </p:spPr>
      </p:pic>
      <p:pic>
        <p:nvPicPr>
          <p:cNvPr id="34817" name="Picture 1" descr="t:\Documents and Settings\ASIM\My Documents\My Pictures\Microsoft Clip Organizer\j0438460.jpg"/>
          <p:cNvPicPr>
            <a:picLocks noChangeAspect="1" noChangeArrowheads="1"/>
          </p:cNvPicPr>
          <p:nvPr/>
        </p:nvPicPr>
        <p:blipFill>
          <a:blip r:embed="rId4" cstate="print"/>
          <a:srcRect/>
          <a:stretch>
            <a:fillRect/>
          </a:stretch>
        </p:blipFill>
        <p:spPr bwMode="auto">
          <a:xfrm>
            <a:off x="2057400" y="4038599"/>
            <a:ext cx="3733800" cy="26584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Object 3"/>
          <p:cNvGraphicFramePr>
            <a:graphicFrameLocks noChangeAspect="1"/>
          </p:cNvGraphicFramePr>
          <p:nvPr/>
        </p:nvGraphicFramePr>
        <p:xfrm>
          <a:off x="533400" y="0"/>
          <a:ext cx="7488767" cy="6096000"/>
        </p:xfrm>
        <a:graphic>
          <a:graphicData uri="http://schemas.openxmlformats.org/presentationml/2006/ole">
            <mc:AlternateContent xmlns:mc="http://schemas.openxmlformats.org/markup-compatibility/2006">
              <mc:Choice xmlns:v="urn:schemas-microsoft-com:vml" Requires="v">
                <p:oleObj spid="_x0000_s33798" name="Picture" r:id="rId3" imgW="4648534" imgH="2705696" progId="Word.Picture.8">
                  <p:embed/>
                </p:oleObj>
              </mc:Choice>
              <mc:Fallback>
                <p:oleObj name="Picture" r:id="rId3" imgW="4648534" imgH="2705696" progId="Word.Pictur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7488767"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33400" y="3505200"/>
            <a:ext cx="7467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7848600" cy="6455736"/>
          </a:xfrm>
        </p:spPr>
        <p:txBody>
          <a:bodyPr>
            <a:normAutofit/>
          </a:bodyPr>
          <a:lstStyle/>
          <a:p>
            <a:pPr lvl="0"/>
            <a:r>
              <a:rPr lang="en-US" sz="4000" dirty="0" smtClean="0"/>
              <a:t>The positive and negative of a blood type is called the </a:t>
            </a:r>
            <a:r>
              <a:rPr lang="en-US" sz="4000" b="1" u="sng" dirty="0" err="1" smtClean="0"/>
              <a:t>Rh</a:t>
            </a:r>
            <a:r>
              <a:rPr lang="en-US" sz="4000" b="1" u="sng" dirty="0" smtClean="0"/>
              <a:t> factor</a:t>
            </a:r>
            <a:r>
              <a:rPr lang="en-US" sz="4000" dirty="0" smtClean="0"/>
              <a:t>, it is a totally separate </a:t>
            </a:r>
            <a:r>
              <a:rPr lang="en-US" sz="4000" b="1" u="sng" dirty="0" smtClean="0"/>
              <a:t>gene</a:t>
            </a:r>
            <a:r>
              <a:rPr lang="en-US" sz="4000" u="sng" dirty="0" smtClean="0"/>
              <a:t> </a:t>
            </a:r>
            <a:r>
              <a:rPr lang="en-US" sz="4000" dirty="0" smtClean="0"/>
              <a:t>with </a:t>
            </a:r>
            <a:r>
              <a:rPr lang="en-US" sz="4000" dirty="0" err="1" smtClean="0"/>
              <a:t>Rh</a:t>
            </a:r>
            <a:r>
              <a:rPr lang="en-US" sz="4000" baseline="30000" dirty="0" smtClean="0"/>
              <a:t>+</a:t>
            </a:r>
            <a:r>
              <a:rPr lang="en-US" sz="4000" dirty="0" smtClean="0"/>
              <a:t> (RR or </a:t>
            </a:r>
            <a:r>
              <a:rPr lang="en-US" sz="4000" dirty="0" err="1" smtClean="0"/>
              <a:t>Rr</a:t>
            </a:r>
            <a:r>
              <a:rPr lang="en-US" sz="4000" dirty="0" smtClean="0"/>
              <a:t>) and </a:t>
            </a:r>
            <a:r>
              <a:rPr lang="en-US" sz="4000" dirty="0" err="1" smtClean="0"/>
              <a:t>Rh</a:t>
            </a:r>
            <a:r>
              <a:rPr lang="en-US" sz="4000" baseline="30000" dirty="0" smtClean="0"/>
              <a:t>–</a:t>
            </a:r>
            <a:r>
              <a:rPr lang="en-US" sz="4000" dirty="0" smtClean="0"/>
              <a:t>alleles (</a:t>
            </a:r>
            <a:r>
              <a:rPr lang="en-US" sz="4000" dirty="0" err="1" smtClean="0"/>
              <a:t>rr</a:t>
            </a:r>
            <a:r>
              <a:rPr lang="en-US" sz="4000" dirty="0" smtClean="0"/>
              <a:t>)</a:t>
            </a:r>
          </a:p>
          <a:p>
            <a:pPr lvl="0"/>
            <a:endParaRPr lang="en-US" sz="1200" dirty="0" smtClean="0"/>
          </a:p>
          <a:p>
            <a:pPr lvl="1"/>
            <a:r>
              <a:rPr lang="en-US" sz="4000" dirty="0" smtClean="0">
                <a:solidFill>
                  <a:schemeClr val="tx1"/>
                </a:solidFill>
              </a:rPr>
              <a:t>If you have the protein = </a:t>
            </a:r>
            <a:r>
              <a:rPr lang="en-US" sz="4000" dirty="0" err="1" smtClean="0">
                <a:solidFill>
                  <a:schemeClr val="tx1"/>
                </a:solidFill>
              </a:rPr>
              <a:t>Rh</a:t>
            </a:r>
            <a:r>
              <a:rPr lang="en-US" sz="4000" dirty="0" smtClean="0">
                <a:solidFill>
                  <a:schemeClr val="tx1"/>
                </a:solidFill>
              </a:rPr>
              <a:t> + </a:t>
            </a:r>
          </a:p>
          <a:p>
            <a:pPr lvl="1"/>
            <a:r>
              <a:rPr lang="en-US" sz="4000" dirty="0" smtClean="0">
                <a:solidFill>
                  <a:schemeClr val="tx1"/>
                </a:solidFill>
              </a:rPr>
              <a:t>If you DO NOT have the protein = </a:t>
            </a:r>
            <a:r>
              <a:rPr lang="en-US" sz="4000" dirty="0" err="1" smtClean="0">
                <a:solidFill>
                  <a:schemeClr val="tx1"/>
                </a:solidFill>
              </a:rPr>
              <a:t>Rh</a:t>
            </a:r>
            <a:r>
              <a:rPr lang="en-US" sz="4000" dirty="0" smtClean="0">
                <a:solidFill>
                  <a:schemeClr val="tx1"/>
                </a:solidFill>
              </a:rPr>
              <a:t> –</a:t>
            </a:r>
          </a:p>
          <a:p>
            <a:endParaRPr lang="en-US" dirty="0"/>
          </a:p>
        </p:txBody>
      </p:sp>
      <p:pic>
        <p:nvPicPr>
          <p:cNvPr id="4" name="Picture 2" descr="http://img.tfd.com/dict/5F/66A26-blood-group.gif"/>
          <p:cNvPicPr>
            <a:picLocks noChangeAspect="1" noChangeArrowheads="1"/>
          </p:cNvPicPr>
          <p:nvPr/>
        </p:nvPicPr>
        <p:blipFill>
          <a:blip r:embed="rId2" r:link="rId3"/>
          <a:srcRect/>
          <a:stretch>
            <a:fillRect/>
          </a:stretch>
        </p:blipFill>
        <p:spPr bwMode="auto">
          <a:xfrm>
            <a:off x="7508240" y="4267200"/>
            <a:ext cx="1635760" cy="23744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7239000" cy="6455736"/>
          </a:xfrm>
        </p:spPr>
        <p:txBody>
          <a:bodyPr>
            <a:normAutofit/>
          </a:bodyPr>
          <a:lstStyle/>
          <a:p>
            <a:pPr lvl="0"/>
            <a:r>
              <a:rPr lang="en-US" dirty="0" smtClean="0"/>
              <a:t>In the U. S., about 85% of the population is </a:t>
            </a:r>
            <a:r>
              <a:rPr lang="en-US" dirty="0" err="1" smtClean="0"/>
              <a:t>Rh</a:t>
            </a:r>
            <a:r>
              <a:rPr lang="en-US" baseline="30000" dirty="0" smtClean="0"/>
              <a:t>+</a:t>
            </a:r>
            <a:r>
              <a:rPr lang="en-US" dirty="0" smtClean="0"/>
              <a:t> and 15% </a:t>
            </a:r>
            <a:r>
              <a:rPr lang="en-US" dirty="0" err="1" smtClean="0"/>
              <a:t>Rh</a:t>
            </a:r>
            <a:r>
              <a:rPr lang="en-US" baseline="30000" dirty="0" smtClean="0"/>
              <a:t>–</a:t>
            </a:r>
            <a:r>
              <a:rPr lang="en-US" dirty="0" smtClean="0"/>
              <a:t>.</a:t>
            </a:r>
          </a:p>
          <a:p>
            <a:pPr lvl="0"/>
            <a:endParaRPr lang="en-US" sz="1200" dirty="0" smtClean="0"/>
          </a:p>
          <a:p>
            <a:pPr lvl="0"/>
            <a:r>
              <a:rPr lang="en-US" dirty="0" smtClean="0"/>
              <a:t>Thus the chances of someone being O- [having both ii and </a:t>
            </a:r>
            <a:r>
              <a:rPr lang="en-US" dirty="0" err="1" smtClean="0"/>
              <a:t>rr</a:t>
            </a:r>
            <a:r>
              <a:rPr lang="en-US" dirty="0" smtClean="0"/>
              <a:t>] would be 45% × 15% = 6.75%. </a:t>
            </a:r>
          </a:p>
          <a:p>
            <a:endParaRPr lang="en-US" dirty="0"/>
          </a:p>
        </p:txBody>
      </p:sp>
      <p:pic>
        <p:nvPicPr>
          <p:cNvPr id="4" name="Picture 2" descr="http://img.tfd.com/dict/5F/66A26-blood-group.gif"/>
          <p:cNvPicPr>
            <a:picLocks noChangeAspect="1" noChangeArrowheads="1"/>
          </p:cNvPicPr>
          <p:nvPr/>
        </p:nvPicPr>
        <p:blipFill>
          <a:blip r:embed="rId2" r:link="rId3"/>
          <a:srcRect/>
          <a:stretch>
            <a:fillRect/>
          </a:stretch>
        </p:blipFill>
        <p:spPr bwMode="auto">
          <a:xfrm>
            <a:off x="7472944" y="3962400"/>
            <a:ext cx="1671056"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lstStyle/>
          <a:p>
            <a:pPr lvl="0"/>
            <a:r>
              <a:rPr lang="en-US" dirty="0" smtClean="0"/>
              <a:t>The most rare blood type would be </a:t>
            </a:r>
            <a:r>
              <a:rPr lang="en-US" b="1" u="sng" dirty="0" smtClean="0"/>
              <a:t>AB-</a:t>
            </a:r>
            <a:r>
              <a:rPr lang="en-US" b="1" dirty="0" smtClean="0"/>
              <a:t>,</a:t>
            </a:r>
            <a:r>
              <a:rPr lang="en-US" dirty="0" smtClean="0"/>
              <a:t> about 0.45% of the population.</a:t>
            </a:r>
          </a:p>
          <a:p>
            <a:pPr lvl="0">
              <a:buNone/>
            </a:pPr>
            <a:endParaRPr lang="en-US" sz="3600" dirty="0" smtClean="0"/>
          </a:p>
          <a:p>
            <a:pPr lvl="2"/>
            <a:r>
              <a:rPr lang="en-US" sz="4000" b="1" u="sng" dirty="0" smtClean="0"/>
              <a:t>O</a:t>
            </a:r>
            <a:r>
              <a:rPr lang="en-US" sz="4000" dirty="0" smtClean="0"/>
              <a:t> is the universal donor</a:t>
            </a:r>
          </a:p>
          <a:p>
            <a:endParaRPr lang="en-US" b="1" u="sng" dirty="0" smtClean="0"/>
          </a:p>
          <a:p>
            <a:pPr lvl="2"/>
            <a:r>
              <a:rPr lang="en-US" sz="4000" b="1" u="sng" dirty="0" smtClean="0"/>
              <a:t>AB</a:t>
            </a:r>
            <a:r>
              <a:rPr lang="en-US" sz="4000" dirty="0" smtClean="0"/>
              <a:t> is the universal receiver</a:t>
            </a:r>
            <a:endParaRPr lang="en-US" sz="4000" dirty="0"/>
          </a:p>
        </p:txBody>
      </p:sp>
      <p:pic>
        <p:nvPicPr>
          <p:cNvPr id="4" name="Picture 2" descr="http://img.tfd.com/dict/5F/66A26-blood-group.gif"/>
          <p:cNvPicPr>
            <a:picLocks noChangeAspect="1" noChangeArrowheads="1"/>
          </p:cNvPicPr>
          <p:nvPr/>
        </p:nvPicPr>
        <p:blipFill>
          <a:blip r:embed="rId2" r:link="rId3"/>
          <a:srcRect/>
          <a:stretch>
            <a:fillRect/>
          </a:stretch>
        </p:blipFill>
        <p:spPr bwMode="auto">
          <a:xfrm>
            <a:off x="7086600" y="4114800"/>
            <a:ext cx="1722437" cy="2500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7696200" cy="6227136"/>
          </a:xfrm>
        </p:spPr>
        <p:txBody>
          <a:bodyPr>
            <a:normAutofit/>
          </a:bodyPr>
          <a:lstStyle/>
          <a:p>
            <a:pPr lvl="0"/>
            <a:r>
              <a:rPr lang="en-US" sz="3600" b="1" u="sng" dirty="0" smtClean="0"/>
              <a:t>Not</a:t>
            </a:r>
            <a:r>
              <a:rPr lang="en-US" sz="3600" dirty="0" smtClean="0"/>
              <a:t> all traits are simply inherited by dominant and recessive alleles (Mendelian Genetics). In some traits, neither allele is dominant or many alleles control the trait. Below are different ways in which traits can be inherited from parents to offspring. </a:t>
            </a:r>
          </a:p>
          <a:p>
            <a:endParaRPr lang="en-US" dirty="0"/>
          </a:p>
        </p:txBody>
      </p:sp>
      <p:pic>
        <p:nvPicPr>
          <p:cNvPr id="5122" name="Picture 2" descr="t:\Documents and Settings\ASIM\My Documents\My Pictures\Microsoft Clip Organizer\j0433207.jpg"/>
          <p:cNvPicPr>
            <a:picLocks noChangeAspect="1" noChangeArrowheads="1"/>
          </p:cNvPicPr>
          <p:nvPr/>
        </p:nvPicPr>
        <p:blipFill>
          <a:blip r:embed="rId2" cstate="print"/>
          <a:srcRect/>
          <a:stretch>
            <a:fillRect/>
          </a:stretch>
        </p:blipFill>
        <p:spPr bwMode="auto">
          <a:xfrm>
            <a:off x="6400800" y="4114800"/>
            <a:ext cx="2743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239000" cy="6455736"/>
          </a:xfrm>
        </p:spPr>
        <p:txBody>
          <a:bodyPr>
            <a:normAutofit/>
          </a:bodyPr>
          <a:lstStyle/>
          <a:p>
            <a:r>
              <a:rPr lang="en-US" i="1" dirty="0" smtClean="0"/>
              <a:t>1) If a person of blood group AB marries one belonging to group O, what could be the possible genotypes and phenotypes </a:t>
            </a:r>
            <a:r>
              <a:rPr lang="en-US" dirty="0" smtClean="0"/>
              <a:t>of their </a:t>
            </a:r>
            <a:r>
              <a:rPr lang="en-US" dirty="0" err="1" smtClean="0"/>
              <a:t>offsprings</a:t>
            </a:r>
            <a:r>
              <a:rPr lang="en-US" dirty="0" smtClean="0"/>
              <a:t>’ blood types</a:t>
            </a:r>
            <a:r>
              <a:rPr lang="en-US" i="1" dirty="0" smtClean="0"/>
              <a:t>?</a:t>
            </a:r>
            <a:endParaRPr lang="en-US" dirty="0" smtClean="0"/>
          </a:p>
          <a:p>
            <a:pPr>
              <a:buNone/>
            </a:pPr>
            <a:endParaRPr lang="en-US" dirty="0" smtClean="0"/>
          </a:p>
          <a:p>
            <a:endParaRPr lang="en-US" dirty="0"/>
          </a:p>
        </p:txBody>
      </p:sp>
      <p:pic>
        <p:nvPicPr>
          <p:cNvPr id="4" name="Picture 2" descr="http://img.tfd.com/dict/5F/66A26-blood-group.gif"/>
          <p:cNvPicPr>
            <a:picLocks noChangeAspect="1" noChangeArrowheads="1"/>
          </p:cNvPicPr>
          <p:nvPr/>
        </p:nvPicPr>
        <p:blipFill>
          <a:blip r:embed="rId2" r:link="rId3"/>
          <a:srcRect/>
          <a:stretch>
            <a:fillRect/>
          </a:stretch>
        </p:blipFill>
        <p:spPr bwMode="auto">
          <a:xfrm>
            <a:off x="7467600" y="152400"/>
            <a:ext cx="1676400" cy="2433485"/>
          </a:xfrm>
          <a:prstGeom prst="rect">
            <a:avLst/>
          </a:prstGeom>
          <a:noFill/>
          <a:ln w="9525">
            <a:noFill/>
            <a:miter lim="800000"/>
            <a:headEnd/>
            <a:tailEnd/>
          </a:ln>
        </p:spPr>
      </p:pic>
      <p:pic>
        <p:nvPicPr>
          <p:cNvPr id="97282" name="Picture 2" descr="t:\Documents and Settings\ASIM\My Documents\My Pictures\Microsoft Clip Organizer\j0430771.jpg"/>
          <p:cNvPicPr>
            <a:picLocks noChangeAspect="1" noChangeArrowheads="1"/>
          </p:cNvPicPr>
          <p:nvPr/>
        </p:nvPicPr>
        <p:blipFill>
          <a:blip r:embed="rId4" cstate="print"/>
          <a:srcRect/>
          <a:stretch>
            <a:fillRect/>
          </a:stretch>
        </p:blipFill>
        <p:spPr bwMode="auto">
          <a:xfrm>
            <a:off x="609600" y="5099447"/>
            <a:ext cx="2632688" cy="175855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77200" cy="6227136"/>
          </a:xfrm>
        </p:spPr>
        <p:txBody>
          <a:bodyPr/>
          <a:lstStyle/>
          <a:p>
            <a:r>
              <a:rPr lang="en-US" dirty="0" smtClean="0"/>
              <a:t>P cross = I</a:t>
            </a:r>
            <a:r>
              <a:rPr lang="en-US" baseline="30000" dirty="0" smtClean="0"/>
              <a:t>A</a:t>
            </a:r>
            <a:r>
              <a:rPr lang="en-US" dirty="0" smtClean="0"/>
              <a:t>I</a:t>
            </a:r>
            <a:r>
              <a:rPr lang="en-US" baseline="30000" dirty="0" smtClean="0"/>
              <a:t>B</a:t>
            </a:r>
            <a:r>
              <a:rPr lang="en-US" dirty="0" smtClean="0"/>
              <a:t> x ii</a:t>
            </a:r>
          </a:p>
        </p:txBody>
      </p:sp>
      <p:graphicFrame>
        <p:nvGraphicFramePr>
          <p:cNvPr id="4" name="Table 3"/>
          <p:cNvGraphicFramePr>
            <a:graphicFrameLocks noGrp="1"/>
          </p:cNvGraphicFramePr>
          <p:nvPr/>
        </p:nvGraphicFramePr>
        <p:xfrm>
          <a:off x="1066800" y="2362200"/>
          <a:ext cx="3352800" cy="3251200"/>
        </p:xfrm>
        <a:graphic>
          <a:graphicData uri="http://schemas.openxmlformats.org/drawingml/2006/table">
            <a:tbl>
              <a:tblPr firstRow="1" bandRow="1">
                <a:tableStyleId>{2D5ABB26-0587-4C30-8999-92F81FD0307C}</a:tableStyleId>
              </a:tblPr>
              <a:tblGrid>
                <a:gridCol w="1676400"/>
                <a:gridCol w="1676400"/>
              </a:tblGrid>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371600" y="1447800"/>
            <a:ext cx="2971800" cy="830997"/>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A</a:t>
            </a:r>
            <a:r>
              <a:rPr lang="en-US" sz="4800" dirty="0" smtClean="0">
                <a:latin typeface="Comic Sans MS" pitchFamily="66" charset="0"/>
              </a:rPr>
              <a:t>		I</a:t>
            </a:r>
            <a:r>
              <a:rPr lang="en-US" sz="4800" baseline="30000" dirty="0" smtClean="0">
                <a:latin typeface="Comic Sans MS" pitchFamily="66" charset="0"/>
              </a:rPr>
              <a:t>B</a:t>
            </a:r>
            <a:endParaRPr lang="en-US" sz="4800" baseline="30000" dirty="0">
              <a:latin typeface="Comic Sans MS" pitchFamily="66" charset="0"/>
            </a:endParaRPr>
          </a:p>
        </p:txBody>
      </p:sp>
      <p:sp>
        <p:nvSpPr>
          <p:cNvPr id="6" name="TextBox 5"/>
          <p:cNvSpPr txBox="1"/>
          <p:nvPr/>
        </p:nvSpPr>
        <p:spPr>
          <a:xfrm>
            <a:off x="533400" y="2590800"/>
            <a:ext cx="762000" cy="2308324"/>
          </a:xfrm>
          <a:prstGeom prst="rect">
            <a:avLst/>
          </a:prstGeom>
          <a:noFill/>
        </p:spPr>
        <p:txBody>
          <a:bodyPr wrap="square" rtlCol="0">
            <a:spAutoFit/>
          </a:bodyPr>
          <a:lstStyle/>
          <a:p>
            <a:r>
              <a:rPr lang="en-US" sz="4800" dirty="0" err="1" smtClean="0">
                <a:latin typeface="Comic Sans MS" pitchFamily="66" charset="0"/>
              </a:rPr>
              <a:t>i</a:t>
            </a:r>
            <a:endParaRPr lang="en-US" sz="4800" dirty="0" smtClean="0">
              <a:latin typeface="Comic Sans MS" pitchFamily="66" charset="0"/>
            </a:endParaRPr>
          </a:p>
          <a:p>
            <a:endParaRPr lang="en-US" sz="4800" dirty="0" smtClean="0">
              <a:latin typeface="Comic Sans MS" pitchFamily="66" charset="0"/>
            </a:endParaRPr>
          </a:p>
          <a:p>
            <a:r>
              <a:rPr lang="en-US" sz="4800" dirty="0" err="1" smtClean="0">
                <a:latin typeface="Comic Sans MS" pitchFamily="66" charset="0"/>
              </a:rPr>
              <a:t>i</a:t>
            </a:r>
            <a:endParaRPr lang="en-US" sz="4800" dirty="0" smtClean="0">
              <a:latin typeface="Comic Sans MS" pitchFamily="66" charset="0"/>
            </a:endParaRPr>
          </a:p>
        </p:txBody>
      </p:sp>
      <p:sp>
        <p:nvSpPr>
          <p:cNvPr id="8" name="TextBox 7"/>
          <p:cNvSpPr txBox="1"/>
          <p:nvPr/>
        </p:nvSpPr>
        <p:spPr>
          <a:xfrm>
            <a:off x="1219200" y="2743200"/>
            <a:ext cx="13716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A</a:t>
            </a:r>
            <a:r>
              <a:rPr lang="en-US" sz="4800" dirty="0" err="1" smtClean="0">
                <a:latin typeface="Comic Sans MS" pitchFamily="66" charset="0"/>
              </a:rPr>
              <a:t>i</a:t>
            </a:r>
            <a:endParaRPr lang="en-US" sz="4800" dirty="0">
              <a:latin typeface="Comic Sans MS" pitchFamily="66" charset="0"/>
            </a:endParaRPr>
          </a:p>
        </p:txBody>
      </p:sp>
      <p:sp>
        <p:nvSpPr>
          <p:cNvPr id="9" name="TextBox 8"/>
          <p:cNvSpPr txBox="1"/>
          <p:nvPr/>
        </p:nvSpPr>
        <p:spPr>
          <a:xfrm>
            <a:off x="1143000" y="4419600"/>
            <a:ext cx="13716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A</a:t>
            </a:r>
            <a:r>
              <a:rPr lang="en-US" sz="4800" dirty="0" err="1" smtClean="0">
                <a:latin typeface="Comic Sans MS" pitchFamily="66" charset="0"/>
              </a:rPr>
              <a:t>i</a:t>
            </a:r>
            <a:endParaRPr lang="en-US" sz="4800" dirty="0">
              <a:latin typeface="Comic Sans MS" pitchFamily="66" charset="0"/>
            </a:endParaRPr>
          </a:p>
        </p:txBody>
      </p:sp>
      <p:sp>
        <p:nvSpPr>
          <p:cNvPr id="10" name="TextBox 9"/>
          <p:cNvSpPr txBox="1"/>
          <p:nvPr/>
        </p:nvSpPr>
        <p:spPr>
          <a:xfrm>
            <a:off x="2819400" y="2743200"/>
            <a:ext cx="17526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B</a:t>
            </a:r>
            <a:r>
              <a:rPr lang="en-US" sz="4800" dirty="0" err="1" smtClean="0">
                <a:latin typeface="Comic Sans MS" pitchFamily="66" charset="0"/>
              </a:rPr>
              <a:t>i</a:t>
            </a:r>
            <a:endParaRPr lang="en-US" sz="4800" dirty="0">
              <a:latin typeface="Comic Sans MS" pitchFamily="66" charset="0"/>
            </a:endParaRPr>
          </a:p>
        </p:txBody>
      </p:sp>
      <p:sp>
        <p:nvSpPr>
          <p:cNvPr id="11" name="TextBox 10"/>
          <p:cNvSpPr txBox="1"/>
          <p:nvPr/>
        </p:nvSpPr>
        <p:spPr>
          <a:xfrm>
            <a:off x="2895600" y="4419600"/>
            <a:ext cx="16764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B</a:t>
            </a:r>
            <a:r>
              <a:rPr lang="en-US" sz="4800" dirty="0" err="1" smtClean="0">
                <a:latin typeface="Comic Sans MS" pitchFamily="66" charset="0"/>
              </a:rPr>
              <a:t>i</a:t>
            </a:r>
            <a:endParaRPr lang="en-US" sz="4800" dirty="0">
              <a:latin typeface="Comic Sans MS" pitchFamily="66" charset="0"/>
            </a:endParaRPr>
          </a:p>
        </p:txBody>
      </p:sp>
      <p:pic>
        <p:nvPicPr>
          <p:cNvPr id="12" name="Picture 2" descr="http://img.tfd.com/dict/5F/66A26-blood-group.gif"/>
          <p:cNvPicPr>
            <a:picLocks noChangeAspect="1" noChangeArrowheads="1"/>
          </p:cNvPicPr>
          <p:nvPr/>
        </p:nvPicPr>
        <p:blipFill>
          <a:blip r:embed="rId2" r:link="rId3"/>
          <a:srcRect/>
          <a:stretch>
            <a:fillRect/>
          </a:stretch>
        </p:blipFill>
        <p:spPr bwMode="auto">
          <a:xfrm>
            <a:off x="7848600" y="0"/>
            <a:ext cx="1295400" cy="1880420"/>
          </a:xfrm>
          <a:prstGeom prst="rect">
            <a:avLst/>
          </a:prstGeom>
          <a:noFill/>
          <a:ln w="9525">
            <a:noFill/>
            <a:miter lim="800000"/>
            <a:headEnd/>
            <a:tailEnd/>
          </a:ln>
        </p:spPr>
      </p:pic>
      <p:sp>
        <p:nvSpPr>
          <p:cNvPr id="13" name="TextBox 12"/>
          <p:cNvSpPr txBox="1"/>
          <p:nvPr/>
        </p:nvSpPr>
        <p:spPr>
          <a:xfrm>
            <a:off x="4876800" y="2286000"/>
            <a:ext cx="4267200" cy="3354765"/>
          </a:xfrm>
          <a:prstGeom prst="rect">
            <a:avLst/>
          </a:prstGeom>
          <a:solidFill>
            <a:schemeClr val="bg2">
              <a:lumMod val="90000"/>
            </a:schemeClr>
          </a:solidFill>
        </p:spPr>
        <p:txBody>
          <a:bodyPr wrap="square" rtlCol="0">
            <a:spAutoFit/>
          </a:bodyPr>
          <a:lstStyle/>
          <a:p>
            <a:pPr algn="ctr"/>
            <a:r>
              <a:rPr lang="en-US" sz="3600" b="1" u="sng" dirty="0" smtClean="0">
                <a:latin typeface="Comic Sans MS" pitchFamily="66" charset="0"/>
              </a:rPr>
              <a:t>Genotypes: </a:t>
            </a:r>
          </a:p>
          <a:p>
            <a:pPr algn="ctr"/>
            <a:r>
              <a:rPr lang="en-US" sz="3600" b="1" dirty="0" smtClean="0">
                <a:latin typeface="Comic Sans MS" pitchFamily="66" charset="0"/>
              </a:rPr>
              <a:t>2 </a:t>
            </a:r>
            <a:r>
              <a:rPr lang="en-US" sz="3600" b="1" dirty="0" err="1" smtClean="0">
                <a:latin typeface="Comic Sans MS" pitchFamily="66" charset="0"/>
              </a:rPr>
              <a:t>I</a:t>
            </a:r>
            <a:r>
              <a:rPr lang="en-US" sz="3600" b="1" baseline="30000" dirty="0" err="1" smtClean="0">
                <a:latin typeface="Comic Sans MS" pitchFamily="66" charset="0"/>
              </a:rPr>
              <a:t>A</a:t>
            </a:r>
            <a:r>
              <a:rPr lang="en-US" sz="3600" b="1" dirty="0" err="1" smtClean="0">
                <a:latin typeface="Comic Sans MS" pitchFamily="66" charset="0"/>
              </a:rPr>
              <a:t>i</a:t>
            </a:r>
            <a:r>
              <a:rPr lang="en-US" sz="3600" b="1" dirty="0" smtClean="0">
                <a:latin typeface="Comic Sans MS" pitchFamily="66" charset="0"/>
              </a:rPr>
              <a:t> : 2 </a:t>
            </a:r>
            <a:r>
              <a:rPr lang="en-US" sz="3600" b="1" dirty="0" err="1" smtClean="0">
                <a:latin typeface="Comic Sans MS" pitchFamily="66" charset="0"/>
              </a:rPr>
              <a:t>I</a:t>
            </a:r>
            <a:r>
              <a:rPr lang="en-US" sz="3600" b="1" baseline="30000" dirty="0" err="1" smtClean="0">
                <a:latin typeface="Comic Sans MS" pitchFamily="66" charset="0"/>
              </a:rPr>
              <a:t>B</a:t>
            </a:r>
            <a:r>
              <a:rPr lang="en-US" sz="3600" b="1" dirty="0" err="1" smtClean="0">
                <a:latin typeface="Comic Sans MS" pitchFamily="66" charset="0"/>
              </a:rPr>
              <a:t>i</a:t>
            </a:r>
            <a:endParaRPr lang="en-US" sz="3600" b="1" dirty="0" smtClean="0">
              <a:latin typeface="Comic Sans MS" pitchFamily="66" charset="0"/>
            </a:endParaRPr>
          </a:p>
          <a:p>
            <a:pPr algn="ctr"/>
            <a:endParaRPr lang="en-US" sz="3600" b="1" dirty="0" smtClean="0">
              <a:latin typeface="Comic Sans MS" pitchFamily="66" charset="0"/>
            </a:endParaRPr>
          </a:p>
          <a:p>
            <a:pPr algn="ctr"/>
            <a:r>
              <a:rPr lang="en-US" sz="3600" b="1" u="sng" dirty="0" smtClean="0">
                <a:latin typeface="Comic Sans MS" pitchFamily="66" charset="0"/>
              </a:rPr>
              <a:t>Phenotypes: </a:t>
            </a:r>
          </a:p>
          <a:p>
            <a:r>
              <a:rPr lang="en-US" sz="3200" b="1" dirty="0" smtClean="0">
                <a:latin typeface="Comic Sans MS" pitchFamily="66" charset="0"/>
              </a:rPr>
              <a:t>2 Type A: 2 Type B</a:t>
            </a:r>
          </a:p>
          <a:p>
            <a:pPr algn="ctr"/>
            <a:endParaRPr lang="en-US" sz="36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7239000" cy="6150936"/>
          </a:xfrm>
        </p:spPr>
        <p:txBody>
          <a:bodyPr>
            <a:normAutofit/>
          </a:bodyPr>
          <a:lstStyle/>
          <a:p>
            <a:r>
              <a:rPr lang="en-US" i="1" dirty="0" smtClean="0"/>
              <a:t>If a father is homozygous blood type A and the mother is heterozygous blood type B. What could be the possible genotypes and phenotypes of their offspring’s blood types?</a:t>
            </a:r>
            <a:endParaRPr lang="en-US" dirty="0"/>
          </a:p>
        </p:txBody>
      </p:sp>
      <p:pic>
        <p:nvPicPr>
          <p:cNvPr id="4" name="Picture 2" descr="http://img.tfd.com/dict/5F/66A26-blood-group.gif"/>
          <p:cNvPicPr>
            <a:picLocks noChangeAspect="1" noChangeArrowheads="1"/>
          </p:cNvPicPr>
          <p:nvPr/>
        </p:nvPicPr>
        <p:blipFill>
          <a:blip r:embed="rId2" r:link="rId3"/>
          <a:srcRect/>
          <a:stretch>
            <a:fillRect/>
          </a:stretch>
        </p:blipFill>
        <p:spPr bwMode="auto">
          <a:xfrm>
            <a:off x="7315200" y="4648200"/>
            <a:ext cx="1154853"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77200" cy="6227136"/>
          </a:xfrm>
        </p:spPr>
        <p:txBody>
          <a:bodyPr/>
          <a:lstStyle/>
          <a:p>
            <a:r>
              <a:rPr lang="en-US" dirty="0" smtClean="0"/>
              <a:t>P cross = I</a:t>
            </a:r>
            <a:r>
              <a:rPr lang="en-US" baseline="30000" dirty="0" smtClean="0"/>
              <a:t>A</a:t>
            </a:r>
            <a:r>
              <a:rPr lang="en-US" dirty="0" smtClean="0"/>
              <a:t>I</a:t>
            </a:r>
            <a:r>
              <a:rPr lang="en-US" baseline="30000" dirty="0" smtClean="0"/>
              <a:t>A</a:t>
            </a:r>
            <a:r>
              <a:rPr lang="en-US" dirty="0" smtClean="0"/>
              <a:t> x </a:t>
            </a:r>
            <a:r>
              <a:rPr lang="en-US" dirty="0" err="1" smtClean="0"/>
              <a:t>I</a:t>
            </a:r>
            <a:r>
              <a:rPr lang="en-US" baseline="30000" dirty="0" err="1" smtClean="0"/>
              <a:t>B</a:t>
            </a:r>
            <a:r>
              <a:rPr lang="en-US" dirty="0" err="1" smtClean="0"/>
              <a:t>i</a:t>
            </a:r>
            <a:endParaRPr lang="en-US" dirty="0" smtClean="0"/>
          </a:p>
        </p:txBody>
      </p:sp>
      <p:graphicFrame>
        <p:nvGraphicFramePr>
          <p:cNvPr id="4" name="Table 3"/>
          <p:cNvGraphicFramePr>
            <a:graphicFrameLocks noGrp="1"/>
          </p:cNvGraphicFramePr>
          <p:nvPr/>
        </p:nvGraphicFramePr>
        <p:xfrm>
          <a:off x="1066800" y="2362200"/>
          <a:ext cx="3352800" cy="3251200"/>
        </p:xfrm>
        <a:graphic>
          <a:graphicData uri="http://schemas.openxmlformats.org/drawingml/2006/table">
            <a:tbl>
              <a:tblPr firstRow="1" bandRow="1">
                <a:tableStyleId>{2D5ABB26-0587-4C30-8999-92F81FD0307C}</a:tableStyleId>
              </a:tblPr>
              <a:tblGrid>
                <a:gridCol w="1676400"/>
                <a:gridCol w="1676400"/>
              </a:tblGrid>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371600" y="1447800"/>
            <a:ext cx="2971800" cy="830997"/>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A</a:t>
            </a:r>
            <a:r>
              <a:rPr lang="en-US" sz="4800" dirty="0" smtClean="0">
                <a:latin typeface="Comic Sans MS" pitchFamily="66" charset="0"/>
              </a:rPr>
              <a:t>		</a:t>
            </a:r>
            <a:r>
              <a:rPr lang="en-US" sz="4800" dirty="0" err="1" smtClean="0">
                <a:latin typeface="Comic Sans MS" pitchFamily="66" charset="0"/>
              </a:rPr>
              <a:t>I</a:t>
            </a:r>
            <a:r>
              <a:rPr lang="en-US" sz="4800" baseline="30000" dirty="0" err="1" smtClean="0">
                <a:latin typeface="Comic Sans MS" pitchFamily="66" charset="0"/>
              </a:rPr>
              <a:t>A</a:t>
            </a:r>
            <a:endParaRPr lang="en-US" sz="4800" baseline="30000" dirty="0">
              <a:latin typeface="Comic Sans MS" pitchFamily="66" charset="0"/>
            </a:endParaRPr>
          </a:p>
        </p:txBody>
      </p:sp>
      <p:sp>
        <p:nvSpPr>
          <p:cNvPr id="6" name="TextBox 5"/>
          <p:cNvSpPr txBox="1"/>
          <p:nvPr/>
        </p:nvSpPr>
        <p:spPr>
          <a:xfrm>
            <a:off x="228600" y="2590800"/>
            <a:ext cx="1066800" cy="2554545"/>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B </a:t>
            </a:r>
          </a:p>
          <a:p>
            <a:endParaRPr lang="en-US" sz="4800" baseline="30000" dirty="0" smtClean="0">
              <a:latin typeface="Comic Sans MS" pitchFamily="66" charset="0"/>
            </a:endParaRPr>
          </a:p>
          <a:p>
            <a:endParaRPr lang="en-US" sz="4800" baseline="30000" dirty="0" smtClean="0">
              <a:latin typeface="Comic Sans MS" pitchFamily="66" charset="0"/>
            </a:endParaRPr>
          </a:p>
          <a:p>
            <a:r>
              <a:rPr lang="en-US" sz="4800" dirty="0" err="1" smtClean="0">
                <a:latin typeface="Comic Sans MS" pitchFamily="66" charset="0"/>
              </a:rPr>
              <a:t>i</a:t>
            </a:r>
            <a:endParaRPr lang="en-US" sz="4800" dirty="0" smtClean="0">
              <a:latin typeface="Comic Sans MS" pitchFamily="66" charset="0"/>
            </a:endParaRPr>
          </a:p>
        </p:txBody>
      </p:sp>
      <p:sp>
        <p:nvSpPr>
          <p:cNvPr id="8" name="TextBox 7"/>
          <p:cNvSpPr txBox="1"/>
          <p:nvPr/>
        </p:nvSpPr>
        <p:spPr>
          <a:xfrm>
            <a:off x="1066800" y="2743200"/>
            <a:ext cx="1600200" cy="830997"/>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A</a:t>
            </a:r>
            <a:r>
              <a:rPr lang="en-US" sz="4800" dirty="0" smtClean="0">
                <a:latin typeface="Comic Sans MS" pitchFamily="66" charset="0"/>
              </a:rPr>
              <a:t>I</a:t>
            </a:r>
            <a:r>
              <a:rPr lang="en-US" sz="4800" baseline="30000" dirty="0" smtClean="0">
                <a:latin typeface="Comic Sans MS" pitchFamily="66" charset="0"/>
              </a:rPr>
              <a:t>B</a:t>
            </a:r>
            <a:endParaRPr lang="en-US" sz="4800" dirty="0">
              <a:latin typeface="Comic Sans MS" pitchFamily="66" charset="0"/>
            </a:endParaRPr>
          </a:p>
        </p:txBody>
      </p:sp>
      <p:sp>
        <p:nvSpPr>
          <p:cNvPr id="9" name="TextBox 8"/>
          <p:cNvSpPr txBox="1"/>
          <p:nvPr/>
        </p:nvSpPr>
        <p:spPr>
          <a:xfrm>
            <a:off x="1143000" y="4419600"/>
            <a:ext cx="13716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A</a:t>
            </a:r>
            <a:r>
              <a:rPr lang="en-US" sz="4800" dirty="0" err="1" smtClean="0">
                <a:latin typeface="Comic Sans MS" pitchFamily="66" charset="0"/>
              </a:rPr>
              <a:t>i</a:t>
            </a:r>
            <a:endParaRPr lang="en-US" sz="4800" dirty="0">
              <a:latin typeface="Comic Sans MS" pitchFamily="66" charset="0"/>
            </a:endParaRPr>
          </a:p>
        </p:txBody>
      </p:sp>
      <p:sp>
        <p:nvSpPr>
          <p:cNvPr id="10" name="TextBox 9"/>
          <p:cNvSpPr txBox="1"/>
          <p:nvPr/>
        </p:nvSpPr>
        <p:spPr>
          <a:xfrm>
            <a:off x="2819400" y="2743200"/>
            <a:ext cx="1752600" cy="830997"/>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A</a:t>
            </a:r>
            <a:r>
              <a:rPr lang="en-US" sz="4800" dirty="0" smtClean="0">
                <a:latin typeface="Comic Sans MS" pitchFamily="66" charset="0"/>
              </a:rPr>
              <a:t>I</a:t>
            </a:r>
            <a:r>
              <a:rPr lang="en-US" sz="4800" baseline="30000" dirty="0" smtClean="0">
                <a:latin typeface="Comic Sans MS" pitchFamily="66" charset="0"/>
              </a:rPr>
              <a:t>B</a:t>
            </a:r>
            <a:endParaRPr lang="en-US" sz="4800" dirty="0">
              <a:latin typeface="Comic Sans MS" pitchFamily="66" charset="0"/>
            </a:endParaRPr>
          </a:p>
        </p:txBody>
      </p:sp>
      <p:sp>
        <p:nvSpPr>
          <p:cNvPr id="11" name="TextBox 10"/>
          <p:cNvSpPr txBox="1"/>
          <p:nvPr/>
        </p:nvSpPr>
        <p:spPr>
          <a:xfrm>
            <a:off x="2895600" y="4419600"/>
            <a:ext cx="16764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A</a:t>
            </a:r>
            <a:r>
              <a:rPr lang="en-US" sz="4800" dirty="0" err="1" smtClean="0">
                <a:latin typeface="Comic Sans MS" pitchFamily="66" charset="0"/>
              </a:rPr>
              <a:t>i</a:t>
            </a:r>
            <a:endParaRPr lang="en-US" sz="4800" dirty="0">
              <a:latin typeface="Comic Sans MS" pitchFamily="66" charset="0"/>
            </a:endParaRPr>
          </a:p>
        </p:txBody>
      </p:sp>
      <p:pic>
        <p:nvPicPr>
          <p:cNvPr id="12" name="Picture 2" descr="http://img.tfd.com/dict/5F/66A26-blood-group.gif"/>
          <p:cNvPicPr>
            <a:picLocks noChangeAspect="1" noChangeArrowheads="1"/>
          </p:cNvPicPr>
          <p:nvPr/>
        </p:nvPicPr>
        <p:blipFill>
          <a:blip r:embed="rId2" r:link="rId3"/>
          <a:srcRect/>
          <a:stretch>
            <a:fillRect/>
          </a:stretch>
        </p:blipFill>
        <p:spPr bwMode="auto">
          <a:xfrm>
            <a:off x="7848600" y="0"/>
            <a:ext cx="1295400" cy="1880420"/>
          </a:xfrm>
          <a:prstGeom prst="rect">
            <a:avLst/>
          </a:prstGeom>
          <a:noFill/>
          <a:ln w="9525">
            <a:noFill/>
            <a:miter lim="800000"/>
            <a:headEnd/>
            <a:tailEnd/>
          </a:ln>
        </p:spPr>
      </p:pic>
      <p:sp>
        <p:nvSpPr>
          <p:cNvPr id="13" name="TextBox 12"/>
          <p:cNvSpPr txBox="1"/>
          <p:nvPr/>
        </p:nvSpPr>
        <p:spPr>
          <a:xfrm>
            <a:off x="4572000" y="2286001"/>
            <a:ext cx="4572000" cy="3354765"/>
          </a:xfrm>
          <a:prstGeom prst="rect">
            <a:avLst/>
          </a:prstGeom>
          <a:solidFill>
            <a:schemeClr val="bg2">
              <a:lumMod val="90000"/>
            </a:schemeClr>
          </a:solidFill>
        </p:spPr>
        <p:txBody>
          <a:bodyPr wrap="square" rtlCol="0">
            <a:spAutoFit/>
          </a:bodyPr>
          <a:lstStyle/>
          <a:p>
            <a:pPr algn="ctr"/>
            <a:r>
              <a:rPr lang="en-US" sz="3600" b="1" u="sng" dirty="0" smtClean="0">
                <a:latin typeface="Comic Sans MS" pitchFamily="66" charset="0"/>
              </a:rPr>
              <a:t>Genotypes: </a:t>
            </a:r>
          </a:p>
          <a:p>
            <a:pPr algn="ctr"/>
            <a:r>
              <a:rPr lang="en-US" sz="3600" b="1" dirty="0" smtClean="0">
                <a:latin typeface="Comic Sans MS" pitchFamily="66" charset="0"/>
              </a:rPr>
              <a:t>2 </a:t>
            </a:r>
            <a:r>
              <a:rPr lang="en-US" sz="3600" b="1" dirty="0" err="1" smtClean="0">
                <a:latin typeface="Comic Sans MS" pitchFamily="66" charset="0"/>
              </a:rPr>
              <a:t>I</a:t>
            </a:r>
            <a:r>
              <a:rPr lang="en-US" sz="3600" b="1" baseline="30000" dirty="0" err="1" smtClean="0">
                <a:latin typeface="Comic Sans MS" pitchFamily="66" charset="0"/>
              </a:rPr>
              <a:t>A</a:t>
            </a:r>
            <a:r>
              <a:rPr lang="en-US" sz="3600" b="1" dirty="0" err="1" smtClean="0">
                <a:latin typeface="Comic Sans MS" pitchFamily="66" charset="0"/>
              </a:rPr>
              <a:t>i</a:t>
            </a:r>
            <a:r>
              <a:rPr lang="en-US" sz="3600" b="1" dirty="0" smtClean="0">
                <a:latin typeface="Comic Sans MS" pitchFamily="66" charset="0"/>
              </a:rPr>
              <a:t> : 2 I</a:t>
            </a:r>
            <a:r>
              <a:rPr lang="en-US" sz="3600" b="1" baseline="30000" dirty="0" smtClean="0">
                <a:latin typeface="Comic Sans MS" pitchFamily="66" charset="0"/>
              </a:rPr>
              <a:t>A</a:t>
            </a:r>
            <a:r>
              <a:rPr lang="en-US" sz="3600" b="1" dirty="0" smtClean="0">
                <a:latin typeface="Comic Sans MS" pitchFamily="66" charset="0"/>
              </a:rPr>
              <a:t>I</a:t>
            </a:r>
            <a:r>
              <a:rPr lang="en-US" sz="3600" b="1" baseline="30000" dirty="0" smtClean="0">
                <a:latin typeface="Comic Sans MS" pitchFamily="66" charset="0"/>
              </a:rPr>
              <a:t>B</a:t>
            </a:r>
            <a:endParaRPr lang="en-US" sz="3600" b="1" dirty="0" smtClean="0">
              <a:latin typeface="Comic Sans MS" pitchFamily="66" charset="0"/>
            </a:endParaRPr>
          </a:p>
          <a:p>
            <a:pPr algn="ctr"/>
            <a:endParaRPr lang="en-US" sz="3600" b="1" dirty="0" smtClean="0">
              <a:latin typeface="Comic Sans MS" pitchFamily="66" charset="0"/>
            </a:endParaRPr>
          </a:p>
          <a:p>
            <a:pPr algn="ctr"/>
            <a:r>
              <a:rPr lang="en-US" sz="3600" b="1" u="sng" dirty="0" smtClean="0">
                <a:latin typeface="Comic Sans MS" pitchFamily="66" charset="0"/>
              </a:rPr>
              <a:t>Phenotypes: </a:t>
            </a:r>
          </a:p>
          <a:p>
            <a:r>
              <a:rPr lang="en-US" sz="3200" b="1" dirty="0" smtClean="0">
                <a:latin typeface="Comic Sans MS" pitchFamily="66" charset="0"/>
              </a:rPr>
              <a:t>2 Type A: 2 Type AB</a:t>
            </a:r>
          </a:p>
          <a:p>
            <a:pPr algn="ctr"/>
            <a:endParaRPr lang="en-US" sz="36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7620000" cy="5846136"/>
          </a:xfrm>
        </p:spPr>
        <p:txBody>
          <a:bodyPr>
            <a:normAutofit/>
          </a:bodyPr>
          <a:lstStyle/>
          <a:p>
            <a:pPr lvl="0">
              <a:buNone/>
            </a:pPr>
            <a:r>
              <a:rPr lang="en-US" b="1" i="1" u="sng" dirty="0" smtClean="0"/>
              <a:t>2 Types of Chromosomes:</a:t>
            </a:r>
            <a:endParaRPr lang="en-US" dirty="0" smtClean="0"/>
          </a:p>
          <a:p>
            <a:pPr>
              <a:buNone/>
            </a:pPr>
            <a:endParaRPr lang="en-US" sz="1200" dirty="0" smtClean="0"/>
          </a:p>
          <a:p>
            <a:r>
              <a:rPr lang="en-US" dirty="0" smtClean="0"/>
              <a:t>1. </a:t>
            </a:r>
            <a:r>
              <a:rPr lang="en-US" b="1" u="sng" dirty="0" smtClean="0"/>
              <a:t>Sex chromosomes</a:t>
            </a:r>
            <a:r>
              <a:rPr lang="en-US" dirty="0" smtClean="0"/>
              <a:t>- last pair of chromosomes—23</a:t>
            </a:r>
            <a:r>
              <a:rPr lang="en-US" baseline="30000" dirty="0" smtClean="0"/>
              <a:t>rd</a:t>
            </a:r>
            <a:r>
              <a:rPr lang="en-US" dirty="0" smtClean="0"/>
              <a:t> pair for humans</a:t>
            </a:r>
          </a:p>
          <a:p>
            <a:pPr>
              <a:buNone/>
            </a:pPr>
            <a:r>
              <a:rPr lang="en-US" dirty="0" smtClean="0"/>
              <a:t>		XX = </a:t>
            </a:r>
            <a:r>
              <a:rPr lang="en-US" b="1" u="sng" dirty="0" smtClean="0"/>
              <a:t>female</a:t>
            </a:r>
            <a:endParaRPr lang="en-US" dirty="0" smtClean="0"/>
          </a:p>
          <a:p>
            <a:pPr>
              <a:buNone/>
            </a:pPr>
            <a:r>
              <a:rPr lang="en-US" dirty="0" smtClean="0"/>
              <a:t>		XY = </a:t>
            </a:r>
            <a:r>
              <a:rPr lang="en-US" b="1" u="sng" dirty="0" smtClean="0"/>
              <a:t>male</a:t>
            </a:r>
            <a:endParaRPr lang="en-US" dirty="0" smtClean="0"/>
          </a:p>
          <a:p>
            <a:endParaRPr lang="en-US" dirty="0"/>
          </a:p>
        </p:txBody>
      </p:sp>
      <p:pic>
        <p:nvPicPr>
          <p:cNvPr id="8" name="Picture 2" descr="t:\Documents and Settings\ASIM\My Documents\My Pictures\Microsoft Clip Organizer\j0301060.wmf"/>
          <p:cNvPicPr>
            <a:picLocks noChangeAspect="1" noChangeArrowheads="1"/>
          </p:cNvPicPr>
          <p:nvPr/>
        </p:nvPicPr>
        <p:blipFill>
          <a:blip r:embed="rId2"/>
          <a:srcRect/>
          <a:stretch>
            <a:fillRect/>
          </a:stretch>
        </p:blipFill>
        <p:spPr bwMode="auto">
          <a:xfrm>
            <a:off x="5715000" y="3505200"/>
            <a:ext cx="3124200" cy="31242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lstStyle/>
          <a:p>
            <a:r>
              <a:rPr lang="en-US" b="1" u="sng" dirty="0" err="1" smtClean="0"/>
              <a:t>Autosomal</a:t>
            </a:r>
            <a:r>
              <a:rPr lang="en-US" b="1" u="sng" dirty="0" smtClean="0"/>
              <a:t> chromosomes</a:t>
            </a:r>
            <a:r>
              <a:rPr lang="en-US" dirty="0" smtClean="0"/>
              <a:t> or </a:t>
            </a:r>
            <a:r>
              <a:rPr lang="en-US" b="1" u="sng" dirty="0" err="1" smtClean="0"/>
              <a:t>Autosomes</a:t>
            </a:r>
            <a:r>
              <a:rPr lang="en-US" dirty="0" smtClean="0"/>
              <a:t> </a:t>
            </a:r>
          </a:p>
          <a:p>
            <a:endParaRPr lang="en-US" dirty="0" smtClean="0"/>
          </a:p>
          <a:p>
            <a:r>
              <a:rPr lang="en-US" dirty="0" smtClean="0"/>
              <a:t> All other pairs of chromosomes – 1 -22</a:t>
            </a:r>
            <a:r>
              <a:rPr lang="en-US" baseline="30000" dirty="0" smtClean="0"/>
              <a:t>nd</a:t>
            </a:r>
            <a:r>
              <a:rPr lang="en-US" dirty="0" smtClean="0"/>
              <a:t> pair in humans</a:t>
            </a:r>
          </a:p>
          <a:p>
            <a:endParaRPr lang="en-US" dirty="0"/>
          </a:p>
        </p:txBody>
      </p:sp>
      <p:pic>
        <p:nvPicPr>
          <p:cNvPr id="36866" name="Picture 2" descr="t:\Documents and Settings\ASIM\My Documents\My Pictures\Microsoft Clip Organizer\j0301060.wmf"/>
          <p:cNvPicPr>
            <a:picLocks noChangeAspect="1" noChangeArrowheads="1"/>
          </p:cNvPicPr>
          <p:nvPr/>
        </p:nvPicPr>
        <p:blipFill>
          <a:blip r:embed="rId2"/>
          <a:srcRect/>
          <a:stretch>
            <a:fillRect/>
          </a:stretch>
        </p:blipFill>
        <p:spPr bwMode="auto">
          <a:xfrm>
            <a:off x="6324600" y="4191000"/>
            <a:ext cx="2286000"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 calcmode="lin" valueType="num">
                                      <p:cBhvr>
                                        <p:cTn id="9" dur="500" fill="hold"/>
                                        <p:tgtEl>
                                          <p:spTgt spid="36866"/>
                                        </p:tgtEl>
                                        <p:attrNameLst>
                                          <p:attrName>style.rotation</p:attrName>
                                        </p:attrNameLst>
                                      </p:cBhvr>
                                      <p:tavLst>
                                        <p:tav tm="0">
                                          <p:val>
                                            <p:fltVal val="360"/>
                                          </p:val>
                                        </p:tav>
                                        <p:tav tm="100000">
                                          <p:val>
                                            <p:fltVal val="0"/>
                                          </p:val>
                                        </p:tav>
                                      </p:tavLst>
                                    </p:anim>
                                    <p:animEffect transition="in" filter="fade">
                                      <p:cBhvr>
                                        <p:cTn id="10"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Sex-linked traits </a:t>
            </a:r>
            <a:br>
              <a:rPr lang="en-US" dirty="0" smtClean="0"/>
            </a:br>
            <a:r>
              <a:rPr lang="en-US" dirty="0" smtClean="0"/>
              <a:t>					(x-linked)</a:t>
            </a:r>
            <a:endParaRPr lang="en-US" dirty="0"/>
          </a:p>
        </p:txBody>
      </p:sp>
      <p:sp>
        <p:nvSpPr>
          <p:cNvPr id="3" name="Content Placeholder 2"/>
          <p:cNvSpPr>
            <a:spLocks noGrp="1"/>
          </p:cNvSpPr>
          <p:nvPr>
            <p:ph idx="1"/>
          </p:nvPr>
        </p:nvSpPr>
        <p:spPr>
          <a:xfrm>
            <a:off x="457200" y="1609416"/>
            <a:ext cx="8001000" cy="4846320"/>
          </a:xfrm>
        </p:spPr>
        <p:txBody>
          <a:bodyPr/>
          <a:lstStyle/>
          <a:p>
            <a:pPr lvl="0"/>
            <a:r>
              <a:rPr lang="en-US" dirty="0" smtClean="0"/>
              <a:t>Other genes besides the alleles for sex are located on the sex chromosomes.</a:t>
            </a:r>
          </a:p>
          <a:p>
            <a:endParaRPr lang="en-US" dirty="0"/>
          </a:p>
        </p:txBody>
      </p:sp>
      <p:pic>
        <p:nvPicPr>
          <p:cNvPr id="4" name="Picture 3" descr="sex1"/>
          <p:cNvPicPr>
            <a:picLocks noChangeAspect="1" noChangeArrowheads="1"/>
          </p:cNvPicPr>
          <p:nvPr/>
        </p:nvPicPr>
        <p:blipFill>
          <a:blip r:embed="rId2"/>
          <a:srcRect/>
          <a:stretch>
            <a:fillRect/>
          </a:stretch>
        </p:blipFill>
        <p:spPr bwMode="auto">
          <a:xfrm>
            <a:off x="2514600" y="3810000"/>
            <a:ext cx="3276600" cy="28010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lstStyle/>
          <a:p>
            <a:pPr lvl="0"/>
            <a:r>
              <a:rPr lang="en-US" i="1" dirty="0" smtClean="0"/>
              <a:t>Definition:</a:t>
            </a:r>
            <a:endParaRPr lang="en-US" dirty="0" smtClean="0"/>
          </a:p>
          <a:p>
            <a:pPr>
              <a:buNone/>
            </a:pPr>
            <a:endParaRPr lang="en-US" sz="1200" dirty="0" smtClean="0"/>
          </a:p>
          <a:p>
            <a:pPr lvl="0"/>
            <a:r>
              <a:rPr lang="en-US" dirty="0" smtClean="0"/>
              <a:t>These traits will occur </a:t>
            </a:r>
            <a:r>
              <a:rPr lang="en-US" b="1" u="sng" dirty="0" smtClean="0"/>
              <a:t>MORE</a:t>
            </a:r>
            <a:r>
              <a:rPr lang="en-US" dirty="0" smtClean="0"/>
              <a:t> frequently in males than females, such as color blindness and hemophilia.</a:t>
            </a:r>
          </a:p>
          <a:p>
            <a:pPr>
              <a:buNone/>
            </a:pPr>
            <a:endParaRPr lang="en-US" dirty="0"/>
          </a:p>
        </p:txBody>
      </p:sp>
      <p:pic>
        <p:nvPicPr>
          <p:cNvPr id="71683" name="Picture 3" descr="t:\Documents and Settings\ASIM\My Documents\My Pictures\Microsoft Clip Organizer\j0438591.jpg"/>
          <p:cNvPicPr>
            <a:picLocks noChangeAspect="1" noChangeArrowheads="1"/>
          </p:cNvPicPr>
          <p:nvPr/>
        </p:nvPicPr>
        <p:blipFill>
          <a:blip r:embed="rId2" cstate="print"/>
          <a:srcRect/>
          <a:stretch>
            <a:fillRect/>
          </a:stretch>
        </p:blipFill>
        <p:spPr bwMode="auto">
          <a:xfrm>
            <a:off x="6684923" y="3581400"/>
            <a:ext cx="2459076"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770" decel="100000"/>
                                        <p:tgtEl>
                                          <p:spTgt spid="71683"/>
                                        </p:tgtEl>
                                      </p:cBhvr>
                                    </p:animEffect>
                                    <p:animScale>
                                      <p:cBhvr>
                                        <p:cTn id="8" dur="770" decel="100000"/>
                                        <p:tgtEl>
                                          <p:spTgt spid="71683"/>
                                        </p:tgtEl>
                                      </p:cBhvr>
                                      <p:from x="10000" y="10000"/>
                                      <p:to x="200000" y="450000"/>
                                    </p:animScale>
                                    <p:animScale>
                                      <p:cBhvr>
                                        <p:cTn id="9" dur="1230" accel="100000" fill="hold">
                                          <p:stCondLst>
                                            <p:cond delay="770"/>
                                          </p:stCondLst>
                                        </p:cTn>
                                        <p:tgtEl>
                                          <p:spTgt spid="71683"/>
                                        </p:tgtEl>
                                      </p:cBhvr>
                                      <p:from x="200000" y="450000"/>
                                      <p:to x="100000" y="100000"/>
                                    </p:animScale>
                                    <p:set>
                                      <p:cBhvr>
                                        <p:cTn id="10" dur="770" fill="hold"/>
                                        <p:tgtEl>
                                          <p:spTgt spid="71683"/>
                                        </p:tgtEl>
                                        <p:attrNameLst>
                                          <p:attrName>ppt_x</p:attrName>
                                        </p:attrNameLst>
                                      </p:cBhvr>
                                      <p:to>
                                        <p:strVal val="(0.5)"/>
                                      </p:to>
                                    </p:set>
                                    <p:anim from="(0.5)" to="(#ppt_x)" calcmode="lin" valueType="num">
                                      <p:cBhvr>
                                        <p:cTn id="11" dur="1230" accel="100000" fill="hold">
                                          <p:stCondLst>
                                            <p:cond delay="770"/>
                                          </p:stCondLst>
                                        </p:cTn>
                                        <p:tgtEl>
                                          <p:spTgt spid="71683"/>
                                        </p:tgtEl>
                                        <p:attrNameLst>
                                          <p:attrName>ppt_x</p:attrName>
                                        </p:attrNameLst>
                                      </p:cBhvr>
                                    </p:anim>
                                    <p:set>
                                      <p:cBhvr>
                                        <p:cTn id="12" dur="770" fill="hold"/>
                                        <p:tgtEl>
                                          <p:spTgt spid="71683"/>
                                        </p:tgtEl>
                                        <p:attrNameLst>
                                          <p:attrName>ppt_y</p:attrName>
                                        </p:attrNameLst>
                                      </p:cBhvr>
                                      <p:to>
                                        <p:strVal val="(#ppt_y+0.4)"/>
                                      </p:to>
                                    </p:set>
                                    <p:anim from="(#ppt_y+0.4)" to="(#ppt_y)" calcmode="lin" valueType="num">
                                      <p:cBhvr>
                                        <p:cTn id="13" dur="1230" accel="100000" fill="hold">
                                          <p:stCondLst>
                                            <p:cond delay="770"/>
                                          </p:stCondLst>
                                        </p:cTn>
                                        <p:tgtEl>
                                          <p:spTgt spid="7168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lstStyle/>
          <a:p>
            <a:pPr lvl="0"/>
            <a:r>
              <a:rPr lang="en-US" b="1" i="1" u="sng" dirty="0" smtClean="0"/>
              <a:t>WHY?</a:t>
            </a:r>
            <a:endParaRPr lang="en-US" sz="3600" dirty="0" smtClean="0"/>
          </a:p>
          <a:p>
            <a:pPr>
              <a:buNone/>
            </a:pPr>
            <a:r>
              <a:rPr lang="en-US" sz="800" b="1" i="1" dirty="0" smtClean="0"/>
              <a:t> </a:t>
            </a:r>
            <a:endParaRPr lang="en-US" sz="7200" dirty="0" smtClean="0"/>
          </a:p>
          <a:p>
            <a:pPr lvl="1"/>
            <a:r>
              <a:rPr lang="en-US" dirty="0" smtClean="0">
                <a:solidFill>
                  <a:schemeClr val="tx1"/>
                </a:solidFill>
              </a:rPr>
              <a:t>Alleles for a gene may be present on the X chromosome but </a:t>
            </a:r>
            <a:r>
              <a:rPr lang="en-US" b="1" u="sng" dirty="0" smtClean="0">
                <a:solidFill>
                  <a:schemeClr val="tx1"/>
                </a:solidFill>
              </a:rPr>
              <a:t>absent</a:t>
            </a:r>
            <a:r>
              <a:rPr lang="en-US" dirty="0" smtClean="0">
                <a:solidFill>
                  <a:schemeClr val="tx1"/>
                </a:solidFill>
              </a:rPr>
              <a:t> on the Y. These are called sex-linked genes. </a:t>
            </a:r>
            <a:endParaRPr lang="en-US" sz="2400" dirty="0" smtClean="0">
              <a:solidFill>
                <a:schemeClr val="tx1"/>
              </a:solidFill>
            </a:endParaRPr>
          </a:p>
          <a:p>
            <a:endParaRPr lang="en-US" dirty="0"/>
          </a:p>
        </p:txBody>
      </p:sp>
      <p:pic>
        <p:nvPicPr>
          <p:cNvPr id="37891" name="Picture 3" descr="sex1"/>
          <p:cNvPicPr>
            <a:picLocks noChangeAspect="1" noChangeArrowheads="1"/>
          </p:cNvPicPr>
          <p:nvPr/>
        </p:nvPicPr>
        <p:blipFill>
          <a:blip r:embed="rId2"/>
          <a:srcRect/>
          <a:stretch>
            <a:fillRect/>
          </a:stretch>
        </p:blipFill>
        <p:spPr bwMode="auto">
          <a:xfrm>
            <a:off x="3429000" y="3048000"/>
            <a:ext cx="3124200" cy="26707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0" fill="hold"/>
                                        <p:tgtEl>
                                          <p:spTgt spid="37891"/>
                                        </p:tgtEl>
                                        <p:attrNameLst>
                                          <p:attrName>ppt_w</p:attrName>
                                        </p:attrNameLst>
                                      </p:cBhvr>
                                      <p:tavLst>
                                        <p:tav tm="0" fmla="#ppt_w*sin(2.5*pi*$)">
                                          <p:val>
                                            <p:fltVal val="0"/>
                                          </p:val>
                                        </p:tav>
                                        <p:tav tm="100000">
                                          <p:val>
                                            <p:fltVal val="1"/>
                                          </p:val>
                                        </p:tav>
                                      </p:tavLst>
                                    </p:anim>
                                    <p:anim calcmode="lin" valueType="num">
                                      <p:cBhvr>
                                        <p:cTn id="8" dur="5000" fill="hold"/>
                                        <p:tgtEl>
                                          <p:spTgt spid="37891"/>
                                        </p:tgtEl>
                                        <p:attrNameLst>
                                          <p:attrName>ppt_h</p:attrName>
                                        </p:attrNameLst>
                                      </p:cBhvr>
                                      <p:tavLst>
                                        <p:tav tm="0">
                                          <p:val>
                                            <p:strVal val="#ppt_h"/>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7891"/>
                                        </p:tgtEl>
                                        <p:attrNameLst>
                                          <p:attrName>style.visibility</p:attrName>
                                        </p:attrNameLst>
                                      </p:cBhvr>
                                      <p:to>
                                        <p:strVal val="visible"/>
                                      </p:to>
                                    </p:set>
                                    <p:anim calcmode="lin" valueType="num">
                                      <p:cBhvr>
                                        <p:cTn id="11" dur="2000" fill="hold"/>
                                        <p:tgtEl>
                                          <p:spTgt spid="37891"/>
                                        </p:tgtEl>
                                        <p:attrNameLst>
                                          <p:attrName>ppt_w</p:attrName>
                                        </p:attrNameLst>
                                      </p:cBhvr>
                                      <p:tavLst>
                                        <p:tav tm="0">
                                          <p:val>
                                            <p:fltVal val="0"/>
                                          </p:val>
                                        </p:tav>
                                        <p:tav tm="100000">
                                          <p:val>
                                            <p:strVal val="#ppt_w"/>
                                          </p:val>
                                        </p:tav>
                                      </p:tavLst>
                                    </p:anim>
                                    <p:anim calcmode="lin" valueType="num">
                                      <p:cBhvr>
                                        <p:cTn id="12" dur="2000" fill="hold"/>
                                        <p:tgtEl>
                                          <p:spTgt spid="37891"/>
                                        </p:tgtEl>
                                        <p:attrNameLst>
                                          <p:attrName>ppt_h</p:attrName>
                                        </p:attrNameLst>
                                      </p:cBhvr>
                                      <p:tavLst>
                                        <p:tav tm="0">
                                          <p:val>
                                            <p:fltVal val="0"/>
                                          </p:val>
                                        </p:tav>
                                        <p:tav tm="100000">
                                          <p:val>
                                            <p:strVal val="#ppt_h"/>
                                          </p:val>
                                        </p:tav>
                                      </p:tavLst>
                                    </p:anim>
                                    <p:anim calcmode="lin" valueType="num">
                                      <p:cBhvr>
                                        <p:cTn id="13" dur="2000" fill="hold"/>
                                        <p:tgtEl>
                                          <p:spTgt spid="37891"/>
                                        </p:tgtEl>
                                        <p:attrNameLst>
                                          <p:attrName>style.rotation</p:attrName>
                                        </p:attrNameLst>
                                      </p:cBhvr>
                                      <p:tavLst>
                                        <p:tav tm="0">
                                          <p:val>
                                            <p:fltVal val="360"/>
                                          </p:val>
                                        </p:tav>
                                        <p:tav tm="100000">
                                          <p:val>
                                            <p:fltVal val="0"/>
                                          </p:val>
                                        </p:tav>
                                      </p:tavLst>
                                    </p:anim>
                                    <p:animEffect transition="in" filter="fade">
                                      <p:cBhvr>
                                        <p:cTn id="14"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74320" lvl="1" indent="-274320">
              <a:spcBef>
                <a:spcPts val="600"/>
              </a:spcBef>
              <a:buClr>
                <a:schemeClr val="tx2"/>
              </a:buClr>
              <a:buSzPct val="73000"/>
              <a:buFont typeface="Wingdings 2"/>
              <a:buChar char=""/>
            </a:pPr>
            <a:r>
              <a:rPr lang="en-US" sz="4000" dirty="0" smtClean="0">
                <a:solidFill>
                  <a:schemeClr val="tx1"/>
                </a:solidFill>
              </a:rPr>
              <a:t>This means that </a:t>
            </a:r>
            <a:r>
              <a:rPr lang="en-US" sz="4000" b="1" u="sng" dirty="0" smtClean="0">
                <a:solidFill>
                  <a:schemeClr val="tx1"/>
                </a:solidFill>
              </a:rPr>
              <a:t>males</a:t>
            </a:r>
            <a:r>
              <a:rPr lang="en-US" sz="4000" dirty="0" smtClean="0">
                <a:solidFill>
                  <a:schemeClr val="tx1"/>
                </a:solidFill>
              </a:rPr>
              <a:t> may inherit just </a:t>
            </a:r>
            <a:r>
              <a:rPr lang="en-US" sz="4000" b="1" u="sng" dirty="0" smtClean="0">
                <a:solidFill>
                  <a:schemeClr val="tx1"/>
                </a:solidFill>
              </a:rPr>
              <a:t>one</a:t>
            </a:r>
            <a:r>
              <a:rPr lang="en-US" sz="4000" dirty="0" smtClean="0">
                <a:solidFill>
                  <a:schemeClr val="tx1"/>
                </a:solidFill>
              </a:rPr>
              <a:t> allele for a characteristic and that allele will be expressed, whether it is dominant or recessive, because it is the </a:t>
            </a:r>
            <a:r>
              <a:rPr lang="en-US" sz="4000" b="1" u="sng" dirty="0" smtClean="0">
                <a:solidFill>
                  <a:schemeClr val="tx1"/>
                </a:solidFill>
              </a:rPr>
              <a:t>only</a:t>
            </a:r>
            <a:r>
              <a:rPr lang="en-US" sz="4000" dirty="0" smtClean="0">
                <a:solidFill>
                  <a:schemeClr val="tx1"/>
                </a:solidFill>
              </a:rPr>
              <a:t> allele present on their X chromosome. </a:t>
            </a:r>
          </a:p>
        </p:txBody>
      </p:sp>
      <p:pic>
        <p:nvPicPr>
          <p:cNvPr id="38914" name="Picture 2" descr="sex1"/>
          <p:cNvPicPr>
            <a:picLocks noChangeAspect="1" noChangeArrowheads="1"/>
          </p:cNvPicPr>
          <p:nvPr/>
        </p:nvPicPr>
        <p:blipFill>
          <a:blip r:embed="rId2"/>
          <a:srcRect/>
          <a:stretch>
            <a:fillRect/>
          </a:stretch>
        </p:blipFill>
        <p:spPr bwMode="auto">
          <a:xfrm>
            <a:off x="0" y="0"/>
            <a:ext cx="34544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239000" cy="1143000"/>
          </a:xfrm>
        </p:spPr>
        <p:txBody>
          <a:bodyPr>
            <a:normAutofit fontScale="90000"/>
          </a:bodyPr>
          <a:lstStyle/>
          <a:p>
            <a:r>
              <a:rPr lang="en-US" sz="4000" dirty="0" smtClean="0">
                <a:latin typeface="Comic Sans MS" pitchFamily="66" charset="0"/>
              </a:rPr>
              <a:t>1. Incomplete dominance</a:t>
            </a:r>
            <a:endParaRPr lang="en-US" sz="4000" dirty="0">
              <a:latin typeface="Comic Sans MS" pitchFamily="66" charset="0"/>
            </a:endParaRPr>
          </a:p>
        </p:txBody>
      </p:sp>
      <p:sp>
        <p:nvSpPr>
          <p:cNvPr id="3" name="Content Placeholder 2"/>
          <p:cNvSpPr>
            <a:spLocks noGrp="1"/>
          </p:cNvSpPr>
          <p:nvPr>
            <p:ph idx="1"/>
          </p:nvPr>
        </p:nvSpPr>
        <p:spPr>
          <a:xfrm>
            <a:off x="304800" y="1066800"/>
            <a:ext cx="7696200" cy="5388936"/>
          </a:xfrm>
        </p:spPr>
        <p:txBody>
          <a:bodyPr/>
          <a:lstStyle/>
          <a:p>
            <a:pPr lvl="0"/>
            <a:r>
              <a:rPr lang="en-US" sz="2800" i="1" dirty="0" smtClean="0"/>
              <a:t>Definition:</a:t>
            </a:r>
            <a:r>
              <a:rPr lang="en-US" sz="2800" dirty="0" smtClean="0"/>
              <a:t> </a:t>
            </a:r>
            <a:endParaRPr lang="en-US" sz="2000" dirty="0" smtClean="0"/>
          </a:p>
          <a:p>
            <a:pPr lvl="2"/>
            <a:r>
              <a:rPr lang="en-US" sz="2800" dirty="0" smtClean="0"/>
              <a:t>Neither allele for a gene </a:t>
            </a:r>
            <a:r>
              <a:rPr lang="en-US" sz="2800" b="1" u="sng" dirty="0" smtClean="0"/>
              <a:t>dominates</a:t>
            </a:r>
            <a:endParaRPr lang="en-US" sz="2800" dirty="0" smtClean="0"/>
          </a:p>
          <a:p>
            <a:pPr>
              <a:buNone/>
            </a:pPr>
            <a:endParaRPr lang="en-US" sz="1200" dirty="0" smtClean="0"/>
          </a:p>
          <a:p>
            <a:pPr lvl="2"/>
            <a:r>
              <a:rPr lang="en-US" sz="2800" dirty="0" smtClean="0"/>
              <a:t>Phenotype of the heterozygous offspring will be a </a:t>
            </a:r>
            <a:r>
              <a:rPr lang="en-US" sz="2800" b="1" u="sng" cap="all" dirty="0" smtClean="0"/>
              <a:t>blend</a:t>
            </a:r>
            <a:r>
              <a:rPr lang="en-US" sz="2800" cap="all" dirty="0" smtClean="0"/>
              <a:t> </a:t>
            </a:r>
            <a:r>
              <a:rPr lang="en-US" sz="2800" dirty="0" smtClean="0"/>
              <a:t>of the 2 homozygous parents.</a:t>
            </a:r>
          </a:p>
          <a:p>
            <a:pPr>
              <a:buNone/>
            </a:pPr>
            <a:endParaRPr lang="en-US" dirty="0"/>
          </a:p>
        </p:txBody>
      </p:sp>
      <p:pic>
        <p:nvPicPr>
          <p:cNvPr id="5" name="Picture 2" descr="Incomplete Dominance"/>
          <p:cNvPicPr>
            <a:picLocks noChangeAspect="1" noChangeArrowheads="1"/>
          </p:cNvPicPr>
          <p:nvPr/>
        </p:nvPicPr>
        <p:blipFill>
          <a:blip r:embed="rId2" r:link="rId3"/>
          <a:srcRect/>
          <a:stretch>
            <a:fillRect/>
          </a:stretch>
        </p:blipFill>
        <p:spPr bwMode="auto">
          <a:xfrm>
            <a:off x="762000" y="3810000"/>
            <a:ext cx="7090642"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4000" dirty="0" smtClean="0">
                <a:solidFill>
                  <a:schemeClr val="tx1"/>
                </a:solidFill>
              </a:rPr>
              <a:t>X-linked traits most likely will be </a:t>
            </a:r>
            <a:r>
              <a:rPr lang="en-US" sz="4000" b="1" u="sng" cap="all" dirty="0" smtClean="0">
                <a:solidFill>
                  <a:schemeClr val="tx1"/>
                </a:solidFill>
              </a:rPr>
              <a:t>recessive</a:t>
            </a:r>
            <a:r>
              <a:rPr lang="en-US" sz="4000" dirty="0" smtClean="0">
                <a:solidFill>
                  <a:schemeClr val="tx1"/>
                </a:solidFill>
              </a:rPr>
              <a:t> to the normal condition and the Y chromosome lacks the gene for a trait, so males have a higher chance of having the disorder.</a:t>
            </a:r>
            <a:endParaRPr lang="en-US" sz="4000" dirty="0">
              <a:solidFill>
                <a:schemeClr val="tx1"/>
              </a:solidFill>
            </a:endParaRPr>
          </a:p>
        </p:txBody>
      </p:sp>
      <p:pic>
        <p:nvPicPr>
          <p:cNvPr id="4" name="Picture 2" descr="sex1"/>
          <p:cNvPicPr>
            <a:picLocks noChangeAspect="1" noChangeArrowheads="1"/>
          </p:cNvPicPr>
          <p:nvPr/>
        </p:nvPicPr>
        <p:blipFill>
          <a:blip r:embed="rId2"/>
          <a:srcRect/>
          <a:stretch>
            <a:fillRect/>
          </a:stretch>
        </p:blipFill>
        <p:spPr bwMode="auto">
          <a:xfrm>
            <a:off x="0" y="0"/>
            <a:ext cx="34544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These traits </a:t>
            </a:r>
            <a:r>
              <a:rPr lang="en-US" i="1" dirty="0" smtClean="0"/>
              <a:t>generally </a:t>
            </a:r>
            <a:r>
              <a:rPr lang="en-US" dirty="0" smtClean="0"/>
              <a:t>do NOT show up in </a:t>
            </a:r>
            <a:r>
              <a:rPr lang="en-US" b="1" u="sng" dirty="0" smtClean="0"/>
              <a:t>females</a:t>
            </a:r>
            <a:r>
              <a:rPr lang="en-US" dirty="0" smtClean="0"/>
              <a:t> since females have genes on both their X chromosomes.</a:t>
            </a:r>
          </a:p>
          <a:p>
            <a:pPr>
              <a:buNone/>
            </a:pPr>
            <a:endParaRPr lang="en-US" dirty="0" smtClean="0"/>
          </a:p>
        </p:txBody>
      </p:sp>
      <p:pic>
        <p:nvPicPr>
          <p:cNvPr id="4" name="Picture 2" descr="sex1"/>
          <p:cNvPicPr>
            <a:picLocks noChangeAspect="1" noChangeArrowheads="1"/>
          </p:cNvPicPr>
          <p:nvPr/>
        </p:nvPicPr>
        <p:blipFill>
          <a:blip r:embed="rId2"/>
          <a:srcRect/>
          <a:stretch>
            <a:fillRect/>
          </a:stretch>
        </p:blipFill>
        <p:spPr bwMode="auto">
          <a:xfrm>
            <a:off x="0" y="0"/>
            <a:ext cx="3454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r>
              <a:rPr lang="en-US" i="1" dirty="0" smtClean="0"/>
              <a:t>Notation:</a:t>
            </a:r>
            <a:endParaRPr lang="en-US" sz="3600" dirty="0" smtClean="0"/>
          </a:p>
          <a:p>
            <a:pPr lvl="1"/>
            <a:r>
              <a:rPr lang="en-US" sz="5400" dirty="0" smtClean="0">
                <a:solidFill>
                  <a:schemeClr val="tx1"/>
                </a:solidFill>
              </a:rPr>
              <a:t>The alleles for these traits are written as </a:t>
            </a:r>
            <a:r>
              <a:rPr lang="en-US" sz="5400" b="1" u="sng" dirty="0" smtClean="0">
                <a:solidFill>
                  <a:schemeClr val="tx1"/>
                </a:solidFill>
              </a:rPr>
              <a:t>superscripts </a:t>
            </a:r>
            <a:r>
              <a:rPr lang="en-US" sz="5400" dirty="0" smtClean="0">
                <a:solidFill>
                  <a:schemeClr val="tx1"/>
                </a:solidFill>
              </a:rPr>
              <a:t>on the </a:t>
            </a:r>
            <a:r>
              <a:rPr lang="en-US" sz="5400" b="1" u="sng" dirty="0" smtClean="0">
                <a:solidFill>
                  <a:schemeClr val="tx1"/>
                </a:solidFill>
              </a:rPr>
              <a:t>X</a:t>
            </a:r>
            <a:r>
              <a:rPr lang="en-US" sz="5400" dirty="0" smtClean="0">
                <a:solidFill>
                  <a:schemeClr val="tx1"/>
                </a:solidFill>
              </a:rPr>
              <a:t> chromosome ONLY. </a:t>
            </a:r>
          </a:p>
          <a:p>
            <a:endParaRPr lang="en-US" dirty="0"/>
          </a:p>
        </p:txBody>
      </p:sp>
      <p:pic>
        <p:nvPicPr>
          <p:cNvPr id="4" name="Picture 2" descr="sex1"/>
          <p:cNvPicPr>
            <a:picLocks noChangeAspect="1" noChangeArrowheads="1"/>
          </p:cNvPicPr>
          <p:nvPr/>
        </p:nvPicPr>
        <p:blipFill>
          <a:blip r:embed="rId2"/>
          <a:srcRect/>
          <a:stretch>
            <a:fillRect/>
          </a:stretch>
        </p:blipFill>
        <p:spPr bwMode="auto">
          <a:xfrm>
            <a:off x="0" y="0"/>
            <a:ext cx="34544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7696200" cy="6324600"/>
          </a:xfrm>
        </p:spPr>
        <p:txBody>
          <a:bodyPr>
            <a:normAutofit/>
          </a:bodyPr>
          <a:lstStyle/>
          <a:p>
            <a:r>
              <a:rPr lang="en-US" sz="4800" b="1" u="sng" dirty="0" smtClean="0"/>
              <a:t>No</a:t>
            </a:r>
            <a:r>
              <a:rPr lang="en-US" sz="4800" dirty="0" smtClean="0"/>
              <a:t> alleles are written on the Y chromosome!</a:t>
            </a:r>
          </a:p>
          <a:p>
            <a:pPr>
              <a:buNone/>
            </a:pPr>
            <a:endParaRPr lang="en-US" sz="1200" dirty="0" smtClean="0"/>
          </a:p>
          <a:p>
            <a:pPr lvl="1"/>
            <a:r>
              <a:rPr lang="en-US" sz="4000" dirty="0" smtClean="0">
                <a:solidFill>
                  <a:schemeClr val="tx1"/>
                </a:solidFill>
              </a:rPr>
              <a:t>Ex: Colorblind male =  </a:t>
            </a:r>
            <a:r>
              <a:rPr lang="en-US" sz="4000" dirty="0" err="1" smtClean="0">
                <a:solidFill>
                  <a:schemeClr val="tx1"/>
                </a:solidFill>
              </a:rPr>
              <a:t>X</a:t>
            </a:r>
            <a:r>
              <a:rPr lang="en-US" sz="4000" baseline="30000" dirty="0" err="1" smtClean="0">
                <a:solidFill>
                  <a:schemeClr val="tx1"/>
                </a:solidFill>
              </a:rPr>
              <a:t>b</a:t>
            </a:r>
            <a:r>
              <a:rPr lang="en-US" sz="4000" dirty="0" err="1" smtClean="0">
                <a:solidFill>
                  <a:schemeClr val="tx1"/>
                </a:solidFill>
              </a:rPr>
              <a:t>Y</a:t>
            </a:r>
            <a:r>
              <a:rPr lang="en-US" sz="4000" dirty="0" smtClean="0">
                <a:solidFill>
                  <a:schemeClr val="tx1"/>
                </a:solidFill>
              </a:rPr>
              <a:t> and Normal male = X</a:t>
            </a:r>
            <a:r>
              <a:rPr lang="en-US" sz="4000" baseline="30000" dirty="0" smtClean="0">
                <a:solidFill>
                  <a:schemeClr val="tx1"/>
                </a:solidFill>
              </a:rPr>
              <a:t>B</a:t>
            </a:r>
            <a:r>
              <a:rPr lang="en-US" sz="4000" dirty="0" smtClean="0">
                <a:solidFill>
                  <a:schemeClr val="tx1"/>
                </a:solidFill>
              </a:rPr>
              <a:t>Y</a:t>
            </a:r>
          </a:p>
          <a:p>
            <a:pPr lvl="1">
              <a:buNone/>
            </a:pPr>
            <a:endParaRPr lang="en-US" sz="1200" dirty="0" smtClean="0">
              <a:solidFill>
                <a:schemeClr val="tx1"/>
              </a:solidFill>
            </a:endParaRPr>
          </a:p>
          <a:p>
            <a:r>
              <a:rPr lang="en-US" sz="3600" dirty="0" smtClean="0"/>
              <a:t> </a:t>
            </a:r>
            <a:r>
              <a:rPr lang="en-US" sz="3600" b="1" u="sng" dirty="0" smtClean="0"/>
              <a:t>Heterozygous</a:t>
            </a:r>
            <a:r>
              <a:rPr lang="en-US" sz="3600" dirty="0" smtClean="0"/>
              <a:t> </a:t>
            </a:r>
            <a:r>
              <a:rPr lang="en-US" sz="3600" cap="all" dirty="0" smtClean="0"/>
              <a:t>Females</a:t>
            </a:r>
            <a:r>
              <a:rPr lang="en-US" sz="3600" dirty="0" smtClean="0"/>
              <a:t> are known as </a:t>
            </a:r>
            <a:r>
              <a:rPr lang="en-US" sz="3600" b="1" u="sng" dirty="0" smtClean="0"/>
              <a:t>carriers</a:t>
            </a:r>
            <a:r>
              <a:rPr lang="en-US" sz="3600" dirty="0" smtClean="0"/>
              <a:t>, </a:t>
            </a:r>
            <a:r>
              <a:rPr lang="en-US" sz="3600" dirty="0" err="1" smtClean="0"/>
              <a:t>X</a:t>
            </a:r>
            <a:r>
              <a:rPr lang="en-US" sz="3600" baseline="30000" dirty="0" err="1" smtClean="0"/>
              <a:t>B</a:t>
            </a:r>
            <a:r>
              <a:rPr lang="en-US" sz="3600" dirty="0" err="1" smtClean="0"/>
              <a:t>X</a:t>
            </a:r>
            <a:r>
              <a:rPr lang="en-US" sz="3600" baseline="30000" dirty="0" err="1" smtClean="0"/>
              <a:t>b</a:t>
            </a:r>
            <a:endParaRPr lang="en-US" sz="3600" dirty="0" smtClean="0"/>
          </a:p>
          <a:p>
            <a:pPr>
              <a:buNone/>
            </a:pPr>
            <a:endParaRPr lang="en-US" sz="3600" dirty="0"/>
          </a:p>
        </p:txBody>
      </p:sp>
      <p:pic>
        <p:nvPicPr>
          <p:cNvPr id="4" name="Picture 2" descr="sex1"/>
          <p:cNvPicPr>
            <a:picLocks noChangeAspect="1" noChangeArrowheads="1"/>
          </p:cNvPicPr>
          <p:nvPr/>
        </p:nvPicPr>
        <p:blipFill>
          <a:blip r:embed="rId2"/>
          <a:srcRect/>
          <a:stretch>
            <a:fillRect/>
          </a:stretch>
        </p:blipFill>
        <p:spPr bwMode="auto">
          <a:xfrm>
            <a:off x="5689599" y="5181600"/>
            <a:ext cx="3454401"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617536"/>
          </a:xfrm>
        </p:spPr>
        <p:txBody>
          <a:bodyPr/>
          <a:lstStyle/>
          <a:p>
            <a:r>
              <a:rPr lang="en-US" i="1" dirty="0" smtClean="0"/>
              <a:t>Ex.1) Color blindness is a sex-linked trait that is caused by a </a:t>
            </a:r>
            <a:r>
              <a:rPr lang="en-US" i="1" u="sng" dirty="0" smtClean="0"/>
              <a:t>recessive allele</a:t>
            </a:r>
            <a:r>
              <a:rPr lang="en-US" i="1" dirty="0" smtClean="0"/>
              <a:t>. A colorblind man marries a woman that is homozygous for normal vision.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77200" cy="6227136"/>
          </a:xfrm>
        </p:spPr>
        <p:txBody>
          <a:bodyPr>
            <a:normAutofit/>
          </a:bodyPr>
          <a:lstStyle/>
          <a:p>
            <a:r>
              <a:rPr lang="en-US" sz="3200" dirty="0" smtClean="0">
                <a:solidFill>
                  <a:schemeClr val="accent1">
                    <a:lumMod val="75000"/>
                  </a:schemeClr>
                </a:solidFill>
              </a:rPr>
              <a:t>P cross </a:t>
            </a:r>
            <a:r>
              <a:rPr lang="en-US" sz="3200" dirty="0" err="1" smtClean="0">
                <a:solidFill>
                  <a:schemeClr val="accent1">
                    <a:lumMod val="75000"/>
                  </a:schemeClr>
                </a:solidFill>
              </a:rPr>
              <a:t>X</a:t>
            </a:r>
            <a:r>
              <a:rPr lang="en-US" sz="3200" baseline="30000" dirty="0" err="1" smtClean="0">
                <a:solidFill>
                  <a:schemeClr val="accent1">
                    <a:lumMod val="75000"/>
                  </a:schemeClr>
                </a:solidFill>
              </a:rPr>
              <a:t>N</a:t>
            </a:r>
            <a:r>
              <a:rPr lang="en-US" sz="3200" dirty="0" err="1" smtClean="0">
                <a:solidFill>
                  <a:schemeClr val="accent1">
                    <a:lumMod val="75000"/>
                  </a:schemeClr>
                </a:solidFill>
              </a:rPr>
              <a:t>X</a:t>
            </a:r>
            <a:r>
              <a:rPr lang="en-US" sz="3200" baseline="30000" dirty="0" err="1" smtClean="0">
                <a:solidFill>
                  <a:schemeClr val="accent1">
                    <a:lumMod val="75000"/>
                  </a:schemeClr>
                </a:solidFill>
              </a:rPr>
              <a:t>n</a:t>
            </a:r>
            <a:r>
              <a:rPr lang="en-US" sz="3200" dirty="0" smtClean="0">
                <a:solidFill>
                  <a:schemeClr val="accent1">
                    <a:lumMod val="75000"/>
                  </a:schemeClr>
                </a:solidFill>
              </a:rPr>
              <a:t>  </a:t>
            </a:r>
            <a:r>
              <a:rPr lang="en-US" sz="3200" dirty="0" smtClean="0"/>
              <a:t>x</a:t>
            </a:r>
            <a:r>
              <a:rPr lang="en-US" sz="3200" dirty="0" smtClean="0">
                <a:solidFill>
                  <a:schemeClr val="accent1">
                    <a:lumMod val="75000"/>
                  </a:schemeClr>
                </a:solidFill>
              </a:rPr>
              <a:t>  </a:t>
            </a:r>
            <a:r>
              <a:rPr lang="en-US" sz="3200" dirty="0" err="1" smtClean="0">
                <a:solidFill>
                  <a:schemeClr val="accent1">
                    <a:lumMod val="75000"/>
                  </a:schemeClr>
                </a:solidFill>
              </a:rPr>
              <a:t>X</a:t>
            </a:r>
            <a:r>
              <a:rPr lang="en-US" sz="3200" baseline="30000" dirty="0" err="1" smtClean="0">
                <a:solidFill>
                  <a:schemeClr val="accent1">
                    <a:lumMod val="75000"/>
                  </a:schemeClr>
                </a:solidFill>
              </a:rPr>
              <a:t>n</a:t>
            </a:r>
            <a:r>
              <a:rPr lang="en-US" sz="3200" dirty="0" err="1" smtClean="0">
                <a:solidFill>
                  <a:schemeClr val="accent1">
                    <a:lumMod val="75000"/>
                  </a:schemeClr>
                </a:solidFill>
              </a:rPr>
              <a:t>Y</a:t>
            </a:r>
            <a:endParaRPr lang="en-US" sz="3200" dirty="0" smtClean="0">
              <a:solidFill>
                <a:schemeClr val="accent1">
                  <a:lumMod val="75000"/>
                </a:schemeClr>
              </a:solidFill>
            </a:endParaRPr>
          </a:p>
        </p:txBody>
      </p:sp>
      <p:graphicFrame>
        <p:nvGraphicFramePr>
          <p:cNvPr id="4" name="Table 3"/>
          <p:cNvGraphicFramePr>
            <a:graphicFrameLocks noGrp="1"/>
          </p:cNvGraphicFramePr>
          <p:nvPr/>
        </p:nvGraphicFramePr>
        <p:xfrm>
          <a:off x="1066800" y="3276600"/>
          <a:ext cx="3352800" cy="3251200"/>
        </p:xfrm>
        <a:graphic>
          <a:graphicData uri="http://schemas.openxmlformats.org/drawingml/2006/table">
            <a:tbl>
              <a:tblPr firstRow="1" bandRow="1">
                <a:tableStyleId>{2D5ABB26-0587-4C30-8999-92F81FD0307C}</a:tableStyleId>
              </a:tblPr>
              <a:tblGrid>
                <a:gridCol w="1676400"/>
                <a:gridCol w="1676400"/>
              </a:tblGrid>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371600" y="2362200"/>
            <a:ext cx="2971800" cy="830997"/>
          </a:xfrm>
          <a:prstGeom prst="rect">
            <a:avLst/>
          </a:prstGeom>
          <a:noFill/>
        </p:spPr>
        <p:txBody>
          <a:bodyPr wrap="square" rtlCol="0">
            <a:spAutoFit/>
          </a:bodyPr>
          <a:lstStyle/>
          <a:p>
            <a:r>
              <a:rPr lang="en-US" sz="4800" dirty="0" smtClean="0">
                <a:latin typeface="Comic Sans MS" pitchFamily="66" charset="0"/>
              </a:rPr>
              <a:t>X</a:t>
            </a:r>
            <a:r>
              <a:rPr lang="en-US" sz="4800" baseline="30000" dirty="0" smtClean="0">
                <a:latin typeface="Comic Sans MS" pitchFamily="66" charset="0"/>
              </a:rPr>
              <a:t>N</a:t>
            </a:r>
            <a:r>
              <a:rPr lang="en-US" sz="4800" dirty="0" smtClean="0">
                <a:latin typeface="Comic Sans MS" pitchFamily="66" charset="0"/>
              </a:rPr>
              <a:t>		</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6" name="TextBox 5"/>
          <p:cNvSpPr txBox="1"/>
          <p:nvPr/>
        </p:nvSpPr>
        <p:spPr>
          <a:xfrm>
            <a:off x="228600" y="3352800"/>
            <a:ext cx="1066800" cy="2616101"/>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smtClean="0">
              <a:latin typeface="Comic Sans MS" pitchFamily="66" charset="0"/>
            </a:endParaRPr>
          </a:p>
          <a:p>
            <a:endParaRPr lang="en-US" sz="4800" dirty="0" smtClean="0">
              <a:latin typeface="Comic Sans MS" pitchFamily="66" charset="0"/>
            </a:endParaRPr>
          </a:p>
          <a:p>
            <a:r>
              <a:rPr lang="en-US" sz="2000" dirty="0" smtClean="0">
                <a:latin typeface="Comic Sans MS" pitchFamily="66" charset="0"/>
              </a:rPr>
              <a:t> </a:t>
            </a:r>
          </a:p>
          <a:p>
            <a:r>
              <a:rPr lang="en-US" sz="4800" dirty="0" smtClean="0">
                <a:latin typeface="Comic Sans MS" pitchFamily="66" charset="0"/>
              </a:rPr>
              <a:t>Y</a:t>
            </a:r>
          </a:p>
        </p:txBody>
      </p:sp>
      <p:sp>
        <p:nvSpPr>
          <p:cNvPr id="8" name="TextBox 7"/>
          <p:cNvSpPr txBox="1"/>
          <p:nvPr/>
        </p:nvSpPr>
        <p:spPr>
          <a:xfrm>
            <a:off x="1066800" y="3581400"/>
            <a:ext cx="1752600" cy="830997"/>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9" name="TextBox 8"/>
          <p:cNvSpPr txBox="1"/>
          <p:nvPr/>
        </p:nvSpPr>
        <p:spPr>
          <a:xfrm>
            <a:off x="1295400" y="5334000"/>
            <a:ext cx="1371600" cy="830997"/>
          </a:xfrm>
          <a:prstGeom prst="rect">
            <a:avLst/>
          </a:prstGeom>
          <a:noFill/>
        </p:spPr>
        <p:txBody>
          <a:bodyPr wrap="square" rtlCol="0">
            <a:spAutoFit/>
          </a:bodyPr>
          <a:lstStyle/>
          <a:p>
            <a:r>
              <a:rPr lang="en-US" sz="4800" dirty="0" smtClean="0">
                <a:latin typeface="Comic Sans MS" pitchFamily="66" charset="0"/>
              </a:rPr>
              <a:t>X</a:t>
            </a:r>
            <a:r>
              <a:rPr lang="en-US" sz="4800" baseline="30000" dirty="0" smtClean="0">
                <a:latin typeface="Comic Sans MS" pitchFamily="66" charset="0"/>
              </a:rPr>
              <a:t>N</a:t>
            </a:r>
            <a:r>
              <a:rPr lang="en-US" sz="4800" dirty="0" smtClean="0">
                <a:latin typeface="Comic Sans MS" pitchFamily="66" charset="0"/>
              </a:rPr>
              <a:t>Y</a:t>
            </a:r>
            <a:endParaRPr lang="en-US" sz="4800" dirty="0">
              <a:latin typeface="Comic Sans MS" pitchFamily="66" charset="0"/>
            </a:endParaRPr>
          </a:p>
        </p:txBody>
      </p:sp>
      <p:sp>
        <p:nvSpPr>
          <p:cNvPr id="10" name="TextBox 9"/>
          <p:cNvSpPr txBox="1"/>
          <p:nvPr/>
        </p:nvSpPr>
        <p:spPr>
          <a:xfrm>
            <a:off x="2743200" y="3657600"/>
            <a:ext cx="1752600" cy="830997"/>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11" name="TextBox 10"/>
          <p:cNvSpPr txBox="1"/>
          <p:nvPr/>
        </p:nvSpPr>
        <p:spPr>
          <a:xfrm>
            <a:off x="2743200" y="5334000"/>
            <a:ext cx="1676400" cy="830997"/>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r>
              <a:rPr lang="en-US" sz="4800" dirty="0" err="1" smtClean="0">
                <a:latin typeface="Comic Sans MS" pitchFamily="66" charset="0"/>
              </a:rPr>
              <a:t>Y</a:t>
            </a:r>
            <a:endParaRPr lang="en-US" sz="4800" dirty="0">
              <a:latin typeface="Comic Sans MS" pitchFamily="66" charset="0"/>
            </a:endParaRPr>
          </a:p>
        </p:txBody>
      </p:sp>
      <p:sp>
        <p:nvSpPr>
          <p:cNvPr id="13" name="Rectangle 12"/>
          <p:cNvSpPr/>
          <p:nvPr/>
        </p:nvSpPr>
        <p:spPr>
          <a:xfrm>
            <a:off x="4572000" y="228600"/>
            <a:ext cx="3581400" cy="2862322"/>
          </a:xfrm>
          <a:prstGeom prst="rect">
            <a:avLst/>
          </a:prstGeom>
        </p:spPr>
        <p:txBody>
          <a:bodyPr wrap="square">
            <a:spAutoFit/>
          </a:bodyPr>
          <a:lstStyle/>
          <a:p>
            <a:r>
              <a:rPr lang="en-US" sz="3600" i="1" dirty="0" smtClean="0">
                <a:solidFill>
                  <a:srgbClr val="00B0F0"/>
                </a:solidFill>
              </a:rPr>
              <a:t>What possible types of vision could be found if they had </a:t>
            </a:r>
            <a:r>
              <a:rPr lang="en-US" sz="3600" b="1" i="1" dirty="0" smtClean="0">
                <a:solidFill>
                  <a:srgbClr val="00B0F0"/>
                </a:solidFill>
              </a:rPr>
              <a:t>boys</a:t>
            </a:r>
            <a:r>
              <a:rPr lang="en-US" sz="3600" i="1" dirty="0" smtClean="0">
                <a:solidFill>
                  <a:srgbClr val="00B0F0"/>
                </a:solidFill>
              </a:rPr>
              <a:t>? </a:t>
            </a:r>
            <a:endParaRPr lang="en-US" sz="3600" dirty="0">
              <a:solidFill>
                <a:srgbClr val="00B0F0"/>
              </a:solidFill>
            </a:endParaRPr>
          </a:p>
        </p:txBody>
      </p:sp>
      <p:sp>
        <p:nvSpPr>
          <p:cNvPr id="14" name="Rectangle 13"/>
          <p:cNvSpPr/>
          <p:nvPr/>
        </p:nvSpPr>
        <p:spPr>
          <a:xfrm>
            <a:off x="4572000" y="3810000"/>
            <a:ext cx="3505200" cy="2862322"/>
          </a:xfrm>
          <a:prstGeom prst="rect">
            <a:avLst/>
          </a:prstGeom>
        </p:spPr>
        <p:txBody>
          <a:bodyPr wrap="square">
            <a:spAutoFit/>
          </a:bodyPr>
          <a:lstStyle/>
          <a:p>
            <a:pPr lvl="0"/>
            <a:r>
              <a:rPr lang="en-US" sz="3600" i="1" dirty="0" smtClean="0">
                <a:solidFill>
                  <a:schemeClr val="tx2">
                    <a:lumMod val="75000"/>
                  </a:schemeClr>
                </a:solidFill>
              </a:rPr>
              <a:t>What possible types of vision could be found if they had </a:t>
            </a:r>
            <a:r>
              <a:rPr lang="en-US" sz="3600" b="1" i="1" dirty="0" smtClean="0">
                <a:solidFill>
                  <a:schemeClr val="tx2">
                    <a:lumMod val="75000"/>
                  </a:schemeClr>
                </a:solidFill>
              </a:rPr>
              <a:t>girls</a:t>
            </a:r>
            <a:r>
              <a:rPr lang="en-US" sz="3600" i="1" dirty="0" smtClean="0">
                <a:solidFill>
                  <a:schemeClr val="tx2">
                    <a:lumMod val="75000"/>
                  </a:schemeClr>
                </a:solidFill>
              </a:rPr>
              <a:t>?</a:t>
            </a:r>
            <a:endParaRPr lang="en-US" sz="3600" dirty="0">
              <a:solidFill>
                <a:schemeClr val="tx2">
                  <a:lumMod val="75000"/>
                </a:schemeClr>
              </a:solidFill>
            </a:endParaRPr>
          </a:p>
        </p:txBody>
      </p:sp>
      <p:sp>
        <p:nvSpPr>
          <p:cNvPr id="15" name="TextBox 14"/>
          <p:cNvSpPr txBox="1"/>
          <p:nvPr/>
        </p:nvSpPr>
        <p:spPr>
          <a:xfrm>
            <a:off x="6096000" y="2514600"/>
            <a:ext cx="1588897" cy="584775"/>
          </a:xfrm>
          <a:prstGeom prst="rect">
            <a:avLst/>
          </a:prstGeom>
          <a:noFill/>
        </p:spPr>
        <p:txBody>
          <a:bodyPr wrap="square" rtlCol="0">
            <a:spAutoFit/>
          </a:bodyPr>
          <a:lstStyle/>
          <a:p>
            <a:r>
              <a:rPr lang="en-US" sz="3200" b="1" i="1" u="sng" dirty="0" smtClean="0">
                <a:latin typeface="+mj-lt"/>
              </a:rPr>
              <a:t>Normal</a:t>
            </a:r>
            <a:endParaRPr lang="en-US" sz="3200" b="1" i="1" u="sng" dirty="0">
              <a:latin typeface="+mj-lt"/>
            </a:endParaRPr>
          </a:p>
        </p:txBody>
      </p:sp>
      <p:sp>
        <p:nvSpPr>
          <p:cNvPr id="16" name="TextBox 15"/>
          <p:cNvSpPr txBox="1"/>
          <p:nvPr/>
        </p:nvSpPr>
        <p:spPr>
          <a:xfrm>
            <a:off x="6248400" y="6019800"/>
            <a:ext cx="1588897" cy="584775"/>
          </a:xfrm>
          <a:prstGeom prst="rect">
            <a:avLst/>
          </a:prstGeom>
          <a:noFill/>
        </p:spPr>
        <p:txBody>
          <a:bodyPr wrap="square" rtlCol="0">
            <a:spAutoFit/>
          </a:bodyPr>
          <a:lstStyle/>
          <a:p>
            <a:r>
              <a:rPr lang="en-US" sz="3200" b="1" i="1" u="sng" dirty="0" smtClean="0">
                <a:latin typeface="+mj-lt"/>
              </a:rPr>
              <a:t>Normal</a:t>
            </a:r>
            <a:endParaRPr lang="en-US" sz="3200" b="1" i="1" u="sng"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by="(-#ppt_w*2)" calcmode="lin" valueType="num">
                                      <p:cBhvr rctx="PPT">
                                        <p:cTn id="46" dur="500" autoRev="1" fill="hold">
                                          <p:stCondLst>
                                            <p:cond delay="0"/>
                                          </p:stCondLst>
                                        </p:cTn>
                                        <p:tgtEl>
                                          <p:spTgt spid="15"/>
                                        </p:tgtEl>
                                        <p:attrNameLst>
                                          <p:attrName>ppt_w</p:attrName>
                                        </p:attrNameLst>
                                      </p:cBhvr>
                                    </p:anim>
                                    <p:anim by="(#ppt_w*0.50)" calcmode="lin" valueType="num">
                                      <p:cBhvr>
                                        <p:cTn id="47" dur="500" decel="50000" autoRev="1" fill="hold">
                                          <p:stCondLst>
                                            <p:cond delay="0"/>
                                          </p:stCondLst>
                                        </p:cTn>
                                        <p:tgtEl>
                                          <p:spTgt spid="15"/>
                                        </p:tgtEl>
                                        <p:attrNameLst>
                                          <p:attrName>ppt_x</p:attrName>
                                        </p:attrNameLst>
                                      </p:cBhvr>
                                    </p:anim>
                                    <p:anim from="(-#ppt_h/2)" to="(#ppt_y)" calcmode="lin" valueType="num">
                                      <p:cBhvr>
                                        <p:cTn id="48" dur="1000" fill="hold">
                                          <p:stCondLst>
                                            <p:cond delay="0"/>
                                          </p:stCondLst>
                                        </p:cTn>
                                        <p:tgtEl>
                                          <p:spTgt spid="15"/>
                                        </p:tgtEl>
                                        <p:attrNameLst>
                                          <p:attrName>ppt_y</p:attrName>
                                        </p:attrNameLst>
                                      </p:cBhvr>
                                    </p:anim>
                                    <p:animRot by="21600000">
                                      <p:cBhvr>
                                        <p:cTn id="49" dur="1000" fill="hold">
                                          <p:stCondLst>
                                            <p:cond delay="0"/>
                                          </p:stCondLst>
                                        </p:cTn>
                                        <p:tgtEl>
                                          <p:spTgt spid="1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7239000" cy="5312736"/>
          </a:xfrm>
        </p:spPr>
        <p:txBody>
          <a:bodyPr/>
          <a:lstStyle/>
          <a:p>
            <a:r>
              <a:rPr lang="en-US" i="1" dirty="0" smtClean="0"/>
              <a:t>Ex.2) A girl of normal vision, whose father was colorblind, marries a colorblind man. What types of vision could be found in their children?</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77200" cy="6227136"/>
          </a:xfrm>
        </p:spPr>
        <p:txBody>
          <a:bodyPr>
            <a:normAutofit/>
          </a:bodyPr>
          <a:lstStyle/>
          <a:p>
            <a:r>
              <a:rPr lang="en-US" sz="3200" dirty="0" smtClean="0"/>
              <a:t>P cross = </a:t>
            </a:r>
            <a:r>
              <a:rPr lang="en-US" sz="3200" dirty="0" err="1" smtClean="0"/>
              <a:t>X</a:t>
            </a:r>
            <a:r>
              <a:rPr lang="en-US" sz="3200" baseline="30000" dirty="0" err="1" smtClean="0"/>
              <a:t>N</a:t>
            </a:r>
            <a:r>
              <a:rPr lang="en-US" sz="3200" dirty="0" err="1" smtClean="0"/>
              <a:t>X</a:t>
            </a:r>
            <a:r>
              <a:rPr lang="en-US" sz="3200" baseline="30000" dirty="0" err="1" smtClean="0"/>
              <a:t>n</a:t>
            </a:r>
            <a:r>
              <a:rPr lang="en-US" sz="3200" dirty="0" smtClean="0"/>
              <a:t> x </a:t>
            </a:r>
            <a:r>
              <a:rPr lang="en-US" sz="3200" dirty="0" err="1" smtClean="0"/>
              <a:t>X</a:t>
            </a:r>
            <a:r>
              <a:rPr lang="en-US" sz="3200" baseline="30000" dirty="0" err="1" smtClean="0"/>
              <a:t>n</a:t>
            </a:r>
            <a:r>
              <a:rPr lang="en-US" sz="3200" dirty="0" err="1" smtClean="0"/>
              <a:t>Y</a:t>
            </a:r>
            <a:endParaRPr lang="en-US" sz="3200" dirty="0" smtClean="0"/>
          </a:p>
        </p:txBody>
      </p:sp>
      <p:graphicFrame>
        <p:nvGraphicFramePr>
          <p:cNvPr id="4" name="Table 3"/>
          <p:cNvGraphicFramePr>
            <a:graphicFrameLocks noGrp="1"/>
          </p:cNvGraphicFramePr>
          <p:nvPr/>
        </p:nvGraphicFramePr>
        <p:xfrm>
          <a:off x="1066800" y="3276600"/>
          <a:ext cx="3352800" cy="3251200"/>
        </p:xfrm>
        <a:graphic>
          <a:graphicData uri="http://schemas.openxmlformats.org/drawingml/2006/table">
            <a:tbl>
              <a:tblPr firstRow="1" bandRow="1">
                <a:tableStyleId>{2D5ABB26-0587-4C30-8999-92F81FD0307C}</a:tableStyleId>
              </a:tblPr>
              <a:tblGrid>
                <a:gridCol w="1676400"/>
                <a:gridCol w="1676400"/>
              </a:tblGrid>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371600" y="2362200"/>
            <a:ext cx="2971800" cy="830997"/>
          </a:xfrm>
          <a:prstGeom prst="rect">
            <a:avLst/>
          </a:prstGeom>
          <a:noFill/>
        </p:spPr>
        <p:txBody>
          <a:bodyPr wrap="square" rtlCol="0">
            <a:spAutoFit/>
          </a:bodyPr>
          <a:lstStyle/>
          <a:p>
            <a:r>
              <a:rPr lang="en-US" sz="4800" dirty="0" smtClean="0">
                <a:latin typeface="Comic Sans MS" pitchFamily="66" charset="0"/>
              </a:rPr>
              <a:t>X</a:t>
            </a:r>
            <a:r>
              <a:rPr lang="en-US" sz="4800" baseline="30000" dirty="0" smtClean="0">
                <a:latin typeface="Comic Sans MS" pitchFamily="66" charset="0"/>
              </a:rPr>
              <a:t>N</a:t>
            </a:r>
            <a:r>
              <a:rPr lang="en-US" sz="4800" dirty="0" smtClean="0">
                <a:latin typeface="Comic Sans MS" pitchFamily="66" charset="0"/>
              </a:rPr>
              <a:t>		</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6" name="TextBox 5"/>
          <p:cNvSpPr txBox="1"/>
          <p:nvPr/>
        </p:nvSpPr>
        <p:spPr>
          <a:xfrm>
            <a:off x="0" y="3810000"/>
            <a:ext cx="1066800" cy="2308324"/>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smtClean="0">
              <a:latin typeface="Comic Sans MS" pitchFamily="66" charset="0"/>
            </a:endParaRPr>
          </a:p>
          <a:p>
            <a:endParaRPr lang="en-US" sz="4800" dirty="0" smtClean="0">
              <a:latin typeface="Comic Sans MS" pitchFamily="66" charset="0"/>
            </a:endParaRPr>
          </a:p>
          <a:p>
            <a:r>
              <a:rPr lang="en-US" sz="4800" dirty="0" err="1" smtClean="0">
                <a:latin typeface="Comic Sans MS" pitchFamily="66" charset="0"/>
              </a:rPr>
              <a:t>Y</a:t>
            </a:r>
            <a:endParaRPr lang="en-US" sz="4800" dirty="0" smtClean="0">
              <a:latin typeface="Comic Sans MS" pitchFamily="66" charset="0"/>
            </a:endParaRPr>
          </a:p>
        </p:txBody>
      </p:sp>
      <p:sp>
        <p:nvSpPr>
          <p:cNvPr id="8" name="TextBox 7"/>
          <p:cNvSpPr txBox="1"/>
          <p:nvPr/>
        </p:nvSpPr>
        <p:spPr>
          <a:xfrm>
            <a:off x="1066800" y="3581400"/>
            <a:ext cx="1752600" cy="830997"/>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9" name="TextBox 8"/>
          <p:cNvSpPr txBox="1"/>
          <p:nvPr/>
        </p:nvSpPr>
        <p:spPr>
          <a:xfrm>
            <a:off x="1295400" y="5334000"/>
            <a:ext cx="1371600" cy="830997"/>
          </a:xfrm>
          <a:prstGeom prst="rect">
            <a:avLst/>
          </a:prstGeom>
          <a:noFill/>
        </p:spPr>
        <p:txBody>
          <a:bodyPr wrap="square" rtlCol="0">
            <a:spAutoFit/>
          </a:bodyPr>
          <a:lstStyle/>
          <a:p>
            <a:r>
              <a:rPr lang="en-US" sz="4800" dirty="0" smtClean="0">
                <a:latin typeface="Comic Sans MS" pitchFamily="66" charset="0"/>
              </a:rPr>
              <a:t>X</a:t>
            </a:r>
            <a:r>
              <a:rPr lang="en-US" sz="4800" baseline="30000" dirty="0" smtClean="0">
                <a:latin typeface="Comic Sans MS" pitchFamily="66" charset="0"/>
              </a:rPr>
              <a:t>N</a:t>
            </a:r>
            <a:r>
              <a:rPr lang="en-US" sz="4800" dirty="0" smtClean="0">
                <a:latin typeface="Comic Sans MS" pitchFamily="66" charset="0"/>
              </a:rPr>
              <a:t>Y</a:t>
            </a:r>
            <a:endParaRPr lang="en-US" sz="4800" dirty="0">
              <a:latin typeface="Comic Sans MS" pitchFamily="66" charset="0"/>
            </a:endParaRPr>
          </a:p>
        </p:txBody>
      </p:sp>
      <p:sp>
        <p:nvSpPr>
          <p:cNvPr id="10" name="TextBox 9"/>
          <p:cNvSpPr txBox="1"/>
          <p:nvPr/>
        </p:nvSpPr>
        <p:spPr>
          <a:xfrm>
            <a:off x="2743200" y="3657600"/>
            <a:ext cx="1752600" cy="830997"/>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11" name="TextBox 10"/>
          <p:cNvSpPr txBox="1"/>
          <p:nvPr/>
        </p:nvSpPr>
        <p:spPr>
          <a:xfrm>
            <a:off x="2743200" y="5334000"/>
            <a:ext cx="1676400" cy="830997"/>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r>
              <a:rPr lang="en-US" sz="4800" dirty="0" err="1" smtClean="0">
                <a:latin typeface="Comic Sans MS" pitchFamily="66" charset="0"/>
              </a:rPr>
              <a:t>Y</a:t>
            </a:r>
            <a:endParaRPr lang="en-US" sz="4800" dirty="0">
              <a:latin typeface="Comic Sans MS" pitchFamily="66" charset="0"/>
            </a:endParaRPr>
          </a:p>
        </p:txBody>
      </p:sp>
      <p:sp>
        <p:nvSpPr>
          <p:cNvPr id="13" name="Rectangle 12"/>
          <p:cNvSpPr/>
          <p:nvPr/>
        </p:nvSpPr>
        <p:spPr>
          <a:xfrm>
            <a:off x="4572000" y="228600"/>
            <a:ext cx="3581400" cy="2308324"/>
          </a:xfrm>
          <a:prstGeom prst="rect">
            <a:avLst/>
          </a:prstGeom>
        </p:spPr>
        <p:txBody>
          <a:bodyPr wrap="square">
            <a:spAutoFit/>
          </a:bodyPr>
          <a:lstStyle/>
          <a:p>
            <a:r>
              <a:rPr lang="en-US" sz="3600" i="1" dirty="0" smtClean="0">
                <a:solidFill>
                  <a:srgbClr val="00B0F0"/>
                </a:solidFill>
              </a:rPr>
              <a:t>What types of vision could be found in their children?</a:t>
            </a:r>
            <a:endParaRPr lang="en-US" sz="3600" dirty="0">
              <a:solidFill>
                <a:srgbClr val="00B0F0"/>
              </a:solidFill>
            </a:endParaRPr>
          </a:p>
        </p:txBody>
      </p:sp>
      <p:sp>
        <p:nvSpPr>
          <p:cNvPr id="15" name="TextBox 14"/>
          <p:cNvSpPr txBox="1"/>
          <p:nvPr/>
        </p:nvSpPr>
        <p:spPr>
          <a:xfrm>
            <a:off x="5257800" y="2514600"/>
            <a:ext cx="3124200" cy="1569660"/>
          </a:xfrm>
          <a:prstGeom prst="rect">
            <a:avLst/>
          </a:prstGeom>
          <a:solidFill>
            <a:schemeClr val="bg1"/>
          </a:solidFill>
        </p:spPr>
        <p:txBody>
          <a:bodyPr wrap="square" rtlCol="0">
            <a:spAutoFit/>
          </a:bodyPr>
          <a:lstStyle/>
          <a:p>
            <a:pPr algn="ctr"/>
            <a:r>
              <a:rPr lang="en-US" sz="3200" b="1" i="1" u="sng" dirty="0" smtClean="0">
                <a:solidFill>
                  <a:srgbClr val="FF0000"/>
                </a:solidFill>
                <a:latin typeface="+mj-lt"/>
              </a:rPr>
              <a:t>Normal vision</a:t>
            </a:r>
          </a:p>
          <a:p>
            <a:pPr algn="ctr"/>
            <a:r>
              <a:rPr lang="en-US" sz="3200" b="1" i="1" u="sng" dirty="0" smtClean="0">
                <a:solidFill>
                  <a:srgbClr val="FF0000"/>
                </a:solidFill>
                <a:latin typeface="+mj-lt"/>
              </a:rPr>
              <a:t>and colorblindness</a:t>
            </a:r>
            <a:endParaRPr lang="en-US" sz="3200" b="1" i="1" u="sng"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by="(-#ppt_w*2)" calcmode="lin" valueType="num">
                                      <p:cBhvr rctx="PPT">
                                        <p:cTn id="46" dur="500" autoRev="1" fill="hold">
                                          <p:stCondLst>
                                            <p:cond delay="0"/>
                                          </p:stCondLst>
                                        </p:cTn>
                                        <p:tgtEl>
                                          <p:spTgt spid="15"/>
                                        </p:tgtEl>
                                        <p:attrNameLst>
                                          <p:attrName>ppt_w</p:attrName>
                                        </p:attrNameLst>
                                      </p:cBhvr>
                                    </p:anim>
                                    <p:anim by="(#ppt_w*0.50)" calcmode="lin" valueType="num">
                                      <p:cBhvr>
                                        <p:cTn id="47" dur="500" decel="50000" autoRev="1" fill="hold">
                                          <p:stCondLst>
                                            <p:cond delay="0"/>
                                          </p:stCondLst>
                                        </p:cTn>
                                        <p:tgtEl>
                                          <p:spTgt spid="15"/>
                                        </p:tgtEl>
                                        <p:attrNameLst>
                                          <p:attrName>ppt_x</p:attrName>
                                        </p:attrNameLst>
                                      </p:cBhvr>
                                    </p:anim>
                                    <p:anim from="(-#ppt_h/2)" to="(#ppt_y)" calcmode="lin" valueType="num">
                                      <p:cBhvr>
                                        <p:cTn id="48" dur="1000" fill="hold">
                                          <p:stCondLst>
                                            <p:cond delay="0"/>
                                          </p:stCondLst>
                                        </p:cTn>
                                        <p:tgtEl>
                                          <p:spTgt spid="15"/>
                                        </p:tgtEl>
                                        <p:attrNameLst>
                                          <p:attrName>ppt_y</p:attrName>
                                        </p:attrNameLst>
                                      </p:cBhvr>
                                    </p:anim>
                                    <p:animRot by="21600000">
                                      <p:cBhvr>
                                        <p:cTn id="49"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143000"/>
          </a:xfrm>
        </p:spPr>
        <p:txBody>
          <a:bodyPr>
            <a:normAutofit fontScale="90000"/>
          </a:bodyPr>
          <a:lstStyle/>
          <a:p>
            <a:pPr algn="ctr"/>
            <a:r>
              <a:rPr lang="en-US" dirty="0" smtClean="0"/>
              <a:t>5. Polygenetic inheritance</a:t>
            </a:r>
            <a:endParaRPr lang="en-US" dirty="0"/>
          </a:p>
        </p:txBody>
      </p:sp>
      <p:sp>
        <p:nvSpPr>
          <p:cNvPr id="3" name="Content Placeholder 2"/>
          <p:cNvSpPr>
            <a:spLocks noGrp="1"/>
          </p:cNvSpPr>
          <p:nvPr>
            <p:ph idx="1"/>
          </p:nvPr>
        </p:nvSpPr>
        <p:spPr>
          <a:xfrm>
            <a:off x="304800" y="1371600"/>
            <a:ext cx="8229600" cy="5074920"/>
          </a:xfrm>
        </p:spPr>
        <p:txBody>
          <a:bodyPr>
            <a:normAutofit/>
          </a:bodyPr>
          <a:lstStyle/>
          <a:p>
            <a:pPr lvl="0"/>
            <a:r>
              <a:rPr lang="en-US" dirty="0" smtClean="0"/>
              <a:t>Traits are determined by </a:t>
            </a:r>
            <a:r>
              <a:rPr lang="en-US" b="1" u="sng" cap="all" dirty="0" smtClean="0"/>
              <a:t>many</a:t>
            </a:r>
            <a:r>
              <a:rPr lang="en-US" b="1" u="sng" dirty="0" smtClean="0"/>
              <a:t> genes</a:t>
            </a:r>
            <a:endParaRPr lang="en-US" dirty="0" smtClean="0"/>
          </a:p>
          <a:p>
            <a:pPr lvl="0"/>
            <a:r>
              <a:rPr lang="en-US" dirty="0" smtClean="0"/>
              <a:t>They may or may not be found on the same chromosome</a:t>
            </a:r>
          </a:p>
          <a:p>
            <a:pPr lvl="0"/>
            <a:r>
              <a:rPr lang="en-US" dirty="0" smtClean="0"/>
              <a:t>Each gene may have more than 2 alleles</a:t>
            </a:r>
          </a:p>
          <a:p>
            <a:endParaRPr lang="en-US" dirty="0"/>
          </a:p>
        </p:txBody>
      </p:sp>
      <p:pic>
        <p:nvPicPr>
          <p:cNvPr id="59394" name="Picture 2" descr="t:\Documents and Settings\ASIM\My Documents\My Pictures\Microsoft Clip Organizer\j0433207.jpg"/>
          <p:cNvPicPr>
            <a:picLocks noChangeAspect="1" noChangeArrowheads="1"/>
          </p:cNvPicPr>
          <p:nvPr/>
        </p:nvPicPr>
        <p:blipFill>
          <a:blip r:embed="rId2" cstate="print"/>
          <a:srcRect/>
          <a:stretch>
            <a:fillRect/>
          </a:stretch>
        </p:blipFill>
        <p:spPr bwMode="auto">
          <a:xfrm>
            <a:off x="7010399" y="2743200"/>
            <a:ext cx="2133601" cy="2133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 calcmode="lin" valueType="num">
                                      <p:cBhvr>
                                        <p:cTn id="9" dur="500" fill="hold"/>
                                        <p:tgtEl>
                                          <p:spTgt spid="59394"/>
                                        </p:tgtEl>
                                        <p:attrNameLst>
                                          <p:attrName>style.rotation</p:attrName>
                                        </p:attrNameLst>
                                      </p:cBhvr>
                                      <p:tavLst>
                                        <p:tav tm="0">
                                          <p:val>
                                            <p:fltVal val="360"/>
                                          </p:val>
                                        </p:tav>
                                        <p:tav tm="100000">
                                          <p:val>
                                            <p:fltVal val="0"/>
                                          </p:val>
                                        </p:tav>
                                      </p:tavLst>
                                    </p:anim>
                                    <p:animEffect transition="in" filter="fade">
                                      <p:cBhvr>
                                        <p:cTn id="10"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7239000" cy="5769936"/>
          </a:xfrm>
        </p:spPr>
        <p:txBody>
          <a:bodyPr/>
          <a:lstStyle/>
          <a:p>
            <a:pPr lvl="0"/>
            <a:r>
              <a:rPr lang="en-US" dirty="0" smtClean="0"/>
              <a:t>The phenotypes may vary depending on the number of dominant and recessive alleles in the genotype </a:t>
            </a:r>
          </a:p>
          <a:p>
            <a:endParaRPr lang="en-US" dirty="0"/>
          </a:p>
        </p:txBody>
      </p:sp>
      <p:pic>
        <p:nvPicPr>
          <p:cNvPr id="58370" name="Picture 2" descr="t:\Documents and Settings\ASIM\My Documents\My Pictures\Microsoft Clip Organizer\j0433207.jpg"/>
          <p:cNvPicPr>
            <a:picLocks noChangeAspect="1" noChangeArrowheads="1"/>
          </p:cNvPicPr>
          <p:nvPr/>
        </p:nvPicPr>
        <p:blipFill>
          <a:blip r:embed="rId2" cstate="print"/>
          <a:srcRect/>
          <a:stretch>
            <a:fillRect/>
          </a:stretch>
        </p:blipFill>
        <p:spPr bwMode="auto">
          <a:xfrm>
            <a:off x="2514600" y="3810000"/>
            <a:ext cx="28194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 calcmode="lin" valueType="num">
                                      <p:cBhvr>
                                        <p:cTn id="9" dur="500" fill="hold"/>
                                        <p:tgtEl>
                                          <p:spTgt spid="58370"/>
                                        </p:tgtEl>
                                        <p:attrNameLst>
                                          <p:attrName>style.rotation</p:attrName>
                                        </p:attrNameLst>
                                      </p:cBhvr>
                                      <p:tavLst>
                                        <p:tav tm="0">
                                          <p:val>
                                            <p:fltVal val="360"/>
                                          </p:val>
                                        </p:tav>
                                        <p:tav tm="100000">
                                          <p:val>
                                            <p:fltVal val="0"/>
                                          </p:val>
                                        </p:tav>
                                      </p:tavLst>
                                    </p:anim>
                                    <p:animEffect transition="in" filter="fade">
                                      <p:cBhvr>
                                        <p:cTn id="10"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7239000" cy="5465136"/>
          </a:xfrm>
        </p:spPr>
        <p:txBody>
          <a:bodyPr/>
          <a:lstStyle/>
          <a:p>
            <a:pPr marL="274320" lvl="3" indent="-274320">
              <a:spcBef>
                <a:spcPts val="600"/>
              </a:spcBef>
              <a:buClr>
                <a:schemeClr val="tx2"/>
              </a:buClr>
              <a:buSzPct val="73000"/>
              <a:buFont typeface="Wingdings 2"/>
              <a:buChar char=""/>
            </a:pPr>
            <a:r>
              <a:rPr lang="en-US" sz="3200" dirty="0" smtClean="0">
                <a:solidFill>
                  <a:schemeClr val="tx1"/>
                </a:solidFill>
              </a:rPr>
              <a:t>Ex: A </a:t>
            </a:r>
            <a:r>
              <a:rPr lang="en-US" sz="3200" b="1" u="sng" dirty="0" smtClean="0">
                <a:solidFill>
                  <a:schemeClr val="tx1"/>
                </a:solidFill>
              </a:rPr>
              <a:t>homozygous</a:t>
            </a:r>
            <a:r>
              <a:rPr lang="en-US" sz="3200" dirty="0" smtClean="0">
                <a:solidFill>
                  <a:schemeClr val="tx1"/>
                </a:solidFill>
              </a:rPr>
              <a:t> white flower crossed with a </a:t>
            </a:r>
            <a:r>
              <a:rPr lang="en-US" sz="3200" b="1" u="sng" dirty="0" smtClean="0">
                <a:solidFill>
                  <a:schemeClr val="tx1"/>
                </a:solidFill>
              </a:rPr>
              <a:t>homozygous</a:t>
            </a:r>
            <a:r>
              <a:rPr lang="en-US" sz="3200" dirty="0" smtClean="0">
                <a:solidFill>
                  <a:schemeClr val="tx1"/>
                </a:solidFill>
              </a:rPr>
              <a:t> red flower will produce all </a:t>
            </a:r>
            <a:r>
              <a:rPr lang="en-US" sz="3200" b="1" u="sng" dirty="0" smtClean="0">
                <a:solidFill>
                  <a:schemeClr val="tx1"/>
                </a:solidFill>
              </a:rPr>
              <a:t>heterozygous</a:t>
            </a:r>
            <a:r>
              <a:rPr lang="en-US" sz="3200" dirty="0" smtClean="0">
                <a:solidFill>
                  <a:schemeClr val="tx1"/>
                </a:solidFill>
              </a:rPr>
              <a:t> pink flowers.</a:t>
            </a:r>
          </a:p>
        </p:txBody>
      </p:sp>
      <p:pic>
        <p:nvPicPr>
          <p:cNvPr id="5" name="Picture 2" descr="Incomplete Dominance"/>
          <p:cNvPicPr>
            <a:picLocks noChangeAspect="1" noChangeArrowheads="1"/>
          </p:cNvPicPr>
          <p:nvPr/>
        </p:nvPicPr>
        <p:blipFill>
          <a:blip r:embed="rId2" r:link="rId3"/>
          <a:srcRect/>
          <a:stretch>
            <a:fillRect/>
          </a:stretch>
        </p:blipFill>
        <p:spPr bwMode="auto">
          <a:xfrm>
            <a:off x="457200" y="3429000"/>
            <a:ext cx="7772400" cy="3276600"/>
          </a:xfrm>
          <a:prstGeom prst="rect">
            <a:avLst/>
          </a:prstGeom>
          <a:noFill/>
          <a:ln w="9525">
            <a:noFill/>
            <a:miter lim="800000"/>
            <a:headEnd/>
            <a:tailEnd/>
          </a:ln>
        </p:spPr>
      </p:pic>
      <p:sp>
        <p:nvSpPr>
          <p:cNvPr id="4" name="Title 1"/>
          <p:cNvSpPr>
            <a:spLocks noGrp="1"/>
          </p:cNvSpPr>
          <p:nvPr>
            <p:ph type="title"/>
          </p:nvPr>
        </p:nvSpPr>
        <p:spPr>
          <a:xfrm>
            <a:off x="685800" y="-228600"/>
            <a:ext cx="7239000" cy="1143000"/>
          </a:xfrm>
        </p:spPr>
        <p:txBody>
          <a:bodyPr>
            <a:normAutofit/>
          </a:bodyPr>
          <a:lstStyle/>
          <a:p>
            <a:r>
              <a:rPr lang="en-US" sz="4000" dirty="0" smtClean="0">
                <a:latin typeface="Comic Sans MS" pitchFamily="66" charset="0"/>
              </a:rPr>
              <a:t>Incomplete dominance</a:t>
            </a:r>
            <a:endParaRPr lang="en-US" sz="4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239000" cy="6455736"/>
          </a:xfrm>
        </p:spPr>
        <p:txBody>
          <a:bodyPr/>
          <a:lstStyle/>
          <a:p>
            <a:pPr lvl="0"/>
            <a:r>
              <a:rPr lang="en-US" sz="5400" dirty="0" smtClean="0"/>
              <a:t>Traits that show </a:t>
            </a:r>
            <a:r>
              <a:rPr lang="en-US" sz="5400" b="1" u="sng" dirty="0" smtClean="0"/>
              <a:t>great variability </a:t>
            </a:r>
            <a:r>
              <a:rPr lang="en-US" sz="5400" dirty="0" smtClean="0"/>
              <a:t>are a result of polygenic inheritance</a:t>
            </a:r>
          </a:p>
          <a:p>
            <a:pPr lvl="0">
              <a:buNone/>
            </a:pPr>
            <a:endParaRPr lang="en-US" sz="3600" dirty="0" smtClean="0"/>
          </a:p>
          <a:p>
            <a:pPr lvl="1"/>
            <a:r>
              <a:rPr lang="en-US" sz="4800" dirty="0" smtClean="0">
                <a:solidFill>
                  <a:schemeClr val="tx1"/>
                </a:solidFill>
              </a:rPr>
              <a:t>Ex: eye color, skin color, height, facial features</a:t>
            </a:r>
          </a:p>
          <a:p>
            <a:pPr>
              <a:buNone/>
            </a:pPr>
            <a:endParaRPr lang="en-US" dirty="0"/>
          </a:p>
        </p:txBody>
      </p:sp>
      <p:pic>
        <p:nvPicPr>
          <p:cNvPr id="57347" name="Picture 3" descr="t:\Documents and Settings\ASIM\My Documents\My Pictures\Microsoft Clip Organizer\j0433207.jpg"/>
          <p:cNvPicPr>
            <a:picLocks noChangeAspect="1" noChangeArrowheads="1"/>
          </p:cNvPicPr>
          <p:nvPr/>
        </p:nvPicPr>
        <p:blipFill>
          <a:blip r:embed="rId2" cstate="print"/>
          <a:srcRect/>
          <a:stretch>
            <a:fillRect/>
          </a:stretch>
        </p:blipFill>
        <p:spPr bwMode="auto">
          <a:xfrm>
            <a:off x="6858000" y="31242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p:cTn id="7" dur="500" fill="hold"/>
                                        <p:tgtEl>
                                          <p:spTgt spid="57347"/>
                                        </p:tgtEl>
                                        <p:attrNameLst>
                                          <p:attrName>ppt_w</p:attrName>
                                        </p:attrNameLst>
                                      </p:cBhvr>
                                      <p:tavLst>
                                        <p:tav tm="0">
                                          <p:val>
                                            <p:fltVal val="0"/>
                                          </p:val>
                                        </p:tav>
                                        <p:tav tm="100000">
                                          <p:val>
                                            <p:strVal val="#ppt_w"/>
                                          </p:val>
                                        </p:tav>
                                      </p:tavLst>
                                    </p:anim>
                                    <p:anim calcmode="lin" valueType="num">
                                      <p:cBhvr>
                                        <p:cTn id="8" dur="500" fill="hold"/>
                                        <p:tgtEl>
                                          <p:spTgt spid="57347"/>
                                        </p:tgtEl>
                                        <p:attrNameLst>
                                          <p:attrName>ppt_h</p:attrName>
                                        </p:attrNameLst>
                                      </p:cBhvr>
                                      <p:tavLst>
                                        <p:tav tm="0">
                                          <p:val>
                                            <p:fltVal val="0"/>
                                          </p:val>
                                        </p:tav>
                                        <p:tav tm="100000">
                                          <p:val>
                                            <p:strVal val="#ppt_h"/>
                                          </p:val>
                                        </p:tav>
                                      </p:tavLst>
                                    </p:anim>
                                    <p:anim calcmode="lin" valueType="num">
                                      <p:cBhvr>
                                        <p:cTn id="9" dur="500" fill="hold"/>
                                        <p:tgtEl>
                                          <p:spTgt spid="57347"/>
                                        </p:tgtEl>
                                        <p:attrNameLst>
                                          <p:attrName>style.rotation</p:attrName>
                                        </p:attrNameLst>
                                      </p:cBhvr>
                                      <p:tavLst>
                                        <p:tav tm="0">
                                          <p:val>
                                            <p:fltVal val="360"/>
                                          </p:val>
                                        </p:tav>
                                        <p:tav tm="100000">
                                          <p:val>
                                            <p:fltVal val="0"/>
                                          </p:val>
                                        </p:tav>
                                      </p:tavLst>
                                    </p:anim>
                                    <p:animEffect transition="in" filter="fade">
                                      <p:cBhvr>
                                        <p:cTn id="10"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lstStyle/>
          <a:p>
            <a:pPr algn="ctr"/>
            <a:r>
              <a:rPr lang="en-US" dirty="0" smtClean="0"/>
              <a:t>Environment &amp; genes</a:t>
            </a:r>
            <a:endParaRPr lang="en-US" dirty="0"/>
          </a:p>
        </p:txBody>
      </p:sp>
      <p:sp>
        <p:nvSpPr>
          <p:cNvPr id="3" name="Content Placeholder 2"/>
          <p:cNvSpPr>
            <a:spLocks noGrp="1"/>
          </p:cNvSpPr>
          <p:nvPr>
            <p:ph idx="1"/>
          </p:nvPr>
        </p:nvSpPr>
        <p:spPr>
          <a:xfrm>
            <a:off x="457200" y="1371600"/>
            <a:ext cx="7696200" cy="5084136"/>
          </a:xfrm>
        </p:spPr>
        <p:txBody>
          <a:bodyPr>
            <a:normAutofit/>
          </a:bodyPr>
          <a:lstStyle/>
          <a:p>
            <a:pPr lvl="0"/>
            <a:r>
              <a:rPr lang="en-US" sz="5400" dirty="0" smtClean="0"/>
              <a:t>The </a:t>
            </a:r>
            <a:r>
              <a:rPr lang="en-US" sz="5400" b="1" u="sng" dirty="0" smtClean="0"/>
              <a:t>environment</a:t>
            </a:r>
            <a:r>
              <a:rPr lang="en-US" sz="5400" dirty="0" smtClean="0"/>
              <a:t> can determine whether or not a gene is fully expressed or expressed at all.</a:t>
            </a:r>
          </a:p>
          <a:p>
            <a:endParaRPr lang="en-US" dirty="0"/>
          </a:p>
        </p:txBody>
      </p:sp>
      <p:pic>
        <p:nvPicPr>
          <p:cNvPr id="72706" name="Picture 2" descr="t:\Documents and Settings\ASIM\My Documents\My Pictures\Microsoft Clip Organizer\j0438221.wmf"/>
          <p:cNvPicPr>
            <a:picLocks noChangeAspect="1" noChangeArrowheads="1"/>
          </p:cNvPicPr>
          <p:nvPr/>
        </p:nvPicPr>
        <p:blipFill>
          <a:blip r:embed="rId2"/>
          <a:srcRect/>
          <a:stretch>
            <a:fillRect/>
          </a:stretch>
        </p:blipFill>
        <p:spPr bwMode="auto">
          <a:xfrm>
            <a:off x="6835775" y="4073525"/>
            <a:ext cx="1914525" cy="19113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150936"/>
          </a:xfrm>
        </p:spPr>
        <p:txBody>
          <a:bodyPr>
            <a:normAutofit/>
          </a:bodyPr>
          <a:lstStyle/>
          <a:p>
            <a:pPr lvl="0"/>
            <a:r>
              <a:rPr lang="en-US" sz="3200" dirty="0" smtClean="0"/>
              <a:t>Internal and external environments can affect phenotypes:</a:t>
            </a:r>
          </a:p>
          <a:p>
            <a:pPr lvl="0">
              <a:buNone/>
            </a:pPr>
            <a:endParaRPr lang="en-US" sz="1200" dirty="0" smtClean="0"/>
          </a:p>
          <a:p>
            <a:pPr>
              <a:buNone/>
            </a:pPr>
            <a:r>
              <a:rPr lang="en-US" sz="4000" dirty="0" smtClean="0"/>
              <a:t>1. Influence of </a:t>
            </a:r>
            <a:r>
              <a:rPr lang="en-US" sz="4000" b="1" i="1" u="sng" dirty="0" smtClean="0"/>
              <a:t>internal environment:</a:t>
            </a:r>
            <a:endParaRPr lang="en-US" sz="4000" dirty="0" smtClean="0"/>
          </a:p>
          <a:p>
            <a:pPr>
              <a:buNone/>
            </a:pPr>
            <a:r>
              <a:rPr lang="en-US" sz="4000" dirty="0" smtClean="0"/>
              <a:t>~ </a:t>
            </a:r>
            <a:r>
              <a:rPr lang="en-US" sz="4000" b="1" u="sng" dirty="0" smtClean="0"/>
              <a:t>Hormones</a:t>
            </a:r>
            <a:r>
              <a:rPr lang="en-US" sz="4000" dirty="0" smtClean="0"/>
              <a:t> based on sexes (testosterone, estrogen)</a:t>
            </a:r>
          </a:p>
          <a:p>
            <a:endParaRPr lang="en-US" dirty="0"/>
          </a:p>
        </p:txBody>
      </p:sp>
      <p:pic>
        <p:nvPicPr>
          <p:cNvPr id="76802" name="Picture 2" descr="http://www.fitnoke.com/content_images/dumbbells.jpg"/>
          <p:cNvPicPr>
            <a:picLocks noChangeAspect="1" noChangeArrowheads="1"/>
          </p:cNvPicPr>
          <p:nvPr/>
        </p:nvPicPr>
        <p:blipFill>
          <a:blip r:embed="rId2"/>
          <a:srcRect/>
          <a:stretch>
            <a:fillRect/>
          </a:stretch>
        </p:blipFill>
        <p:spPr bwMode="auto">
          <a:xfrm>
            <a:off x="6629400" y="4076700"/>
            <a:ext cx="2781300" cy="2781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0" fill="hold"/>
                                        <p:tgtEl>
                                          <p:spTgt spid="76802"/>
                                        </p:tgtEl>
                                        <p:attrNameLst>
                                          <p:attrName>ppt_x</p:attrName>
                                        </p:attrNameLst>
                                      </p:cBhvr>
                                      <p:tavLst>
                                        <p:tav tm="0">
                                          <p:val>
                                            <p:strVal val="#ppt_x"/>
                                          </p:val>
                                        </p:tav>
                                        <p:tav tm="100000">
                                          <p:val>
                                            <p:strVal val="#ppt_x"/>
                                          </p:val>
                                        </p:tav>
                                      </p:tavLst>
                                    </p:anim>
                                    <p:anim calcmode="lin" valueType="num">
                                      <p:cBhvr additive="base">
                                        <p:cTn id="8" dur="5000" fill="hold"/>
                                        <p:tgtEl>
                                          <p:spTgt spid="76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848600" cy="6227136"/>
          </a:xfrm>
        </p:spPr>
        <p:txBody>
          <a:bodyPr>
            <a:normAutofit lnSpcReduction="10000"/>
          </a:bodyPr>
          <a:lstStyle/>
          <a:p>
            <a:pPr>
              <a:buNone/>
            </a:pPr>
            <a:r>
              <a:rPr lang="en-US" dirty="0" smtClean="0"/>
              <a:t>2. Influence of </a:t>
            </a:r>
            <a:r>
              <a:rPr lang="en-US" b="1" i="1" u="sng" dirty="0" smtClean="0"/>
              <a:t>external environment:</a:t>
            </a:r>
            <a:endParaRPr lang="en-US" dirty="0" smtClean="0"/>
          </a:p>
          <a:p>
            <a:pPr>
              <a:buNone/>
            </a:pPr>
            <a:endParaRPr lang="en-US" dirty="0" smtClean="0"/>
          </a:p>
          <a:p>
            <a:pPr>
              <a:buNone/>
            </a:pPr>
            <a:r>
              <a:rPr lang="en-US" dirty="0" smtClean="0"/>
              <a:t>	</a:t>
            </a:r>
            <a:r>
              <a:rPr lang="en-US" b="1" u="sng" dirty="0" smtClean="0"/>
              <a:t>~Temperature	</a:t>
            </a:r>
            <a:endParaRPr lang="en-US" dirty="0" smtClean="0"/>
          </a:p>
          <a:p>
            <a:pPr>
              <a:buNone/>
            </a:pPr>
            <a:r>
              <a:rPr lang="en-US" dirty="0" smtClean="0"/>
              <a:t>  </a:t>
            </a:r>
            <a:r>
              <a:rPr lang="en-US" b="1" u="sng" dirty="0" smtClean="0"/>
              <a:t>~Light		</a:t>
            </a:r>
            <a:endParaRPr lang="en-US" dirty="0" smtClean="0"/>
          </a:p>
          <a:p>
            <a:pPr>
              <a:buNone/>
            </a:pPr>
            <a:r>
              <a:rPr lang="en-US" b="1" dirty="0" smtClean="0"/>
              <a:t>	</a:t>
            </a:r>
            <a:r>
              <a:rPr lang="en-US" b="1" u="sng" dirty="0" smtClean="0"/>
              <a:t>~Infectious agents (viruses, bacteria)</a:t>
            </a:r>
            <a:endParaRPr lang="en-US" dirty="0" smtClean="0"/>
          </a:p>
          <a:p>
            <a:pPr>
              <a:buNone/>
            </a:pPr>
            <a:r>
              <a:rPr lang="en-US" b="1" dirty="0" smtClean="0"/>
              <a:t> </a:t>
            </a:r>
            <a:r>
              <a:rPr lang="en-US" b="1" u="sng" dirty="0" smtClean="0"/>
              <a:t>~Chemicals</a:t>
            </a:r>
            <a:endParaRPr lang="en-US" dirty="0" smtClean="0"/>
          </a:p>
          <a:p>
            <a:pPr>
              <a:buNone/>
            </a:pPr>
            <a:r>
              <a:rPr lang="en-US" b="1" dirty="0" smtClean="0"/>
              <a:t> </a:t>
            </a:r>
            <a:r>
              <a:rPr lang="en-US" b="1" u="sng" dirty="0" smtClean="0"/>
              <a:t>~Nutrition</a:t>
            </a:r>
            <a:endParaRPr lang="en-US" dirty="0"/>
          </a:p>
        </p:txBody>
      </p:sp>
      <p:pic>
        <p:nvPicPr>
          <p:cNvPr id="62466" name="Picture 2" descr="t:\Documents and Settings\ASIM\My Documents\My Pictures\Microsoft Clip Organizer\j0439046.png"/>
          <p:cNvPicPr>
            <a:picLocks noChangeAspect="1" noChangeArrowheads="1"/>
          </p:cNvPicPr>
          <p:nvPr/>
        </p:nvPicPr>
        <p:blipFill>
          <a:blip r:embed="rId2"/>
          <a:srcRect/>
          <a:stretch>
            <a:fillRect/>
          </a:stretch>
        </p:blipFill>
        <p:spPr bwMode="auto">
          <a:xfrm>
            <a:off x="5867400" y="1447800"/>
            <a:ext cx="2074862" cy="19836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 calcmode="lin" valueType="num">
                                      <p:cBhvr>
                                        <p:cTn id="9" dur="500" fill="hold"/>
                                        <p:tgtEl>
                                          <p:spTgt spid="62466"/>
                                        </p:tgtEl>
                                        <p:attrNameLst>
                                          <p:attrName>style.rotation</p:attrName>
                                        </p:attrNameLst>
                                      </p:cBhvr>
                                      <p:tavLst>
                                        <p:tav tm="0">
                                          <p:val>
                                            <p:fltVal val="360"/>
                                          </p:val>
                                        </p:tav>
                                        <p:tav tm="100000">
                                          <p:val>
                                            <p:fltVal val="0"/>
                                          </p:val>
                                        </p:tav>
                                      </p:tavLst>
                                    </p:anim>
                                    <p:animEffect transition="in" filter="fade">
                                      <p:cBhvr>
                                        <p:cTn id="10"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of these can influence the expression of genes.</a:t>
            </a:r>
          </a:p>
          <a:p>
            <a:pPr>
              <a:buNone/>
            </a:pPr>
            <a:endParaRPr lang="en-US" dirty="0"/>
          </a:p>
        </p:txBody>
      </p:sp>
      <p:pic>
        <p:nvPicPr>
          <p:cNvPr id="61442" name="Picture 2" descr="t:\Documents and Settings\ASIM\My Documents\My Pictures\Microsoft Clip Organizer\j0296822.gif"/>
          <p:cNvPicPr>
            <a:picLocks noChangeAspect="1" noChangeArrowheads="1" noCrop="1"/>
          </p:cNvPicPr>
          <p:nvPr/>
        </p:nvPicPr>
        <p:blipFill>
          <a:blip r:embed="rId2"/>
          <a:srcRect/>
          <a:stretch>
            <a:fillRect/>
          </a:stretch>
        </p:blipFill>
        <p:spPr bwMode="auto">
          <a:xfrm>
            <a:off x="2590800" y="3276600"/>
            <a:ext cx="2231173" cy="29509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 calcmode="lin" valueType="num">
                                      <p:cBhvr>
                                        <p:cTn id="9" dur="500" fill="hold"/>
                                        <p:tgtEl>
                                          <p:spTgt spid="61442"/>
                                        </p:tgtEl>
                                        <p:attrNameLst>
                                          <p:attrName>style.rotation</p:attrName>
                                        </p:attrNameLst>
                                      </p:cBhvr>
                                      <p:tavLst>
                                        <p:tav tm="0">
                                          <p:val>
                                            <p:fltVal val="360"/>
                                          </p:val>
                                        </p:tav>
                                        <p:tav tm="100000">
                                          <p:val>
                                            <p:fltVal val="0"/>
                                          </p:val>
                                        </p:tav>
                                      </p:tavLst>
                                    </p:anim>
                                    <p:animEffect transition="in" filter="fade">
                                      <p:cBhvr>
                                        <p:cTn id="10"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382000" cy="5465136"/>
          </a:xfrm>
        </p:spPr>
        <p:txBody>
          <a:bodyPr>
            <a:normAutofit lnSpcReduction="10000"/>
          </a:bodyPr>
          <a:lstStyle/>
          <a:p>
            <a:pPr lvl="0"/>
            <a:r>
              <a:rPr lang="en-US" i="1" dirty="0" smtClean="0"/>
              <a:t>Notation:</a:t>
            </a:r>
            <a:r>
              <a:rPr lang="en-US" dirty="0" smtClean="0"/>
              <a:t> </a:t>
            </a:r>
            <a:endParaRPr lang="en-US" sz="3600" dirty="0" smtClean="0"/>
          </a:p>
          <a:p>
            <a:pPr lvl="2"/>
            <a:r>
              <a:rPr lang="en-US" sz="4000" dirty="0" smtClean="0"/>
              <a:t>Alleles are all capital letters because </a:t>
            </a:r>
            <a:r>
              <a:rPr lang="en-US" sz="4000" cap="all" dirty="0" smtClean="0"/>
              <a:t>neither</a:t>
            </a:r>
            <a:r>
              <a:rPr lang="en-US" sz="4000" dirty="0" smtClean="0"/>
              <a:t> one </a:t>
            </a:r>
            <a:r>
              <a:rPr lang="en-US" sz="4000" b="1" u="sng" dirty="0" smtClean="0"/>
              <a:t>dominates</a:t>
            </a:r>
            <a:r>
              <a:rPr lang="en-US" sz="4000" dirty="0" smtClean="0"/>
              <a:t> the other. So one of the alleles has a </a:t>
            </a:r>
            <a:r>
              <a:rPr lang="en-US" sz="4000" b="1" u="sng" dirty="0" smtClean="0"/>
              <a:t>prime</a:t>
            </a:r>
            <a:r>
              <a:rPr lang="en-US" sz="4000" dirty="0" smtClean="0"/>
              <a:t> ( ‘ ) on it to represent an alternate expression of the gene.</a:t>
            </a:r>
          </a:p>
          <a:p>
            <a:pPr>
              <a:buNone/>
            </a:pPr>
            <a:r>
              <a:rPr lang="en-US" sz="2400" dirty="0" smtClean="0"/>
              <a:t> </a:t>
            </a:r>
          </a:p>
          <a:p>
            <a:pPr lvl="2"/>
            <a:endParaRPr lang="en-US" sz="3600" dirty="0" smtClean="0"/>
          </a:p>
          <a:p>
            <a:pPr lvl="2"/>
            <a:r>
              <a:rPr lang="en-US" sz="800" dirty="0" smtClean="0"/>
              <a:t> </a:t>
            </a:r>
            <a:endParaRPr lang="en-US" sz="7200" dirty="0" smtClean="0"/>
          </a:p>
          <a:p>
            <a:endParaRPr lang="en-US" dirty="0"/>
          </a:p>
        </p:txBody>
      </p:sp>
      <p:sp>
        <p:nvSpPr>
          <p:cNvPr id="4" name="Title 1"/>
          <p:cNvSpPr>
            <a:spLocks noGrp="1"/>
          </p:cNvSpPr>
          <p:nvPr>
            <p:ph type="title"/>
          </p:nvPr>
        </p:nvSpPr>
        <p:spPr>
          <a:xfrm>
            <a:off x="685800" y="-228600"/>
            <a:ext cx="7239000" cy="1143000"/>
          </a:xfrm>
        </p:spPr>
        <p:txBody>
          <a:bodyPr>
            <a:normAutofit/>
          </a:bodyPr>
          <a:lstStyle/>
          <a:p>
            <a:r>
              <a:rPr lang="en-US" sz="4000" dirty="0" smtClean="0">
                <a:latin typeface="Comic Sans MS" pitchFamily="66" charset="0"/>
              </a:rPr>
              <a:t>Incomplete dominance</a:t>
            </a:r>
            <a:endParaRPr lang="en-US" sz="4000"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9560"/>
          </a:xfrm>
        </p:spPr>
        <p:txBody>
          <a:bodyPr>
            <a:normAutofit fontScale="90000"/>
          </a:bodyPr>
          <a:lstStyle/>
          <a:p>
            <a:endParaRPr lang="en-US" dirty="0"/>
          </a:p>
        </p:txBody>
      </p:sp>
      <p:sp>
        <p:nvSpPr>
          <p:cNvPr id="3" name="Content Placeholder 2"/>
          <p:cNvSpPr>
            <a:spLocks noGrp="1"/>
          </p:cNvSpPr>
          <p:nvPr>
            <p:ph idx="1"/>
          </p:nvPr>
        </p:nvSpPr>
        <p:spPr>
          <a:xfrm>
            <a:off x="457200" y="685800"/>
            <a:ext cx="7543800" cy="5769936"/>
          </a:xfrm>
        </p:spPr>
        <p:txBody>
          <a:bodyPr>
            <a:normAutofit/>
          </a:bodyPr>
          <a:lstStyle/>
          <a:p>
            <a:pPr lvl="1"/>
            <a:r>
              <a:rPr lang="en-US" sz="4800" dirty="0" smtClean="0">
                <a:solidFill>
                  <a:schemeClr val="tx1"/>
                </a:solidFill>
              </a:rPr>
              <a:t>Always make a </a:t>
            </a:r>
            <a:r>
              <a:rPr lang="en-US" sz="4800" b="1" u="sng" dirty="0" smtClean="0">
                <a:solidFill>
                  <a:schemeClr val="tx1"/>
                </a:solidFill>
              </a:rPr>
              <a:t>KEY</a:t>
            </a:r>
            <a:r>
              <a:rPr lang="en-US" sz="4800" dirty="0" smtClean="0">
                <a:solidFill>
                  <a:schemeClr val="tx1"/>
                </a:solidFill>
              </a:rPr>
              <a:t> to show the genotypes and the resulting phenotypes.</a:t>
            </a:r>
          </a:p>
          <a:p>
            <a:pPr lvl="1"/>
            <a:endParaRPr lang="en-US" sz="1300" dirty="0" smtClean="0">
              <a:solidFill>
                <a:schemeClr val="tx1"/>
              </a:solidFill>
            </a:endParaRPr>
          </a:p>
          <a:p>
            <a:pPr lvl="1"/>
            <a:r>
              <a:rPr lang="en-US" sz="4800" dirty="0" smtClean="0">
                <a:solidFill>
                  <a:schemeClr val="tx1"/>
                </a:solidFill>
              </a:rPr>
              <a:t>Still supports Mendel’s Law of Independent Assortment</a:t>
            </a:r>
          </a:p>
          <a:p>
            <a:pPr lvl="1"/>
            <a:endParaRPr lang="en-US" sz="4800" dirty="0" smtClean="0"/>
          </a:p>
        </p:txBody>
      </p:sp>
      <p:pic>
        <p:nvPicPr>
          <p:cNvPr id="54273" name="Picture 1"/>
          <p:cNvPicPr>
            <a:picLocks noChangeAspect="1" noChangeArrowheads="1"/>
          </p:cNvPicPr>
          <p:nvPr/>
        </p:nvPicPr>
        <p:blipFill>
          <a:blip r:embed="rId2"/>
          <a:srcRect/>
          <a:stretch>
            <a:fillRect/>
          </a:stretch>
        </p:blipFill>
        <p:spPr bwMode="auto">
          <a:xfrm>
            <a:off x="5486400" y="1981200"/>
            <a:ext cx="18288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91487" cy="6222373"/>
          </a:xfrm>
        </p:spPr>
        <p:txBody>
          <a:bodyPr>
            <a:normAutofit/>
          </a:bodyPr>
          <a:lstStyle/>
          <a:p>
            <a:r>
              <a:rPr lang="en-US" sz="3500" dirty="0" smtClean="0"/>
              <a:t> </a:t>
            </a:r>
            <a:r>
              <a:rPr lang="en-US" sz="3500" i="1" dirty="0" smtClean="0"/>
              <a:t>Ex. 1) In a certain species of flowers, snapdragons, the combined expression of both alleles for flower color produces a new phenotype-pink. A red snapdragon is homozygous and is crossed with a homozygous white snapdragon. What are the genotypic and phenotypic ratios of this cross? </a:t>
            </a:r>
            <a:endParaRPr lang="en-US" sz="3500" dirty="0" smtClean="0"/>
          </a:p>
          <a:p>
            <a:endParaRPr lang="en-US" dirty="0" smtClean="0"/>
          </a:p>
          <a:p>
            <a:endParaRPr lang="en-US" dirty="0"/>
          </a:p>
        </p:txBody>
      </p:sp>
      <p:pic>
        <p:nvPicPr>
          <p:cNvPr id="50177" name="Picture 1" descr="t:\Documents and Settings\ASIM\My Documents\My Pictures\Microsoft Clip Organizer\j0436868.png"/>
          <p:cNvPicPr>
            <a:picLocks noChangeAspect="1" noChangeArrowheads="1"/>
          </p:cNvPicPr>
          <p:nvPr/>
        </p:nvPicPr>
        <p:blipFill>
          <a:blip r:embed="rId2"/>
          <a:srcRect/>
          <a:stretch>
            <a:fillRect/>
          </a:stretch>
        </p:blipFill>
        <p:spPr bwMode="auto">
          <a:xfrm>
            <a:off x="6781800" y="4495800"/>
            <a:ext cx="2362200" cy="2362200"/>
          </a:xfrm>
          <a:prstGeom prst="rect">
            <a:avLst/>
          </a:prstGeom>
          <a:solidFill>
            <a:schemeClr val="bg1"/>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graphicFrame>
        <p:nvGraphicFramePr>
          <p:cNvPr id="5" name="Table 4"/>
          <p:cNvGraphicFramePr>
            <a:graphicFrameLocks noGrp="1"/>
          </p:cNvGraphicFramePr>
          <p:nvPr/>
        </p:nvGraphicFramePr>
        <p:xfrm>
          <a:off x="1219200" y="3886200"/>
          <a:ext cx="3124200" cy="2743200"/>
        </p:xfrm>
        <a:graphic>
          <a:graphicData uri="http://schemas.openxmlformats.org/drawingml/2006/table">
            <a:tbl>
              <a:tblPr firstRow="1" bandRow="1">
                <a:tableStyleId>{2D5ABB26-0587-4C30-8999-92F81FD0307C}</a:tableStyleId>
              </a:tblPr>
              <a:tblGrid>
                <a:gridCol w="1562100"/>
                <a:gridCol w="1562100"/>
              </a:tblGrid>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4114800" y="2133600"/>
            <a:ext cx="990600" cy="369332"/>
          </a:xfrm>
          <a:prstGeom prst="rect">
            <a:avLst/>
          </a:prstGeom>
          <a:noFill/>
        </p:spPr>
        <p:txBody>
          <a:bodyPr wrap="square" rtlCol="0">
            <a:spAutoFit/>
          </a:bodyPr>
          <a:lstStyle/>
          <a:p>
            <a:endParaRPr lang="en-US" dirty="0"/>
          </a:p>
        </p:txBody>
      </p:sp>
      <p:sp>
        <p:nvSpPr>
          <p:cNvPr id="7" name="TextBox 6"/>
          <p:cNvSpPr txBox="1"/>
          <p:nvPr/>
        </p:nvSpPr>
        <p:spPr>
          <a:xfrm rot="162637">
            <a:off x="1463968" y="5586297"/>
            <a:ext cx="1018892" cy="707886"/>
          </a:xfrm>
          <a:prstGeom prst="rect">
            <a:avLst/>
          </a:prstGeom>
          <a:noFill/>
        </p:spPr>
        <p:txBody>
          <a:bodyPr wrap="square" rtlCol="0">
            <a:spAutoFit/>
          </a:bodyPr>
          <a:lstStyle/>
          <a:p>
            <a:r>
              <a:rPr lang="en-US" sz="4000" dirty="0" smtClean="0">
                <a:latin typeface="Comic Sans MS" pitchFamily="66" charset="0"/>
              </a:rPr>
              <a:t>RR’</a:t>
            </a:r>
            <a:endParaRPr lang="en-US" sz="4000" dirty="0">
              <a:latin typeface="Comic Sans MS" pitchFamily="66" charset="0"/>
            </a:endParaRPr>
          </a:p>
        </p:txBody>
      </p:sp>
      <p:sp>
        <p:nvSpPr>
          <p:cNvPr id="8" name="TextBox 7"/>
          <p:cNvSpPr txBox="1"/>
          <p:nvPr/>
        </p:nvSpPr>
        <p:spPr>
          <a:xfrm>
            <a:off x="4648200" y="1524000"/>
            <a:ext cx="1066800" cy="369332"/>
          </a:xfrm>
          <a:prstGeom prst="rect">
            <a:avLst/>
          </a:prstGeom>
          <a:noFill/>
        </p:spPr>
        <p:txBody>
          <a:bodyPr wrap="square" rtlCol="0">
            <a:spAutoFit/>
          </a:bodyPr>
          <a:lstStyle/>
          <a:p>
            <a:endParaRPr lang="en-US" dirty="0"/>
          </a:p>
        </p:txBody>
      </p:sp>
      <p:sp>
        <p:nvSpPr>
          <p:cNvPr id="9" name="TextBox 8"/>
          <p:cNvSpPr txBox="1"/>
          <p:nvPr/>
        </p:nvSpPr>
        <p:spPr>
          <a:xfrm rot="162637">
            <a:off x="3064169" y="4214697"/>
            <a:ext cx="1018892" cy="707886"/>
          </a:xfrm>
          <a:prstGeom prst="rect">
            <a:avLst/>
          </a:prstGeom>
          <a:noFill/>
        </p:spPr>
        <p:txBody>
          <a:bodyPr wrap="square" rtlCol="0">
            <a:spAutoFit/>
          </a:bodyPr>
          <a:lstStyle/>
          <a:p>
            <a:r>
              <a:rPr lang="en-US" sz="4000" dirty="0" smtClean="0">
                <a:latin typeface="Comic Sans MS" pitchFamily="66" charset="0"/>
              </a:rPr>
              <a:t>RR’</a:t>
            </a:r>
            <a:endParaRPr lang="en-US" sz="4000" dirty="0">
              <a:latin typeface="Comic Sans MS" pitchFamily="66" charset="0"/>
            </a:endParaRPr>
          </a:p>
        </p:txBody>
      </p:sp>
      <p:sp>
        <p:nvSpPr>
          <p:cNvPr id="11" name="TextBox 10"/>
          <p:cNvSpPr txBox="1"/>
          <p:nvPr/>
        </p:nvSpPr>
        <p:spPr>
          <a:xfrm rot="162637">
            <a:off x="3064168" y="5586297"/>
            <a:ext cx="1018892" cy="707886"/>
          </a:xfrm>
          <a:prstGeom prst="rect">
            <a:avLst/>
          </a:prstGeom>
          <a:noFill/>
        </p:spPr>
        <p:txBody>
          <a:bodyPr wrap="square" rtlCol="0">
            <a:spAutoFit/>
          </a:bodyPr>
          <a:lstStyle/>
          <a:p>
            <a:r>
              <a:rPr lang="en-US" sz="4000" dirty="0" smtClean="0">
                <a:latin typeface="Comic Sans MS" pitchFamily="66" charset="0"/>
              </a:rPr>
              <a:t>RR’</a:t>
            </a:r>
            <a:endParaRPr lang="en-US" sz="4000" dirty="0">
              <a:latin typeface="Comic Sans MS" pitchFamily="66" charset="0"/>
            </a:endParaRPr>
          </a:p>
        </p:txBody>
      </p:sp>
      <p:sp>
        <p:nvSpPr>
          <p:cNvPr id="13" name="TextBox 12"/>
          <p:cNvSpPr txBox="1"/>
          <p:nvPr/>
        </p:nvSpPr>
        <p:spPr>
          <a:xfrm>
            <a:off x="4876800" y="3276600"/>
            <a:ext cx="3810000" cy="1938992"/>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G: 100% RR’</a:t>
            </a:r>
          </a:p>
          <a:p>
            <a:endParaRPr lang="en-US" sz="4000" b="1" dirty="0" smtClean="0">
              <a:effectLst>
                <a:outerShdw blurRad="38100" dist="38100" dir="2700000" algn="tl">
                  <a:srgbClr val="000000">
                    <a:alpha val="43137"/>
                  </a:srgbClr>
                </a:outerShdw>
              </a:effectLst>
            </a:endParaRPr>
          </a:p>
          <a:p>
            <a:r>
              <a:rPr lang="en-US" sz="4000" b="1" dirty="0" smtClean="0">
                <a:solidFill>
                  <a:srgbClr val="FF0066"/>
                </a:solidFill>
                <a:effectLst>
                  <a:outerShdw blurRad="38100" dist="38100" dir="2700000" algn="tl">
                    <a:srgbClr val="000000">
                      <a:alpha val="43137"/>
                    </a:srgbClr>
                  </a:outerShdw>
                </a:effectLst>
              </a:rPr>
              <a:t>P: 100% PINK</a:t>
            </a:r>
            <a:endParaRPr lang="en-US" sz="4000" b="1" dirty="0">
              <a:solidFill>
                <a:srgbClr val="FF0066"/>
              </a:solidFill>
              <a:effectLst>
                <a:outerShdw blurRad="38100" dist="38100" dir="2700000" algn="tl">
                  <a:srgbClr val="000000">
                    <a:alpha val="43137"/>
                  </a:srgbClr>
                </a:outerShdw>
              </a:effectLst>
            </a:endParaRPr>
          </a:p>
        </p:txBody>
      </p:sp>
      <p:sp>
        <p:nvSpPr>
          <p:cNvPr id="10" name="TextBox 9"/>
          <p:cNvSpPr txBox="1"/>
          <p:nvPr/>
        </p:nvSpPr>
        <p:spPr>
          <a:xfrm rot="162637">
            <a:off x="1463969" y="4214697"/>
            <a:ext cx="1018892" cy="707886"/>
          </a:xfrm>
          <a:prstGeom prst="rect">
            <a:avLst/>
          </a:prstGeom>
          <a:noFill/>
        </p:spPr>
        <p:txBody>
          <a:bodyPr wrap="square" rtlCol="0">
            <a:spAutoFit/>
          </a:bodyPr>
          <a:lstStyle/>
          <a:p>
            <a:r>
              <a:rPr lang="en-US" sz="4000" dirty="0" smtClean="0">
                <a:latin typeface="Comic Sans MS" pitchFamily="66" charset="0"/>
              </a:rPr>
              <a:t>RR’</a:t>
            </a:r>
            <a:endParaRPr lang="en-US" sz="4000" dirty="0">
              <a:latin typeface="Comic Sans MS" pitchFamily="66" charset="0"/>
            </a:endParaRPr>
          </a:p>
        </p:txBody>
      </p:sp>
      <p:sp>
        <p:nvSpPr>
          <p:cNvPr id="14" name="TextBox 13"/>
          <p:cNvSpPr txBox="1"/>
          <p:nvPr/>
        </p:nvSpPr>
        <p:spPr>
          <a:xfrm>
            <a:off x="0" y="0"/>
            <a:ext cx="2895600" cy="2831544"/>
          </a:xfrm>
          <a:prstGeom prst="rect">
            <a:avLst/>
          </a:prstGeom>
          <a:solidFill>
            <a:schemeClr val="tx1"/>
          </a:solidFill>
        </p:spPr>
        <p:txBody>
          <a:bodyPr wrap="square" rtlCol="0">
            <a:spAutoFit/>
          </a:bodyPr>
          <a:lstStyle/>
          <a:p>
            <a:r>
              <a:rPr lang="en-US" sz="4000" b="1" dirty="0" smtClean="0">
                <a:solidFill>
                  <a:schemeClr val="tx2"/>
                </a:solidFill>
                <a:latin typeface="Comic Sans MS" pitchFamily="66" charset="0"/>
              </a:rPr>
              <a:t>    </a:t>
            </a:r>
            <a:r>
              <a:rPr lang="en-US" sz="4000" b="1" u="sng" dirty="0" smtClean="0">
                <a:solidFill>
                  <a:schemeClr val="tx2"/>
                </a:solidFill>
                <a:latin typeface="Comic Sans MS" pitchFamily="66" charset="0"/>
              </a:rPr>
              <a:t>Key:</a:t>
            </a:r>
          </a:p>
          <a:p>
            <a:pPr>
              <a:buNone/>
            </a:pPr>
            <a:r>
              <a:rPr lang="en-US" sz="4000" b="1" dirty="0" smtClean="0">
                <a:solidFill>
                  <a:srgbClr val="FF0000"/>
                </a:solidFill>
                <a:latin typeface="Comic Sans MS" pitchFamily="66" charset="0"/>
              </a:rPr>
              <a:t>Red = RR</a:t>
            </a:r>
          </a:p>
          <a:p>
            <a:pPr>
              <a:buNone/>
            </a:pPr>
            <a:r>
              <a:rPr lang="en-US" sz="4000" b="1" dirty="0" smtClean="0">
                <a:solidFill>
                  <a:schemeClr val="bg1"/>
                </a:solidFill>
                <a:latin typeface="Comic Sans MS" pitchFamily="66" charset="0"/>
              </a:rPr>
              <a:t>White=R’R’</a:t>
            </a:r>
          </a:p>
          <a:p>
            <a:pPr>
              <a:buNone/>
            </a:pPr>
            <a:r>
              <a:rPr lang="en-US" sz="4000" b="1" dirty="0" smtClean="0">
                <a:solidFill>
                  <a:srgbClr val="FF0066"/>
                </a:solidFill>
                <a:latin typeface="Comic Sans MS" pitchFamily="66" charset="0"/>
              </a:rPr>
              <a:t>Pink = RR’</a:t>
            </a:r>
            <a:endParaRPr lang="en-US" dirty="0" smtClean="0"/>
          </a:p>
          <a:p>
            <a:endParaRPr lang="en-US" dirty="0"/>
          </a:p>
        </p:txBody>
      </p:sp>
      <p:sp>
        <p:nvSpPr>
          <p:cNvPr id="15" name="TextBox 14"/>
          <p:cNvSpPr txBox="1"/>
          <p:nvPr/>
        </p:nvSpPr>
        <p:spPr>
          <a:xfrm>
            <a:off x="3429000" y="1905000"/>
            <a:ext cx="4114800" cy="553998"/>
          </a:xfrm>
          <a:prstGeom prst="rect">
            <a:avLst/>
          </a:prstGeom>
          <a:noFill/>
        </p:spPr>
        <p:txBody>
          <a:bodyPr wrap="square" rtlCol="0">
            <a:spAutoFit/>
          </a:bodyPr>
          <a:lstStyle/>
          <a:p>
            <a:r>
              <a:rPr lang="en-US" sz="3000" b="1" dirty="0" smtClean="0">
                <a:latin typeface="Comic Sans MS" pitchFamily="66" charset="0"/>
              </a:rPr>
              <a:t>P cross = RR x R’R’</a:t>
            </a:r>
            <a:endParaRPr lang="en-US" sz="3000" b="1" dirty="0">
              <a:latin typeface="Comic Sans MS" pitchFamily="66" charset="0"/>
            </a:endParaRPr>
          </a:p>
        </p:txBody>
      </p:sp>
      <p:sp>
        <p:nvSpPr>
          <p:cNvPr id="16" name="TextBox 15"/>
          <p:cNvSpPr txBox="1"/>
          <p:nvPr/>
        </p:nvSpPr>
        <p:spPr>
          <a:xfrm>
            <a:off x="1219200" y="3200400"/>
            <a:ext cx="3124200" cy="707886"/>
          </a:xfrm>
          <a:prstGeom prst="rect">
            <a:avLst/>
          </a:prstGeom>
          <a:noFill/>
        </p:spPr>
        <p:txBody>
          <a:bodyPr wrap="square" rtlCol="0">
            <a:spAutoFit/>
          </a:bodyPr>
          <a:lstStyle/>
          <a:p>
            <a:r>
              <a:rPr lang="en-US" sz="4000" b="1" dirty="0" smtClean="0">
                <a:latin typeface="Comic Sans MS" pitchFamily="66" charset="0"/>
              </a:rPr>
              <a:t>R        </a:t>
            </a:r>
            <a:r>
              <a:rPr lang="en-US" sz="4000" b="1" dirty="0" err="1" smtClean="0">
                <a:latin typeface="Comic Sans MS" pitchFamily="66" charset="0"/>
              </a:rPr>
              <a:t>R</a:t>
            </a:r>
            <a:endParaRPr lang="en-US" sz="4000" b="1" dirty="0">
              <a:latin typeface="Comic Sans MS" pitchFamily="66" charset="0"/>
            </a:endParaRPr>
          </a:p>
        </p:txBody>
      </p:sp>
      <p:sp>
        <p:nvSpPr>
          <p:cNvPr id="17" name="TextBox 16"/>
          <p:cNvSpPr txBox="1"/>
          <p:nvPr/>
        </p:nvSpPr>
        <p:spPr>
          <a:xfrm>
            <a:off x="457200" y="3810000"/>
            <a:ext cx="762000" cy="2554545"/>
          </a:xfrm>
          <a:prstGeom prst="rect">
            <a:avLst/>
          </a:prstGeom>
          <a:noFill/>
        </p:spPr>
        <p:txBody>
          <a:bodyPr wrap="square" rtlCol="0">
            <a:spAutoFit/>
          </a:bodyPr>
          <a:lstStyle/>
          <a:p>
            <a:pPr>
              <a:buNone/>
            </a:pPr>
            <a:r>
              <a:rPr lang="en-US" sz="4000" b="1" dirty="0" smtClean="0">
                <a:latin typeface="Comic Sans MS" pitchFamily="66" charset="0"/>
              </a:rPr>
              <a:t> R’</a:t>
            </a:r>
          </a:p>
          <a:p>
            <a:endParaRPr lang="en-US" sz="4000" b="1" dirty="0" smtClean="0">
              <a:latin typeface="Comic Sans MS" pitchFamily="66" charset="0"/>
            </a:endParaRPr>
          </a:p>
          <a:p>
            <a:pPr>
              <a:buNone/>
            </a:pPr>
            <a:r>
              <a:rPr lang="en-US" sz="4000" b="1" dirty="0" smtClean="0">
                <a:latin typeface="Comic Sans MS" pitchFamily="66" charset="0"/>
              </a:rPr>
              <a:t>R’</a:t>
            </a:r>
            <a:endParaRPr lang="en-US" sz="4000" b="1" dirty="0">
              <a:latin typeface="Comic Sans MS" pitchFamily="66" charset="0"/>
            </a:endParaRPr>
          </a:p>
        </p:txBody>
      </p:sp>
      <p:pic>
        <p:nvPicPr>
          <p:cNvPr id="18" name="Picture 2" descr="http://tbn3.google.com/images?q=tbn:iU-XdnZ7mZDw0M:http://www.naturalabstraction.com/a11_09_2001Neg09CuriosityFarmMed.jpg">
            <a:hlinkClick r:id="rId2"/>
          </p:cNvPr>
          <p:cNvPicPr>
            <a:picLocks noChangeAspect="1" noChangeArrowheads="1"/>
          </p:cNvPicPr>
          <p:nvPr/>
        </p:nvPicPr>
        <p:blipFill>
          <a:blip r:embed="rId3"/>
          <a:srcRect/>
          <a:stretch>
            <a:fillRect/>
          </a:stretch>
        </p:blipFill>
        <p:spPr bwMode="auto">
          <a:xfrm>
            <a:off x="6638226" y="0"/>
            <a:ext cx="2505774"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by="(-#ppt_w*2)" calcmode="lin" valueType="num">
                                      <p:cBhvr rctx="PPT">
                                        <p:cTn id="25" dur="500" autoRev="1" fill="hold">
                                          <p:stCondLst>
                                            <p:cond delay="0"/>
                                          </p:stCondLst>
                                        </p:cTn>
                                        <p:tgtEl>
                                          <p:spTgt spid="15"/>
                                        </p:tgtEl>
                                        <p:attrNameLst>
                                          <p:attrName>ppt_w</p:attrName>
                                        </p:attrNameLst>
                                      </p:cBhvr>
                                    </p:anim>
                                    <p:anim by="(#ppt_w*0.50)" calcmode="lin" valueType="num">
                                      <p:cBhvr>
                                        <p:cTn id="26" dur="500" decel="50000" autoRev="1" fill="hold">
                                          <p:stCondLst>
                                            <p:cond delay="0"/>
                                          </p:stCondLst>
                                        </p:cTn>
                                        <p:tgtEl>
                                          <p:spTgt spid="15"/>
                                        </p:tgtEl>
                                        <p:attrNameLst>
                                          <p:attrName>ppt_x</p:attrName>
                                        </p:attrNameLst>
                                      </p:cBhvr>
                                    </p:anim>
                                    <p:anim from="(-#ppt_h/2)" to="(#ppt_y)" calcmode="lin" valueType="num">
                                      <p:cBhvr>
                                        <p:cTn id="27" dur="1000" fill="hold">
                                          <p:stCondLst>
                                            <p:cond delay="0"/>
                                          </p:stCondLst>
                                        </p:cTn>
                                        <p:tgtEl>
                                          <p:spTgt spid="15"/>
                                        </p:tgtEl>
                                        <p:attrNameLst>
                                          <p:attrName>ppt_y</p:attrName>
                                        </p:attrNameLst>
                                      </p:cBhvr>
                                    </p:anim>
                                    <p:animRot by="21600000">
                                      <p:cBhvr>
                                        <p:cTn id="28" dur="1000" fill="hold">
                                          <p:stCondLst>
                                            <p:cond delay="0"/>
                                          </p:stCondLst>
                                        </p:cTn>
                                        <p:tgtEl>
                                          <p:spTgt spid="1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Scale>
                                      <p:cBhvr>
                                        <p:cTn id="3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6"/>
                                        </p:tgtEl>
                                        <p:attrNameLst>
                                          <p:attrName>ppt_x</p:attrName>
                                          <p:attrName>ppt_y</p:attrName>
                                        </p:attrNameLst>
                                      </p:cBhvr>
                                    </p:animMotion>
                                    <p:animEffect transition="in" filter="fade">
                                      <p:cBhvr>
                                        <p:cTn id="35" dur="1000"/>
                                        <p:tgtEl>
                                          <p:spTgt spid="16"/>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Scale>
                                      <p:cBhvr>
                                        <p:cTn id="3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
                                        </p:tgtEl>
                                        <p:attrNameLst>
                                          <p:attrName>ppt_x</p:attrName>
                                          <p:attrName>ppt_y</p:attrName>
                                        </p:attrNameLst>
                                      </p:cBhvr>
                                    </p:animMotion>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by="(-#ppt_w*2)" calcmode="lin" valueType="num">
                                      <p:cBhvr rctx="PPT">
                                        <p:cTn id="45" dur="500" autoRev="1" fill="hold">
                                          <p:stCondLst>
                                            <p:cond delay="0"/>
                                          </p:stCondLst>
                                        </p:cTn>
                                        <p:tgtEl>
                                          <p:spTgt spid="10"/>
                                        </p:tgtEl>
                                        <p:attrNameLst>
                                          <p:attrName>ppt_w</p:attrName>
                                        </p:attrNameLst>
                                      </p:cBhvr>
                                    </p:anim>
                                    <p:anim by="(#ppt_w*0.50)" calcmode="lin" valueType="num">
                                      <p:cBhvr>
                                        <p:cTn id="46" dur="500" decel="50000" autoRev="1" fill="hold">
                                          <p:stCondLst>
                                            <p:cond delay="0"/>
                                          </p:stCondLst>
                                        </p:cTn>
                                        <p:tgtEl>
                                          <p:spTgt spid="10"/>
                                        </p:tgtEl>
                                        <p:attrNameLst>
                                          <p:attrName>ppt_x</p:attrName>
                                        </p:attrNameLst>
                                      </p:cBhvr>
                                    </p:anim>
                                    <p:anim from="(-#ppt_h/2)" to="(#ppt_y)" calcmode="lin" valueType="num">
                                      <p:cBhvr>
                                        <p:cTn id="47" dur="1000" fill="hold">
                                          <p:stCondLst>
                                            <p:cond delay="0"/>
                                          </p:stCondLst>
                                        </p:cTn>
                                        <p:tgtEl>
                                          <p:spTgt spid="10"/>
                                        </p:tgtEl>
                                        <p:attrNameLst>
                                          <p:attrName>ppt_y</p:attrName>
                                        </p:attrNameLst>
                                      </p:cBhvr>
                                    </p:anim>
                                    <p:animRot by="21600000">
                                      <p:cBhvr>
                                        <p:cTn id="48" dur="1000" fill="hold">
                                          <p:stCondLst>
                                            <p:cond delay="0"/>
                                          </p:stCondLst>
                                        </p:cTn>
                                        <p:tgtEl>
                                          <p:spTgt spid="10"/>
                                        </p:tgtEl>
                                        <p:attrNameLst>
                                          <p:attrName>r</p:attrName>
                                        </p:attrNameLst>
                                      </p:cBhvr>
                                    </p:animRot>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49" presetClass="entr" presetSubtype="0" decel="10000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 calcmode="lin" valueType="num">
                                      <p:cBhvr>
                                        <p:cTn id="57" dur="500" fill="hold"/>
                                        <p:tgtEl>
                                          <p:spTgt spid="7"/>
                                        </p:tgtEl>
                                        <p:attrNameLst>
                                          <p:attrName>style.rotation</p:attrName>
                                        </p:attrNameLst>
                                      </p:cBhvr>
                                      <p:tavLst>
                                        <p:tav tm="0">
                                          <p:val>
                                            <p:fltVal val="360"/>
                                          </p:val>
                                        </p:tav>
                                        <p:tav tm="100000">
                                          <p:val>
                                            <p:fltVal val="0"/>
                                          </p:val>
                                        </p:tav>
                                      </p:tavLst>
                                    </p:anim>
                                    <p:animEffect transition="in" filter="fade">
                                      <p:cBhvr>
                                        <p:cTn id="58" dur="500"/>
                                        <p:tgtEl>
                                          <p:spTgt spid="7"/>
                                        </p:tgtEl>
                                      </p:cBhvr>
                                    </p:animEffect>
                                  </p:childTnLst>
                                </p:cTn>
                              </p:par>
                              <p:par>
                                <p:cTn id="59" presetID="26"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 calcmode="lin" valueType="num">
                                      <p:cBhvr>
                                        <p:cTn id="81" dur="500" fill="hold"/>
                                        <p:tgtEl>
                                          <p:spTgt spid="13"/>
                                        </p:tgtEl>
                                        <p:attrNameLst>
                                          <p:attrName>style.rotation</p:attrName>
                                        </p:attrNameLst>
                                      </p:cBhvr>
                                      <p:tavLst>
                                        <p:tav tm="0">
                                          <p:val>
                                            <p:fltVal val="360"/>
                                          </p:val>
                                        </p:tav>
                                        <p:tav tm="100000">
                                          <p:val>
                                            <p:fltVal val="0"/>
                                          </p:val>
                                        </p:tav>
                                      </p:tavLst>
                                    </p:anim>
                                    <p:animEffect transition="in" filter="fade">
                                      <p:cBhvr>
                                        <p:cTn id="82" dur="500"/>
                                        <p:tgtEl>
                                          <p:spTgt spid="13"/>
                                        </p:tgtEl>
                                      </p:cBhvr>
                                    </p:animEffect>
                                  </p:childTnLst>
                                </p:cTn>
                              </p:par>
                              <p:par>
                                <p:cTn id="83" presetID="9"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dissolv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0" grpId="0"/>
      <p:bldP spid="14" grpId="0" animBg="1"/>
      <p:bldP spid="15" grpId="0"/>
      <p:bldP spid="16"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3F7099E7F0604086C6FF54E3837E5C" ma:contentTypeVersion="0" ma:contentTypeDescription="Create a new document." ma:contentTypeScope="" ma:versionID="a5f6c1a9320cf5964a7de7e1e5649c69">
  <xsd:schema xmlns:xsd="http://www.w3.org/2001/XMLSchema" xmlns:xs="http://www.w3.org/2001/XMLSchema" xmlns:p="http://schemas.microsoft.com/office/2006/metadata/properties" targetNamespace="http://schemas.microsoft.com/office/2006/metadata/properties" ma:root="true" ma:fieldsID="073a933e43dfc40ec37962c1919002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8CEB0C-396C-4FAF-9D19-88DD8A6B4D32}">
  <ds:schemaRefs>
    <ds:schemaRef ds:uri="http://schemas.microsoft.com/sharepoint/v3/contenttype/forms"/>
  </ds:schemaRefs>
</ds:datastoreItem>
</file>

<file path=customXml/itemProps2.xml><?xml version="1.0" encoding="utf-8"?>
<ds:datastoreItem xmlns:ds="http://schemas.openxmlformats.org/officeDocument/2006/customXml" ds:itemID="{DBE4FDA1-1450-4D50-BA7F-198857325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5BB4301-3AFB-4B10-8A40-142A6B158598}">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Opulent</Template>
  <TotalTime>713</TotalTime>
  <Words>1408</Words>
  <Application>Microsoft Office PowerPoint</Application>
  <PresentationFormat>On-screen Show (4:3)</PresentationFormat>
  <Paragraphs>280</Paragraphs>
  <Slides>54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Calibri</vt:lpstr>
      <vt:lpstr>Comic Sans MS</vt:lpstr>
      <vt:lpstr>Times New Roman</vt:lpstr>
      <vt:lpstr>Trebuchet MS</vt:lpstr>
      <vt:lpstr>Wingdings</vt:lpstr>
      <vt:lpstr>Wingdings 2</vt:lpstr>
      <vt:lpstr>Opulent</vt:lpstr>
      <vt:lpstr>Picture</vt:lpstr>
      <vt:lpstr>Different inheritance patterns</vt:lpstr>
      <vt:lpstr>PowerPoint Presentation</vt:lpstr>
      <vt:lpstr>PowerPoint Presentation</vt:lpstr>
      <vt:lpstr>1. Incomplete dominance</vt:lpstr>
      <vt:lpstr>Incomplete dominance</vt:lpstr>
      <vt:lpstr>Incomplete dominance</vt:lpstr>
      <vt:lpstr>PowerPoint Presentation</vt:lpstr>
      <vt:lpstr>PowerPoint Presentation</vt:lpstr>
      <vt:lpstr>PowerPoint Presentation</vt:lpstr>
      <vt:lpstr>PowerPoint Presentation</vt:lpstr>
      <vt:lpstr>PowerPoint Presentation</vt:lpstr>
      <vt:lpstr>2. CoDominance</vt:lpstr>
      <vt:lpstr>CoDominance</vt:lpstr>
      <vt:lpstr>CoDominance</vt:lpstr>
      <vt:lpstr>PowerPoint Presentation</vt:lpstr>
      <vt:lpstr>PowerPoint Presentation</vt:lpstr>
      <vt:lpstr>PowerPoint Presentation</vt:lpstr>
      <vt:lpstr>PowerPoint Presentation</vt:lpstr>
      <vt:lpstr>3.Multiple alleles</vt:lpstr>
      <vt:lpstr>Multiple alleles</vt:lpstr>
      <vt:lpstr>Multiple alleles</vt:lpstr>
      <vt:lpstr>Multiple alleles</vt:lpstr>
      <vt:lpstr>PowerPoint Presentation</vt:lpstr>
      <vt:lpstr>Multiple alleles</vt:lpstr>
      <vt:lpstr>Interesting fact: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Sex-linked traits       (x-linked)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Polygenetic inheritance</vt:lpstr>
      <vt:lpstr>PowerPoint Presentation</vt:lpstr>
      <vt:lpstr>PowerPoint Presentation</vt:lpstr>
      <vt:lpstr>Environment &amp; genes</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Inheritance</dc:title>
  <dc:creator>Fishel, Shelley</dc:creator>
  <cp:lastModifiedBy>Fishel, Shelley</cp:lastModifiedBy>
  <cp:revision>112</cp:revision>
  <cp:lastPrinted>2015-01-29T12:27:14Z</cp:lastPrinted>
  <dcterms:created xsi:type="dcterms:W3CDTF">2008-12-21T18:55:32Z</dcterms:created>
  <dcterms:modified xsi:type="dcterms:W3CDTF">2015-01-29T12:38:55Z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0x010100B23F7099E7F0604086C6FF54E3837E5C</vt:lpwstr>
  </property>
</Properties>
</file>