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E1E75FE7-0C86-41EA-AB9A-19CC5FF43C64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9CD5BB83-08FD-44F7-BC1D-BB0F7B68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9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F904F47C-30CE-4E31-A9D7-3A9E2616E24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30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6"/>
            <a:ext cx="5681980" cy="368921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152AED36-0546-4F89-825C-75BDBD6C4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8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ED36-0546-4F89-825C-75BDBD6C46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9480-C1A8-4641-9BB0-21F57472D111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0294-0526-42C4-81BF-5C55ADBFE798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B383-82E9-4C90-9A6C-303486BE5298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E922-9D62-420D-B50D-701A27D41BAB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1DC9-1B6C-4216-9511-DA8A83EE6955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CC51-446E-4631-8F3E-1467911A5B41}" type="datetime1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6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ED6B-C006-4A95-BF1A-2DDACB7ECCEF}" type="datetime1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1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DFE-C41A-4CE5-9107-F384246C4ED3}" type="datetime1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4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658F-DF3B-4864-B97C-67C1E3F59341}" type="datetime1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0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CC3C-C8D0-4637-8858-B1BA49816D76}" type="datetime1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7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CEA5-D1CE-476F-AEB7-AF7D330D34BD}" type="datetime1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E9FB2-F762-4E0E-8C1A-5756C2B6FA28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18580-C005-4794-9DFE-8B231DC5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Biochemistry: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Lipids</a:t>
            </a:r>
            <a:endParaRPr lang="en-US" sz="4800" dirty="0"/>
          </a:p>
        </p:txBody>
      </p:sp>
      <p:pic>
        <p:nvPicPr>
          <p:cNvPr id="1026" name="Picture 2" descr="http://4.bp.blogspot.com/-yghqAzxVHYY/UAm8f6CX-QI/AAAAAAAAAUI/I_mkgIkEnA4/s400/cris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6" y="3509963"/>
            <a:ext cx="3132920" cy="32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REvJLpsk5b2uZ8mPqW-E9alCMXHqUTckvoGOaEkEoiH_8ARDWw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7" y="3856796"/>
            <a:ext cx="3785360" cy="25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UEhQWFBUXFBgXGBcVFxcXFBQYGBUXGBUYFxYYHCggGBolHRQUITEhJSksLi4uFx8zODMsNygtLiwBCgoKDg0OGxAQGywlHyQsLCwsLCwsLCwsLCwsLCwsLCwsLCwsLCwsLCwsLCwsLCwsLCwsLCwsLCwsLCwsLCwsLP/AABEIAMIBAwMBIgACEQEDEQH/xAAcAAEAAgMBAQEAAAAAAAAAAAAAAwQCBQYBBwj/xAA8EAACAQIDBQUHAwIFBQEAAAAAAQIDEQQhMQUSQVFhBiJxgZETMkKhscHwB1LRI+EUFWKS8VNjcnOiJP/EABkBAQEBAQEBAAAAAAAAAAAAAAABAgMEBf/EACcRAQEAAgEEAQQCAwEAAAAAAAABAhEDBBIhMUETUWGBInGR4fBC/9oADAMBAAIRAxEAPwD7iAAAAAAAAAAAAAHjdtSpjNoRhl70uS4ePI0+LxLlnN2XLRIlrrhxXL+nQxqxejT80ZnEy2nBP3kbDB7bXwyT6N5GZm75dHlJuOmBr8JtSMl3u6/VF6E09Gn4GtvLlhljdWMgAVkAAAAAAAAAAAAAAAAAAAAAAAAAAAAAADyUkld5JAems2ttHc7kH3+L/av5IcXttK+5kv3P7I5TG47ebS058WZuX2erh4Lld1arY7d0zfF/mprsVXc9WRXMU7sy+hJIgjQtxLMYIvUcBfV+SLMcBDk/Ui/VUaUnHRmzwO1pRZjKdOHK/TMj/wAyfwpJBLl3TVx2uz2vVUt/ek48rZeFkjotnY+NWN468VyOSW0JcWvQyW0JLT+Pmiy2OPLw45zUmq7YHJUttS5v1v8AUu0dvv4o38NTXc8l6Tknp0AKWF2pTnZKSTfwyyf9y6acMsbjdWAADIAAAAAAAAAAAAAAAAAAAB5OSSu3ZIBKVld5JHI7c27vNxj7q4c+r6dCLtD2gc7wp5R58WczKqYte7p+n/8AWS1XxMpavy4ESqcyCcyKVUj2+FvfNngsJpKWb4LkUMDC3fmrLh18ietj5PKOS+YrHnK6jY1Jxhq8+CKlfGyk+SKkc0ZyV0iaak17ZOB5G6eZnB3VtPsZrNNPUpboS5GUVzMIkkZFTb1o9U2ZJnkdcwSsqTi8nr80bzZW1XC0Kvej8M+KXJml3LFijUt1T1CZzHOaydnGSaus0enM7P26oS9nKNorR8VfPzR0sZXV1oal2+bzcOXFfP6egAriAAAAAAAAAAAAAAAAHMdrtq7q9lF56v7L7nSVqijFyeiTb8j5VtTFupUlJvVszk9PTcfdlu/DCUyFkcqhg6pNPo26eyk9PkXYU1TV5WlPhHVR8ebML+ySbV6jX+z+5XU73b+ZKkxuXm+liVVyd5O5NTIYq6JaZG06RJGVjChIxazfiVN/C3TgnoZ2ztx+qI6UjJz73kVzqOMmielJPxI5RVzGOTC7i5OOVjGpExhVvkzO/JlZl0zpTujJsgoStkSynYi/LGMt2V2t5dTfdn9sRm/Z/wC37o53FTsuj+RrNn4twrOUXpJMnquv0Jzcdl9/D6oDGErpPmjI6PhgAAAAAAAAAAAAAAANB2ux25T3E82rv/xX8v6HzOczrtvYj2s6rTuvdj4L+935nHVpczHy+n0s7cUc6puNnYeNOn7WavJ+6uXlzKGxcPvz32u7HTq/7Gz2y/dS8RXS/wAsu1rpz3m2+LBgmZomnerNFE0NSvGVllzJb6dfQOdWKbFRmHmeRrp5PUMp6dW2p7XqZprkV6GCnPNO0eDfzsjbYfCqNrZvm/zIMZZSekVKjKVnbdytn/BaWEj8Tb+hYp0hOpGOr8lmw591pTw0eEUWqeEjbRLyNa9o20irfMwhtGXgGu3Jsf8ALKd7q68G/wCT2eEp8b+prP8AGzva/C5DKu7ved+PkVZjlfltFKgvh3vG7JFXpLL2as/9KNLHEWduBYU0w126dHh9r8L5dTaUcZGXT6HGRlwf/JbwOKcXZvL6F25Z9PjZ4diDXYHFfC9OHQ2JqPBnhcbqgADIAAAAAAAARYqpuwlLlFv0VyU1XaTEOFCVl73dvyT1/jzCybunGQ1OY2tHdnJdfqdLexrtrYRO0+KlG/VXRzfQ48tVeweHUIRiuC9XxfqQbYlnG6ysXblbbFG8FNcMmudwvFfO60lkSW+X5mYrny/GYRepXqqb2lj1YjKxWxM8/JXLuy8JF2lPR6K/XVj0xbEmDhKfu89eBs8Pgop3eb5v8yLzmoQW5b+CvCStvSySzZNuNtqxGPSyE8VCN7ZtcF/JrMTtFy7se6uhXoyzC48X3XamNlLV2XJHt9CtFcCWEu9boHXUnp7ORBWeafr5E0oa+KRHWTvu8fqKmN8s3POPVHlaLaUulmZxjeP08THDS56fcG0KldW42JoNqxhGna/GzMp5NdV/wVdrdKVyXeKEK1lmWIz3kEbKGIbWTzXzN9sTaTn3J+8tHz6eJy1OVi7hMSk1LRp68V/I3pOTjxzw1/h2QIcLiFNXRMbfJssuqAAIAAAAABFiaCnFxlo1YlAHzrHYd06koP4X6rg/NELgpJp6HfbV2bGvG0smtJLVP7rocPj8JOk1GpFxvx4PwaMaerHkmU/KKnp5DFZ05Lz9CrVxkYz3W0vXUs0qqva9+hLHXG6aPcfAqVJ2eRucVStN8FwsafHxtnrfiI9ly3NvMJQdWpZ+6s34cEb3c5ZFTY2FcKd5az73grZL7+ZYqXsrCuHm5aW6EN565Ig2nik+6r2TtlxLVOm40pNvNo0s27aXzEawm7v7PYuxPHRvoU95rVPXP88yzQetg7Vbpq9noZRnld6lOjLK3J/L8RYnL7MM1PCbafVL6GLm3Z8Vl5HkJZu3h5mU7ZcnqGfla3bryKlHJreyz48SWM2lbi38jxNSVnwevIJCtdNvgzKUFLTVIj9pnuvh9GQU6rUn0y8SrrbKNTVS5k1B20fqeYhKcb8V6mEZONr6PR8CNRsYyvqeRnb1zMadRMwlJMqYrmz9uTpVN15rLLmv5O4oVVOKlF3TV0fK8cnGcXrqvujtOxOLc6Uov4ZfVaeqfqMXLreLG4Tkn7dGADb5YAAAAAAAAYVqMZpxklJPg1dGYA4rtN2MUk50LuX7G1a3HdfPTJs5LBYi0tya3Zru3eTyyad+J9iOZ7V9k4Ypb9NqnWXxcJ9JW49SWPRx8vjtycfVqXWav4Gq2rQ7r3XdeHEt4rD1qD3K8HF8JXW7Lwej8ijOtd2tk09TFj14WttTk3Cn1hF/JHlB3qW5L5sh2dO9OKbzj3fJO6+TLtGCTb4mVxslsqPaVZ3SvkuHWxq3VafiiXH1c3bi2a+dRu3QrvhjqNjKvlpcnw1VW+d/A1MZq1ixQlZX9Sli1Kefm7WLCeV+Xz5mvg9b8y3UqPdsGaQq2ZJ7S0suOf8AJViuHmSJ314BV7fW8uGR4pNPrqUpVclzTJ4Tu1+WCa0kxGclJcfsVY1M2+p7VrNO3W9zFQUr21zyCxbjWy/OBlOSyT0buUqcsszOcslxyBry2EVZ5PyMm7spUZv5E3t7K42SeU9eK3LtpK50nYOh/SlU/fKy6qPH1b9DmsNhXWdt1yk1aPDXV+CtfyPoWzMEqNKFNfDG1+b4v1Li8vVcmsexaABt88AAAAAAAAAAAAARYnDwqRcZxUovhJXR8k7SbLeHrSg84tb0Hzi27eeR9gNH2s2EsVRaVlVim6b0z/a3yZLHbh5OzLz6fKcLUtJN3txXkb/DTvp4NHL196DlGaakm1JPJrg0Wdl4y1ne+bUvt9jm92WO/wCUWsQrSz6qy1Rr5Rt1zNhtGNpX55msrrzJHpnmbeKoTwnnpqii3bUnozKLsqttdeehPCtlfin8jX15JtW4IzjK1vsVnW1yo+KM5Ve74afwVZ1rqz8nxMJz4fjCaT06xL7W359CnTjy9CenzeSJtfC3U0X5wK1KpaXIintnDe66sE+ryy66XKlTbuHbSVRXvdtJ28nYbZmUburFZbrt0MtzPN+hp1tOk9KkfOSXyJ3j6eTdSPm1cbRtIxtdX8CaOHut5q64Glpbap71oKVWXCMU8/v6G3o7H2jiLXp+ypyekmoqK4XXvJeQ9ly7fdb3sbTdSs5X7tNXy0bd0l9fQ7o12wtkxw1JU45vWUv3S4s2J0k1Hzefk+pnuegAFcQAAAAAAAAAAAAAAAHEfqB2YlWXt6KvOMbTitZpaNc5L5rwPl2BlnJeD/Pkfog+adtuySpzniqVtyTW/C3uOTV5Lo382Zyj2dPza/hf05ytiFuQi77yVr8Hy/Ohq61Q6ClhlOC4ZamtxWzlfVJc7nPT342SNV7QljUJZ7Ml8LUvB5+hD/h5LVNeRV7ol3z2MzyFKTVkncyWCnyCSpN/IxjK4lQnFZpm/wCzHZGtiGpVE6dLVyeslyivvoT2mWWOM3ao7K2fUrz3KUXJ8eUVzk+CNT+oPZfGrERw9KTmpYb20YU1Z1HGe7ViuMnHeg+ql0sfecBgoUYKFKKjFcF9W+L6nMdvo+zqYDFLJ0cbCEn/ANuvGVKa9ZQN9uo+dydTllfHiPzHQhN3SveN7xazutVZ2azO3/T7ZalP2uIpQxeFcf6m5UUa+Fla6vDehN8U7Jp6pn1Ptd+nKrzqV8NNQqSe86c0nTlLjaVrwv55vgfGtr9n8RSnu1qL3nOce4nNxnCzku7x3ZRllqmmc8rcb6ee8uT6ts2r2eb7rjBrVVnXja3/ALHZ+TJ8X2t2LRi4UaUMRK+UKdDe3nwW/NWfqz5r2f7M0qzj7PH0qVR6QxNJWlf9s23CX16He0f072h3X/jML3XeLWEotxeqafs7iZZWeNMfUzv/AH+2x2f/AJnin/RoUdl0X8ThGVeS6RytlzS8Tsth7I/w8XvVq1ecrOU603LNftj7sFnokc7heyu0G/6+1arXKlSpwf8AuadvQ6vZuC9lBQ36lTi5VZb023zf2WR0xn3WflaABtQAAAAAAAAAAAAAAAAAACHF4aNSEoTV4yTTXRkwA+VbVwHsakqV33dHxcfhZoMfRyzvb84H0X9QMEt2FZX3k9yVuMWpNX8Gv/o+b4zFRzTuuXK5xvivtdPl38crUUsY45XeWheobQlbnnxNfJLPK5Ng4pa3a5f3Lt0yxnyvrESq2UVJzbslFt36Jcz6Lsj9PKCpxliHUlXavKUas0l/pSTtZaX4nvYHs2qaWIqRanJdyMlZwi9ZW5v6eJ2puT5r5nPzedYNXs3YFCh7kLv9025y8nK9jaIA08ttvsOb/USlvYCql729ScekvbU91+p0hDi8LCpHdqRUo3i7PS8ZKUX5OKfkSzc0iZGg7XbE9vRvS7lelP29GSyvWhFqKk1m4tWi+ljfgWbHxrbvZmnVp08dh4QjRrbrq0p3UKVWTcZ33fcg52i2n3W76XNh2e2PWu44HG1sNVh7+ExffUOseDh/qUXwudnsfZ8P/wBuGlG9OVeb3eG7XpxnNLpvSm/MsdmO/Qp+1SlVoudJyaW9enJ03JPhvKKfmcpxze3Ptm2loVttU3adPCV1zUpU5Pz0+R0uyMTWnF+3oKjJcFUjUUubTSy8y+DpMdfLcmgAGlAAAAAAAAAAAAAAAAAAAAAFTauCVajOk8t6LV+T4PydmfF9ubFnQqShUjmviV92S4NM+5nkop6q5nLHb0cHUXi/p8V2J2TxGJ9yKhD/AKlRNRefw5d5/l0fRuz3Yyhhmpv+rUXxSXdT5xjwfU6VICYyHL1Gef4gADTzgAAAAAAANdhcLOOJrTsvZzhStnnvx9op5ct32fzJ8Dg1T37NvfqSqPo5WyXoWgTQAAo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56" y="468313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994" y="325062"/>
            <a:ext cx="3670852" cy="206485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fatty acid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49" y="2282457"/>
            <a:ext cx="5867513" cy="34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Glycerol and each fatty acid chain are joined to each other by </a:t>
            </a:r>
            <a:r>
              <a:rPr lang="en-US" b="1" u="sng" dirty="0" smtClean="0"/>
              <a:t>dehydration</a:t>
            </a:r>
            <a:r>
              <a:rPr lang="en-US" dirty="0" smtClean="0"/>
              <a:t> </a:t>
            </a:r>
            <a:r>
              <a:rPr lang="en-US" b="1" u="sng" dirty="0" smtClean="0"/>
              <a:t>synthesis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966" t="2080" r="13327" b="-2080"/>
          <a:stretch/>
        </p:blipFill>
        <p:spPr>
          <a:xfrm>
            <a:off x="457199" y="3055346"/>
            <a:ext cx="8544295" cy="33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 of a Lipid</a:t>
            </a:r>
            <a:br>
              <a:rPr lang="en-US" dirty="0" smtClean="0"/>
            </a:br>
            <a:r>
              <a:rPr lang="en-US" dirty="0" smtClean="0"/>
              <a:t>(1 glycerol + 3 fatty acids)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74" y="1811548"/>
            <a:ext cx="8246852" cy="44167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Types of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031"/>
            <a:ext cx="78867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Saturated</a:t>
            </a:r>
            <a:r>
              <a:rPr lang="en-US" dirty="0" smtClean="0"/>
              <a:t> </a:t>
            </a:r>
            <a:r>
              <a:rPr lang="en-US" u="sng" dirty="0" smtClean="0"/>
              <a:t>Fats</a:t>
            </a:r>
            <a:r>
              <a:rPr lang="en-US" dirty="0" smtClean="0"/>
              <a:t> – fatty acid chains of carbon with only </a:t>
            </a:r>
            <a:r>
              <a:rPr lang="en-US" u="sng" dirty="0" smtClean="0"/>
              <a:t>single</a:t>
            </a:r>
            <a:r>
              <a:rPr lang="en-US" dirty="0" smtClean="0"/>
              <a:t> bonds between the carbon atoms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“</a:t>
            </a:r>
            <a:r>
              <a:rPr lang="en-US" b="1" u="sng" dirty="0" smtClean="0"/>
              <a:t>Bad fats</a:t>
            </a:r>
            <a:r>
              <a:rPr lang="en-US" dirty="0" smtClean="0"/>
              <a:t>” – cholesterol (heart disease)</a:t>
            </a:r>
          </a:p>
          <a:p>
            <a:pPr lvl="1">
              <a:lnSpc>
                <a:spcPct val="200000"/>
              </a:lnSpc>
            </a:pPr>
            <a:r>
              <a:rPr lang="en-US" b="1" u="sng" dirty="0" smtClean="0"/>
              <a:t>Solid</a:t>
            </a:r>
            <a:r>
              <a:rPr lang="en-US" dirty="0" smtClean="0"/>
              <a:t> at room temperature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Ex: </a:t>
            </a:r>
            <a:r>
              <a:rPr lang="en-US" b="1" u="sng" dirty="0" smtClean="0"/>
              <a:t>butter, animal fat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619" y="3782139"/>
            <a:ext cx="3868349" cy="2574211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569"/>
            <a:ext cx="39433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7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Types of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u="sng" dirty="0" smtClean="0"/>
              <a:t>Unsaturated fats </a:t>
            </a:r>
            <a:r>
              <a:rPr lang="en-US" dirty="0" smtClean="0"/>
              <a:t>= fatty acid chains of carbon with  ONE </a:t>
            </a:r>
            <a:r>
              <a:rPr lang="en-US" b="1" u="sng" dirty="0" smtClean="0"/>
              <a:t>double </a:t>
            </a:r>
            <a:r>
              <a:rPr lang="en-US" dirty="0" smtClean="0"/>
              <a:t>bond between the carbon atoms.</a:t>
            </a:r>
          </a:p>
          <a:p>
            <a:pPr lvl="1"/>
            <a:r>
              <a:rPr lang="en-US" dirty="0" smtClean="0"/>
              <a:t>“</a:t>
            </a:r>
            <a:r>
              <a:rPr lang="en-US" b="1" u="sng" dirty="0" smtClean="0"/>
              <a:t>Good fats</a:t>
            </a:r>
            <a:r>
              <a:rPr lang="en-US" dirty="0" smtClean="0"/>
              <a:t>”</a:t>
            </a:r>
          </a:p>
          <a:p>
            <a:pPr lvl="1"/>
            <a:r>
              <a:rPr lang="en-US" b="1" u="sng" dirty="0" smtClean="0"/>
              <a:t>Liquid </a:t>
            </a:r>
            <a:r>
              <a:rPr lang="en-US" dirty="0" smtClean="0"/>
              <a:t>at room temperature</a:t>
            </a:r>
          </a:p>
          <a:p>
            <a:pPr lvl="2"/>
            <a:r>
              <a:rPr lang="en-US" dirty="0" smtClean="0"/>
              <a:t>Ex: </a:t>
            </a:r>
            <a:r>
              <a:rPr lang="en-US" b="1" u="sng" dirty="0" smtClean="0"/>
              <a:t>olive oil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3280924"/>
            <a:ext cx="2440815" cy="307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622013"/>
            <a:ext cx="7886701" cy="4916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Types of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u="sng" dirty="0" smtClean="0"/>
              <a:t>Polyunsaturated fats </a:t>
            </a:r>
            <a:r>
              <a:rPr lang="en-US" dirty="0" smtClean="0"/>
              <a:t>= more than one double bond between the carbon atoms in the chain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Nuts, seeds, fish, leafy greens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397" y="2838540"/>
            <a:ext cx="3338423" cy="33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formulas for saturated and polyunsaturated fatty acids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091" y="2018581"/>
            <a:ext cx="8068725" cy="41924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6090" y="5907687"/>
            <a:ext cx="34363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Polyunsaturated Fatty Acid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351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Types of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108"/>
            <a:ext cx="8251581" cy="4699855"/>
          </a:xfrm>
        </p:spPr>
        <p:txBody>
          <a:bodyPr>
            <a:normAutofit/>
          </a:bodyPr>
          <a:lstStyle/>
          <a:p>
            <a:pPr marL="342900" lvl="1" indent="0">
              <a:buNone/>
              <a:defRPr/>
            </a:pPr>
            <a:r>
              <a:rPr lang="en-US" sz="3600" dirty="0" smtClean="0"/>
              <a:t>4.  Hydrogenated </a:t>
            </a:r>
            <a:r>
              <a:rPr lang="en-US" sz="3600" dirty="0"/>
              <a:t>vegetable oil (trans fat)</a:t>
            </a:r>
          </a:p>
          <a:p>
            <a:pPr lvl="2">
              <a:defRPr/>
            </a:pPr>
            <a:r>
              <a:rPr lang="en-US" sz="3200" dirty="0"/>
              <a:t>Unsaturated fats that have been artificially saturated by addition of hydrogen atoms</a:t>
            </a:r>
          </a:p>
          <a:p>
            <a:pPr lvl="3">
              <a:defRPr/>
            </a:pPr>
            <a:r>
              <a:rPr lang="en-US" sz="2800" dirty="0"/>
              <a:t>Solid at room temperature</a:t>
            </a:r>
          </a:p>
          <a:p>
            <a:pPr lvl="4">
              <a:defRPr/>
            </a:pPr>
            <a:r>
              <a:rPr lang="en-US" sz="2400" dirty="0"/>
              <a:t>Margarine </a:t>
            </a:r>
          </a:p>
          <a:p>
            <a:pPr lvl="4">
              <a:defRPr/>
            </a:pPr>
            <a:r>
              <a:rPr lang="en-US" sz="2400" dirty="0"/>
              <a:t>Vegetable shortening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04" y="4380742"/>
            <a:ext cx="3176291" cy="215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42" y="4630699"/>
            <a:ext cx="4188315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24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to LIPIDS in the body?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4400"/>
            <a:ext cx="7886700" cy="4351338"/>
          </a:xfrm>
        </p:spPr>
        <p:txBody>
          <a:bodyPr/>
          <a:lstStyle/>
          <a:p>
            <a:r>
              <a:rPr lang="en-US" dirty="0" smtClean="0"/>
              <a:t>Broken down by the digestive system via HYDROLYSIS into </a:t>
            </a:r>
            <a:r>
              <a:rPr lang="en-US" b="1" u="sng" dirty="0" smtClean="0"/>
              <a:t>fatty acids and glycerol </a:t>
            </a:r>
            <a:r>
              <a:rPr lang="en-US" dirty="0" smtClean="0"/>
              <a:t>which are then absorbed into the body through the bloodstream.</a:t>
            </a:r>
          </a:p>
          <a:p>
            <a:r>
              <a:rPr lang="en-US" dirty="0" smtClean="0"/>
              <a:t>The fatty acids can then be broken down directly to get </a:t>
            </a:r>
            <a:r>
              <a:rPr lang="en-US" b="1" u="sng" dirty="0" smtClean="0"/>
              <a:t>energy</a:t>
            </a:r>
            <a:r>
              <a:rPr lang="en-US" dirty="0" smtClean="0"/>
              <a:t>, or can be used to make glucose.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4106174"/>
            <a:ext cx="2456911" cy="26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.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Foods</a:t>
            </a:r>
            <a:r>
              <a:rPr lang="en-US" dirty="0" smtClean="0"/>
              <a:t>:  butter, oil, Crisco, lard</a:t>
            </a:r>
          </a:p>
          <a:p>
            <a:r>
              <a:rPr lang="en-US" dirty="0" smtClean="0"/>
              <a:t>Commonly called </a:t>
            </a:r>
            <a:r>
              <a:rPr lang="en-US" b="1" u="sng" dirty="0" smtClean="0"/>
              <a:t>fats</a:t>
            </a:r>
            <a:r>
              <a:rPr lang="en-US" dirty="0" smtClean="0"/>
              <a:t> &amp; </a:t>
            </a:r>
            <a:r>
              <a:rPr lang="en-US" b="1" u="sng" dirty="0" smtClean="0"/>
              <a:t>oils</a:t>
            </a:r>
          </a:p>
          <a:p>
            <a:r>
              <a:rPr lang="en-US" dirty="0" smtClean="0"/>
              <a:t>Contain </a:t>
            </a:r>
            <a:r>
              <a:rPr lang="en-US" b="1" u="sng" dirty="0" smtClean="0"/>
              <a:t>more</a:t>
            </a:r>
            <a:r>
              <a:rPr lang="en-US" dirty="0" smtClean="0"/>
              <a:t> C-H bonds and </a:t>
            </a:r>
            <a:r>
              <a:rPr lang="en-US" b="1" u="sng" dirty="0" smtClean="0"/>
              <a:t>less</a:t>
            </a:r>
            <a:r>
              <a:rPr lang="en-US" dirty="0" smtClean="0"/>
              <a:t> O atoms than </a:t>
            </a:r>
            <a:r>
              <a:rPr lang="en-US" b="1" u="sng" dirty="0" smtClean="0"/>
              <a:t>carbohydrates</a:t>
            </a:r>
          </a:p>
          <a:p>
            <a:pPr lvl="1"/>
            <a:r>
              <a:rPr lang="en-US" b="1" dirty="0" smtClean="0"/>
              <a:t>Ex:  </a:t>
            </a:r>
            <a:r>
              <a:rPr lang="en-US" dirty="0" smtClean="0"/>
              <a:t>C</a:t>
            </a:r>
            <a:r>
              <a:rPr lang="en-US" baseline="-25000" dirty="0" smtClean="0"/>
              <a:t>57</a:t>
            </a:r>
            <a:r>
              <a:rPr lang="en-US" dirty="0" smtClean="0"/>
              <a:t>H</a:t>
            </a:r>
            <a:r>
              <a:rPr lang="en-US" baseline="-25000" dirty="0" smtClean="0"/>
              <a:t>110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</a:p>
          <a:p>
            <a:r>
              <a:rPr lang="en-US" dirty="0" smtClean="0"/>
              <a:t>Nonpolar; therefore repels </a:t>
            </a:r>
            <a:r>
              <a:rPr lang="en-US" b="1" u="sng" dirty="0" smtClean="0"/>
              <a:t>water</a:t>
            </a:r>
            <a:r>
              <a:rPr lang="en-US" dirty="0" smtClean="0"/>
              <a:t> (</a:t>
            </a:r>
            <a:r>
              <a:rPr lang="en-US" b="1" u="sng" dirty="0" smtClean="0"/>
              <a:t>insoluble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296" y="-20760"/>
            <a:ext cx="2782765" cy="29590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Triglycerides</a:t>
            </a:r>
            <a:r>
              <a:rPr lang="en-US" dirty="0" smtClean="0"/>
              <a:t> = majority of fat in an organism consists of this type of fat molecule</a:t>
            </a:r>
          </a:p>
          <a:p>
            <a:pPr lvl="1"/>
            <a:r>
              <a:rPr lang="en-US" dirty="0" smtClean="0"/>
              <a:t>Derived from fats eaten in </a:t>
            </a:r>
            <a:r>
              <a:rPr lang="en-US" b="1" u="sng" dirty="0" smtClean="0"/>
              <a:t>foods</a:t>
            </a:r>
            <a:r>
              <a:rPr lang="en-US" dirty="0" smtClean="0"/>
              <a:t> or made in the body from other energy sources like carbohydrates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81" y="4009232"/>
            <a:ext cx="7411169" cy="25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6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Calories ingested in a meal and not used immediately by tissues are converted to triglycerides and transported to fat cells </a:t>
            </a:r>
            <a:r>
              <a:rPr lang="en-US" dirty="0"/>
              <a:t>t</a:t>
            </a:r>
            <a:r>
              <a:rPr lang="en-US" dirty="0" smtClean="0"/>
              <a:t>o be stored.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Storage – 3 month supply of </a:t>
            </a:r>
            <a:r>
              <a:rPr lang="en-US" b="1" u="sng" dirty="0" smtClean="0"/>
              <a:t>energy</a:t>
            </a:r>
            <a:r>
              <a:rPr lang="en-US" dirty="0" smtClean="0"/>
              <a:t> vs. glycogen’s 24 hour supply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Hormones regulate the release of triglycerides from fat tissue so they meet the body’s needs for energy between meals.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3381555"/>
            <a:ext cx="4490641" cy="33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Triglycerides = Life Applications: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31986"/>
            <a:ext cx="3886200" cy="5089584"/>
          </a:xfrm>
        </p:spPr>
        <p:txBody>
          <a:bodyPr>
            <a:normAutofit/>
          </a:bodyPr>
          <a:lstStyle/>
          <a:p>
            <a:r>
              <a:rPr lang="en-US" dirty="0" smtClean="0"/>
              <a:t>Causes plaque to build up</a:t>
            </a:r>
            <a:endParaRPr lang="en-US" dirty="0"/>
          </a:p>
          <a:p>
            <a:r>
              <a:rPr lang="en-US" b="1" u="sng" dirty="0" smtClean="0"/>
              <a:t>Arteriosclerosis</a:t>
            </a:r>
            <a:r>
              <a:rPr lang="en-US" dirty="0" smtClean="0"/>
              <a:t> = walls of the arteries get thick and hard: fat builds up inside the walls and slows the blood flow</a:t>
            </a:r>
          </a:p>
          <a:p>
            <a:r>
              <a:rPr lang="en-US" dirty="0" smtClean="0"/>
              <a:t>Causes blood clots – heart attacks, strokes </a:t>
            </a:r>
          </a:p>
          <a:p>
            <a:r>
              <a:rPr lang="en-US" b="1" u="sng" dirty="0" smtClean="0"/>
              <a:t>Hypertension</a:t>
            </a:r>
            <a:r>
              <a:rPr lang="en-US" dirty="0" smtClean="0"/>
              <a:t> (high blood pressure)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536166"/>
            <a:ext cx="4135288" cy="26396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Phospholipids</a:t>
            </a:r>
            <a:r>
              <a:rPr lang="en-US" dirty="0" smtClean="0"/>
              <a:t> (part of cell membrane structure)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24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6614" y="1577472"/>
            <a:ext cx="4898118" cy="2604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973" y="3618092"/>
            <a:ext cx="43529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lipids in our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b="1" u="sng" dirty="0" smtClean="0"/>
              <a:t>Long</a:t>
            </a:r>
            <a:r>
              <a:rPr lang="en-US" sz="4800" dirty="0" smtClean="0"/>
              <a:t> </a:t>
            </a:r>
            <a:r>
              <a:rPr lang="en-US" sz="4800" b="1" u="sng" dirty="0" smtClean="0"/>
              <a:t>term</a:t>
            </a:r>
            <a:r>
              <a:rPr lang="en-US" sz="4800" dirty="0" smtClean="0"/>
              <a:t> energy storage (used when carbohydrates are </a:t>
            </a:r>
            <a:r>
              <a:rPr lang="en-US" sz="4800" b="1" u="sng" dirty="0" smtClean="0"/>
              <a:t>NOT</a:t>
            </a:r>
            <a:r>
              <a:rPr lang="en-US" sz="4800" dirty="0" smtClean="0"/>
              <a:t> available.)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u="sng" dirty="0" smtClean="0"/>
              <a:t>Insulation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u="sng" smtClean="0"/>
              <a:t>Protect</a:t>
            </a:r>
            <a:r>
              <a:rPr lang="en-US" sz="4800" smtClean="0"/>
              <a:t> </a:t>
            </a:r>
            <a:r>
              <a:rPr lang="en-US" sz="4800" dirty="0" smtClean="0"/>
              <a:t>body tissue (cushioning)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has more energy-Lipids or Carbs?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One gram of </a:t>
            </a:r>
            <a:r>
              <a:rPr lang="en-US" sz="4000" b="1" u="sng" dirty="0" smtClean="0"/>
              <a:t>fat</a:t>
            </a:r>
            <a:r>
              <a:rPr lang="en-US" sz="4000" dirty="0" smtClean="0"/>
              <a:t> contains </a:t>
            </a:r>
            <a:r>
              <a:rPr lang="en-US" sz="4000" b="1" u="sng" dirty="0" smtClean="0"/>
              <a:t>TWICE</a:t>
            </a:r>
            <a:r>
              <a:rPr lang="en-US" sz="4000" dirty="0" smtClean="0"/>
              <a:t> as much </a:t>
            </a:r>
            <a:r>
              <a:rPr lang="en-US" sz="4000" b="1" u="sng" dirty="0" smtClean="0"/>
              <a:t>energy</a:t>
            </a:r>
            <a:r>
              <a:rPr lang="en-US" sz="4000" dirty="0" smtClean="0"/>
              <a:t> as one gram of </a:t>
            </a:r>
            <a:r>
              <a:rPr lang="en-US" sz="4000" b="1" u="sng" dirty="0" smtClean="0"/>
              <a:t>carbohydrates</a:t>
            </a:r>
            <a:r>
              <a:rPr lang="en-US" sz="4000" dirty="0" smtClean="0"/>
              <a:t>.  Therefore, </a:t>
            </a:r>
            <a:r>
              <a:rPr lang="en-US" sz="4000" b="1" u="sng" dirty="0" smtClean="0"/>
              <a:t>fats</a:t>
            </a:r>
            <a:r>
              <a:rPr lang="en-US" sz="4000" dirty="0" smtClean="0"/>
              <a:t> are better </a:t>
            </a:r>
            <a:r>
              <a:rPr lang="en-US" sz="4000" b="1" u="sng" dirty="0" smtClean="0"/>
              <a:t>storage</a:t>
            </a:r>
            <a:r>
              <a:rPr lang="en-US" sz="4000" dirty="0" smtClean="0"/>
              <a:t> compounds!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 vs. Carbs &amp; Energy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 gram of carbs (glycogen) = about </a:t>
            </a:r>
            <a:r>
              <a:rPr lang="en-US" sz="3600" b="1" u="sng" dirty="0" smtClean="0"/>
              <a:t>4 Kcal </a:t>
            </a:r>
            <a:r>
              <a:rPr lang="en-US" sz="3600" dirty="0" smtClean="0"/>
              <a:t>of energy</a:t>
            </a:r>
          </a:p>
          <a:p>
            <a:pPr lvl="1"/>
            <a:r>
              <a:rPr lang="en-US" sz="3600" dirty="0" smtClean="0"/>
              <a:t>A short term rapid energy source (sprint events)</a:t>
            </a:r>
          </a:p>
          <a:p>
            <a:r>
              <a:rPr lang="en-US" sz="3600" dirty="0" smtClean="0"/>
              <a:t>1 gram of fat = about </a:t>
            </a:r>
            <a:r>
              <a:rPr lang="en-US" sz="3600" b="1" u="sng" dirty="0" smtClean="0"/>
              <a:t>9 Kcal </a:t>
            </a:r>
            <a:r>
              <a:rPr lang="en-US" sz="3600" dirty="0" smtClean="0"/>
              <a:t>of energy</a:t>
            </a:r>
          </a:p>
          <a:p>
            <a:pPr lvl="1"/>
            <a:r>
              <a:rPr lang="en-US" sz="3600" dirty="0" smtClean="0"/>
              <a:t>A long term energy source (endurance events – marathons)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Fats vs. Carbs &amp; Energy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human contains about 0.5 kg of stored glycogen = 2,000 Kcal of energy</a:t>
            </a:r>
          </a:p>
          <a:p>
            <a:endParaRPr lang="en-US" dirty="0"/>
          </a:p>
          <a:p>
            <a:r>
              <a:rPr lang="en-US" dirty="0" smtClean="0"/>
              <a:t>About 16 kg of body fat = 144,000 Kcal of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Fats vs. Carbs &amp; Energy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carry the same amount of energy (144,000 Kcal) as carbs, we would have to store 36 kg (79.4 pounds) more glycogen to lose 1 kg of body fat which means, you need to burn lots of calories!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28" y="1187606"/>
            <a:ext cx="2145719" cy="150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and Examples of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0716"/>
            <a:ext cx="7886700" cy="540728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Sterols</a:t>
            </a:r>
            <a:r>
              <a:rPr lang="en-US" dirty="0" smtClean="0"/>
              <a:t> – </a:t>
            </a:r>
            <a:r>
              <a:rPr lang="en-US" dirty="0" smtClean="0"/>
              <a:t>steroids</a:t>
            </a:r>
            <a:r>
              <a:rPr lang="en-US" smtClean="0"/>
              <a:t>, hormones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Waxes</a:t>
            </a:r>
            <a:r>
              <a:rPr lang="en-US" dirty="0" smtClean="0"/>
              <a:t> –bee, furniture, ear, car, plant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Cholesterol</a:t>
            </a:r>
            <a:r>
              <a:rPr lang="en-US" dirty="0" smtClean="0"/>
              <a:t> – in egg yolks, red meat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Fats</a:t>
            </a:r>
            <a:r>
              <a:rPr lang="en-US" dirty="0" smtClean="0"/>
              <a:t> – from animals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Oils</a:t>
            </a:r>
            <a:r>
              <a:rPr lang="en-US" dirty="0" smtClean="0"/>
              <a:t> – from plants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b="1" u="sng" dirty="0" smtClean="0"/>
              <a:t>Phospholipids –</a:t>
            </a:r>
            <a:r>
              <a:rPr lang="en-US" dirty="0" smtClean="0"/>
              <a:t> cell membranes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b="1" u="sng" dirty="0" smtClean="0"/>
              <a:t>Pigments </a:t>
            </a:r>
            <a:r>
              <a:rPr lang="en-US" dirty="0" smtClean="0"/>
              <a:t> - plants</a:t>
            </a:r>
            <a:endParaRPr lang="en-US" b="1" u="sng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506" y="4606506"/>
            <a:ext cx="2251494" cy="2251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876" y="3219839"/>
            <a:ext cx="1656754" cy="1562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489" y="3515543"/>
            <a:ext cx="2189669" cy="1517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876" y="1407853"/>
            <a:ext cx="1792822" cy="151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647" y="57105"/>
            <a:ext cx="1461099" cy="14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Basic building blocks:</a:t>
            </a:r>
          </a:p>
          <a:p>
            <a:pPr marL="685800" lvl="2" indent="0">
              <a:buNone/>
            </a:pPr>
            <a:r>
              <a:rPr lang="en-US" sz="4000" b="1" u="sng" dirty="0" smtClean="0"/>
              <a:t>3 fatty acids </a:t>
            </a:r>
            <a:r>
              <a:rPr lang="en-US" sz="4000" dirty="0" smtClean="0"/>
              <a:t>+ </a:t>
            </a:r>
            <a:r>
              <a:rPr lang="en-US" sz="4000" b="1" u="sng" dirty="0" smtClean="0"/>
              <a:t>1 glycerol</a:t>
            </a:r>
          </a:p>
          <a:p>
            <a:r>
              <a:rPr lang="en-US" sz="4000" b="1" u="sng" dirty="0" smtClean="0"/>
              <a:t>Fatty acids</a:t>
            </a:r>
          </a:p>
          <a:p>
            <a:pPr lvl="1"/>
            <a:r>
              <a:rPr lang="en-US" sz="4000" dirty="0" smtClean="0"/>
              <a:t>Long </a:t>
            </a:r>
            <a:r>
              <a:rPr lang="en-US" sz="4000" b="1" u="sng" dirty="0" smtClean="0"/>
              <a:t>chains of carbon </a:t>
            </a:r>
            <a:r>
              <a:rPr lang="en-US" sz="4000" dirty="0" smtClean="0"/>
              <a:t>with a </a:t>
            </a:r>
            <a:r>
              <a:rPr lang="en-US" sz="4000" b="1" u="sng" dirty="0" smtClean="0"/>
              <a:t>carboxyl</a:t>
            </a:r>
            <a:r>
              <a:rPr lang="en-US" sz="4000" dirty="0" smtClean="0"/>
              <a:t> group at one end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580-C005-4794-9DFE-8B231DC5CD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02EB92-8BDD-425D-99C8-A0D6DCAB5D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048D5E-7B27-403C-9252-D05457284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FBEBA1-DE49-4619-9B0C-4C443075E570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2430</TotalTime>
  <Words>694</Words>
  <Application>Microsoft Office PowerPoint</Application>
  <PresentationFormat>On-screen Show (4:3)</PresentationFormat>
  <Paragraphs>113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Biochemistry:</vt:lpstr>
      <vt:lpstr>I. Lipids</vt:lpstr>
      <vt:lpstr>Functions of lipids in our body</vt:lpstr>
      <vt:lpstr>Which has more energy-Lipids or Carbs?</vt:lpstr>
      <vt:lpstr>Fats vs. Carbs &amp; Energy Storage</vt:lpstr>
      <vt:lpstr>Fats vs. Carbs &amp; Energy Storage</vt:lpstr>
      <vt:lpstr>Fats vs. Carbs &amp; Energy Storage</vt:lpstr>
      <vt:lpstr>Types and Examples of Lipids</vt:lpstr>
      <vt:lpstr>Structure of Lipids</vt:lpstr>
      <vt:lpstr>PowerPoint Presentation</vt:lpstr>
      <vt:lpstr>Structure of Lipids</vt:lpstr>
      <vt:lpstr>Structure of a Lipid (1 glycerol + 3 fatty acids)</vt:lpstr>
      <vt:lpstr>4 Types of Fats</vt:lpstr>
      <vt:lpstr>4 Types of Fats</vt:lpstr>
      <vt:lpstr>PowerPoint Presentation</vt:lpstr>
      <vt:lpstr>4 Types of Fats</vt:lpstr>
      <vt:lpstr>Structural formulas for saturated and polyunsaturated fatty acids</vt:lpstr>
      <vt:lpstr>4 Types of Fats</vt:lpstr>
      <vt:lpstr>What happens to LIPIDS in the body?</vt:lpstr>
      <vt:lpstr>Lipids</vt:lpstr>
      <vt:lpstr>Lipids</vt:lpstr>
      <vt:lpstr>Lipids</vt:lpstr>
      <vt:lpstr>Excess Triglycerides = Life Applications:</vt:lpstr>
      <vt:lpstr>Phospholipids (part of cell membrane structure) </vt:lpstr>
    </vt:vector>
  </TitlesOfParts>
  <Company>DASD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</dc:title>
  <dc:creator>Fishel, Shelley</dc:creator>
  <cp:lastModifiedBy>Fishel, Shelley</cp:lastModifiedBy>
  <cp:revision>26</cp:revision>
  <cp:lastPrinted>2014-09-28T16:03:21Z</cp:lastPrinted>
  <dcterms:created xsi:type="dcterms:W3CDTF">2014-09-23T17:52:27Z</dcterms:created>
  <dcterms:modified xsi:type="dcterms:W3CDTF">2015-11-02T20:00:22Z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  <property fmtid="{D5CDD505-2E9C-101B-9397-08002B2CF9AE}" pid="3" name="IsMyDocuments">
    <vt:bool>true</vt:bool>
  </property>
</Properties>
</file>