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72" r:id="rId6"/>
  </p:sldMasterIdLst>
  <p:notesMasterIdLst>
    <p:notesMasterId r:id="rId8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3" r:id="rId72"/>
    <p:sldId id="326" r:id="rId73"/>
    <p:sldId id="324" r:id="rId74"/>
    <p:sldId id="325" r:id="rId75"/>
    <p:sldId id="321" r:id="rId76"/>
    <p:sldId id="322" r:id="rId77"/>
    <p:sldId id="327" r:id="rId78"/>
    <p:sldId id="32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FD28-EF80-47FB-B9E0-7ECE3D5D370F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F3263-3196-4915-89EE-A2A9AEA6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3263-3196-4915-89EE-A2A9AEA687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3263-3196-4915-89EE-A2A9AEA687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3263-3196-4915-89EE-A2A9AEA687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C0A-A5E0-4C25-9FFC-4BA9B3DEBE21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2072-35A8-4C58-856F-D389147A5C85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3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3721-098F-45CA-B812-422D47B79104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29B5-F840-4B88-8974-055244408C37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FC63-E39E-4EE5-B8E9-BC0FB77924B6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9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40E-E8CA-4B0C-A7CC-3A57AF1C1D8D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0A94-1064-476F-BBF5-2B3FDB4539EC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9C09-E039-4A40-AA29-93931BC33157}" type="datetime1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256-E883-41F4-8217-86C7C4E52AE2}" type="datetime1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3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A03C-576B-4BFE-8413-707CC6A3D92F}" type="datetime1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E8D-DA8E-4360-908D-07A1404012A2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3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3200">
                <a:latin typeface="Comic Sans MS" panose="030F0702030302020204" pitchFamily="66" charset="0"/>
              </a:defRPr>
            </a:lvl2pPr>
            <a:lvl3pPr>
              <a:defRPr sz="3200">
                <a:latin typeface="Comic Sans MS" panose="030F0702030302020204" pitchFamily="66" charset="0"/>
              </a:defRPr>
            </a:lvl3pPr>
            <a:lvl4pPr>
              <a:defRPr sz="3200">
                <a:latin typeface="Comic Sans MS" panose="030F0702030302020204" pitchFamily="66" charset="0"/>
              </a:defRPr>
            </a:lvl4pPr>
            <a:lvl5pPr>
              <a:defRPr sz="32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1F0-C99E-4686-AF8C-A41DB2BC1527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7CFA-F5FB-41F6-9EDA-784DF4FB07D2}" type="slidenum">
              <a:rPr lang="en-US" smtClean="0"/>
              <a:pPr/>
              <a:t>‹#›</a:t>
            </a:fld>
            <a:fld id="{95541488-20DB-43CE-A8BD-F2FC5C785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65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8C74-4675-4ADB-8B56-8EF78A768062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EAE-28F6-4FF7-BE86-F3564D75E03B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91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292C-E56E-4450-82B9-29A85DB9341A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7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A8E3-E190-4222-8DC8-CA9183F15BF5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8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49-CAB9-4B9E-8C54-31CEB2065463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649-E8E6-4F53-99DD-116D5AA5DB85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8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21-8A79-4801-A769-09CFAF1C510C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8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2F3-00D3-4193-A043-141376296067}" type="datetime1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4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F98D-DEBC-4CEB-AFCB-6F4316CCFECB}" type="datetime1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99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3CE-CD49-4574-B593-6150DC160F9D}" type="datetime1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8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49E-2221-44FF-AA58-9024C0452D2F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7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0CEA-8D8D-44DA-A76F-C73FFB254C4A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0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557B-F472-4826-8A67-5D018FE0F4E8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2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340-1DBD-4D9F-915C-15017982E004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3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3DE-6DF8-4BD8-825E-8A32A89FD563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8374-C86D-460C-B4A9-514614A70E7D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5585-90CF-49F7-8587-B6D0D136D14E}" type="datetime1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3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D92-9ED3-4693-9887-1A282942BB76}" type="datetime1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092-0656-4F60-856E-F3A08395A421}" type="datetime1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103B-7C93-4D79-966E-F78763579152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ACE7-1E48-4697-900C-031671EF2C7A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D340-08B2-465C-8D87-453F5026E706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FB3C-643B-4A0F-93A6-ACCBABC2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4C99-198C-4042-A559-046419AF005B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75F0-D55D-4A5C-A64D-49700963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0D4B-3C20-415A-AF1E-6C3CAAB2C133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A6F1-7470-4CA4-B748-DBF195BD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K2zwjRV0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tsb2SqR-R0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0813"/>
            <a:ext cx="7772400" cy="23876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DNA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37" y="2978374"/>
            <a:ext cx="6858000" cy="1655762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The Molecule of Heredity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181" y="278036"/>
            <a:ext cx="3285315" cy="3063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5" y="3659941"/>
            <a:ext cx="3388832" cy="31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207698"/>
            <a:ext cx="8936966" cy="4969265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Purines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= adenine (A) and guanine (G)</a:t>
            </a:r>
          </a:p>
          <a:p>
            <a:r>
              <a:rPr lang="en-US" sz="4000" b="1" u="sng" dirty="0" smtClean="0">
                <a:solidFill>
                  <a:srgbClr val="FFFF00"/>
                </a:solidFill>
              </a:rPr>
              <a:t>Pyrimidines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= thymine (T) and cytosine (C)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3900360"/>
            <a:ext cx="4637317" cy="2741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98" y="3059226"/>
            <a:ext cx="3061731" cy="37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Direction of the 2 DNA strands: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8" y="1456998"/>
            <a:ext cx="8971472" cy="4351338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5’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= orientation of the sugar; has carbon on the left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3’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=orientation of the sugar; has carbon on the right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04" y="3632667"/>
            <a:ext cx="6634792" cy="3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04799" cy="1325563"/>
          </a:xfrm>
        </p:spPr>
        <p:txBody>
          <a:bodyPr/>
          <a:lstStyle/>
          <a:p>
            <a:r>
              <a:rPr lang="en-US" dirty="0" smtClean="0"/>
              <a:t>Direction of the 2 DNA strands: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879894"/>
            <a:ext cx="8557403" cy="529706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Ex: (look at pic. Below) the </a:t>
            </a:r>
            <a:r>
              <a:rPr lang="en-US" sz="4400" b="1" u="sng" dirty="0" smtClean="0">
                <a:solidFill>
                  <a:srgbClr val="FFFF00"/>
                </a:solidFill>
              </a:rPr>
              <a:t>top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strand is oriented 5’-3’ and the </a:t>
            </a:r>
            <a:r>
              <a:rPr lang="en-US" sz="4400" b="1" u="sng" dirty="0" smtClean="0">
                <a:solidFill>
                  <a:srgbClr val="FFFF00"/>
                </a:solidFill>
              </a:rPr>
              <a:t>bottom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strand is opposite 3’-5’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9" y="2709286"/>
            <a:ext cx="8285834" cy="40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 Base Pairings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4340165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1962: </a:t>
            </a:r>
            <a:r>
              <a:rPr lang="en-US" sz="4000" b="1" u="sng" dirty="0" smtClean="0">
                <a:solidFill>
                  <a:srgbClr val="FFFF00"/>
                </a:solidFill>
              </a:rPr>
              <a:t>James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Watson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b="1" u="sng" dirty="0" smtClean="0">
                <a:solidFill>
                  <a:srgbClr val="FFFF00"/>
                </a:solidFill>
              </a:rPr>
              <a:t>Francis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Crick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discovered that A always bonds with T and C bonds with G.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124" y="1027907"/>
            <a:ext cx="3998876" cy="55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345057"/>
            <a:ext cx="8678174" cy="5831906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Adenine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and </a:t>
            </a:r>
            <a:r>
              <a:rPr lang="en-US" sz="4800" b="1" u="sng" dirty="0" smtClean="0">
                <a:solidFill>
                  <a:srgbClr val="FFFF00"/>
                </a:solidFill>
              </a:rPr>
              <a:t>thymine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are complimentary.   They both require </a:t>
            </a:r>
            <a:r>
              <a:rPr lang="en-US" sz="4800" b="1" u="sng" dirty="0" smtClean="0">
                <a:solidFill>
                  <a:srgbClr val="FFFF00"/>
                </a:solidFill>
              </a:rPr>
              <a:t>2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hydrogen bonds.</a:t>
            </a:r>
          </a:p>
          <a:p>
            <a:r>
              <a:rPr lang="en-US" sz="4800" b="1" u="sng" dirty="0" smtClean="0">
                <a:solidFill>
                  <a:srgbClr val="FFFF00"/>
                </a:solidFill>
              </a:rPr>
              <a:t>Cytosine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and </a:t>
            </a:r>
            <a:r>
              <a:rPr lang="en-US" sz="4800" b="1" u="sng" dirty="0" smtClean="0">
                <a:solidFill>
                  <a:srgbClr val="FFFF00"/>
                </a:solidFill>
              </a:rPr>
              <a:t>guanine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are complimentary.  They both require </a:t>
            </a:r>
            <a:r>
              <a:rPr lang="en-US" sz="4800" b="1" u="sng" dirty="0" smtClean="0">
                <a:solidFill>
                  <a:srgbClr val="FFFF00"/>
                </a:solidFill>
              </a:rPr>
              <a:t>3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hydrogen bonds.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45" y="4569281"/>
            <a:ext cx="6711351" cy="211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7804"/>
            <a:ext cx="7886700" cy="5849159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Sequence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of bases determines the genetic information and is unique to each organism.</a:t>
            </a:r>
          </a:p>
          <a:p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r>
              <a:rPr lang="en-US" sz="4000" dirty="0" smtClean="0"/>
              <a:t>If the organisms are closely related the more </a:t>
            </a:r>
            <a:r>
              <a:rPr lang="en-US" sz="4000" b="1" u="sng" dirty="0" smtClean="0">
                <a:solidFill>
                  <a:srgbClr val="FFFF00"/>
                </a:solidFill>
              </a:rPr>
              <a:t>alike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the DNA molecule nucleotide sequence would be.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53" t="23452" r="8700" b="26126"/>
          <a:stretch/>
        </p:blipFill>
        <p:spPr>
          <a:xfrm>
            <a:off x="1362974" y="2329133"/>
            <a:ext cx="6452558" cy="14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2309"/>
            <a:ext cx="7886700" cy="581465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rungs of the ladder can occur in any order (as long as the </a:t>
            </a:r>
            <a:r>
              <a:rPr lang="en-US" sz="4400" b="1" u="sng" dirty="0" smtClean="0">
                <a:solidFill>
                  <a:srgbClr val="FFFF00"/>
                </a:solidFill>
              </a:rPr>
              <a:t>base-pair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b="1" u="sng" dirty="0" smtClean="0">
                <a:solidFill>
                  <a:srgbClr val="FFFF00"/>
                </a:solidFill>
              </a:rPr>
              <a:t>rule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is followed)</a:t>
            </a:r>
          </a:p>
          <a:p>
            <a:r>
              <a:rPr lang="en-US" sz="4400" dirty="0" smtClean="0"/>
              <a:t>If the order of base  pairs in a DNA molecule is changed, what might occur?</a:t>
            </a:r>
          </a:p>
          <a:p>
            <a:pPr lvl="1" algn="ctr"/>
            <a:r>
              <a:rPr lang="en-US" sz="4400" b="1" u="sng" dirty="0" smtClean="0">
                <a:solidFill>
                  <a:srgbClr val="FFFF00"/>
                </a:solidFill>
              </a:rPr>
              <a:t>MUTATIONS!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551"/>
            <a:ext cx="7886700" cy="586641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DNA is made of </a:t>
            </a:r>
            <a:r>
              <a:rPr lang="en-US" sz="5400" b="1" u="sng" dirty="0" smtClean="0">
                <a:solidFill>
                  <a:srgbClr val="FFFF00"/>
                </a:solidFill>
              </a:rPr>
              <a:t>double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smtClean="0"/>
              <a:t>strand of nucleotides.</a:t>
            </a:r>
          </a:p>
          <a:p>
            <a:r>
              <a:rPr lang="en-US" sz="5400" dirty="0" smtClean="0"/>
              <a:t>The DNA from each side is </a:t>
            </a:r>
            <a:r>
              <a:rPr lang="en-US" sz="5400" b="1" u="sng" dirty="0" smtClean="0">
                <a:solidFill>
                  <a:srgbClr val="FFFF00"/>
                </a:solidFill>
              </a:rPr>
              <a:t>complimentary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smtClean="0"/>
              <a:t>to the other side.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640" y="4092658"/>
            <a:ext cx="3562710" cy="27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81"/>
            <a:ext cx="7886700" cy="598718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If you know the sequence of one side, you can determine the sequence of the other side.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87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8" y="396815"/>
            <a:ext cx="8971472" cy="5780148"/>
          </a:xfrm>
        </p:spPr>
        <p:txBody>
          <a:bodyPr/>
          <a:lstStyle/>
          <a:p>
            <a:r>
              <a:rPr lang="en-US" sz="5400" dirty="0" smtClean="0"/>
              <a:t>Ex:  What is the complimentary strand of this DNA molecule?</a:t>
            </a:r>
          </a:p>
          <a:p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A </a:t>
            </a:r>
            <a:r>
              <a:rPr lang="en-US" sz="5400" dirty="0" err="1" smtClean="0"/>
              <a:t>A</a:t>
            </a:r>
            <a:r>
              <a:rPr lang="en-US" sz="5400" dirty="0" smtClean="0"/>
              <a:t> T C G T A C </a:t>
            </a:r>
            <a:r>
              <a:rPr lang="en-US" sz="5400" dirty="0" err="1" smtClean="0"/>
              <a:t>C</a:t>
            </a:r>
            <a:r>
              <a:rPr lang="en-US" sz="5400" dirty="0" smtClean="0"/>
              <a:t> G A T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 </a:t>
            </a:r>
            <a:r>
              <a:rPr lang="en-US" sz="5400" dirty="0" err="1" smtClean="0">
                <a:solidFill>
                  <a:srgbClr val="FFFF00"/>
                </a:solidFill>
              </a:rPr>
              <a:t>T</a:t>
            </a:r>
            <a:r>
              <a:rPr lang="en-US" sz="5400" dirty="0" smtClean="0">
                <a:solidFill>
                  <a:srgbClr val="FFFF00"/>
                </a:solidFill>
              </a:rPr>
              <a:t> A G C A T G </a:t>
            </a:r>
            <a:r>
              <a:rPr lang="en-US" sz="5400" dirty="0" err="1" smtClean="0">
                <a:solidFill>
                  <a:srgbClr val="FFFF00"/>
                </a:solidFill>
              </a:rPr>
              <a:t>G</a:t>
            </a:r>
            <a:r>
              <a:rPr lang="en-US" sz="5400" dirty="0" smtClean="0">
                <a:solidFill>
                  <a:srgbClr val="FFFF00"/>
                </a:solidFill>
              </a:rPr>
              <a:t> C T A </a:t>
            </a:r>
            <a:endParaRPr lang="en-US" sz="5400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Heredity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= passing on of characteristics from parents to offspring</a:t>
            </a:r>
          </a:p>
          <a:p>
            <a:endParaRPr lang="en-US" sz="4400" dirty="0" smtClean="0"/>
          </a:p>
          <a:p>
            <a:endParaRPr lang="en-US" sz="4400" dirty="0"/>
          </a:p>
          <a:p>
            <a:r>
              <a:rPr lang="en-US" sz="4400" dirty="0" smtClean="0"/>
              <a:t>How?......................... </a:t>
            </a:r>
            <a:r>
              <a:rPr lang="en-US" sz="4400" b="1" u="sng" dirty="0" smtClean="0">
                <a:solidFill>
                  <a:srgbClr val="FFFF00"/>
                </a:solidFill>
              </a:rPr>
              <a:t>DNA!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92" y="2508528"/>
            <a:ext cx="2157562" cy="20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C. Two Functions of 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5" y="1825625"/>
            <a:ext cx="862641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To direct the control of </a:t>
            </a:r>
            <a:r>
              <a:rPr lang="en-US" sz="4000" b="1" u="sng" dirty="0" smtClean="0">
                <a:solidFill>
                  <a:srgbClr val="FFFF00"/>
                </a:solidFill>
              </a:rPr>
              <a:t>protein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synthesis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u="sng" dirty="0" smtClean="0">
                <a:solidFill>
                  <a:srgbClr val="FFFF00"/>
                </a:solidFill>
              </a:rPr>
              <a:t>DNA</a:t>
            </a:r>
            <a:r>
              <a:rPr lang="en-US" sz="4000" dirty="0" smtClean="0"/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replication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= reproducing an exact copy of DNA so that the information can be passed on during cellular division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17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Replication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is the process where DNA makes a copy of itself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69152"/>
            <a:ext cx="3943350" cy="28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21" y="1526451"/>
            <a:ext cx="3682093" cy="4978851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Semiconservative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replication</a:t>
            </a:r>
            <a:r>
              <a:rPr lang="en-US" dirty="0" smtClean="0"/>
              <a:t> = parental strands of DNA separate, serve as a template, and produce DNA molecules that have one strand of parental DNA and one strand of new DNA.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63" y="2210641"/>
            <a:ext cx="5066037" cy="37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Semiconservative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</a:t>
            </a:r>
            <a:r>
              <a:rPr lang="en-US" b="1" u="sng" dirty="0" smtClean="0">
                <a:solidFill>
                  <a:srgbClr val="FFFF00"/>
                </a:solidFill>
              </a:rPr>
              <a:t>reduce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the number of copying errors</a:t>
            </a:r>
          </a:p>
          <a:p>
            <a:r>
              <a:rPr lang="en-US" dirty="0" smtClean="0"/>
              <a:t>3 stages:  </a:t>
            </a:r>
            <a:r>
              <a:rPr lang="en-US" b="1" u="sng" dirty="0" smtClean="0">
                <a:solidFill>
                  <a:srgbClr val="FFFF00"/>
                </a:solidFill>
              </a:rPr>
              <a:t>unwinding</a:t>
            </a:r>
            <a:r>
              <a:rPr lang="en-US" dirty="0" smtClean="0"/>
              <a:t>, base pairing, and joining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85" y="3482868"/>
            <a:ext cx="5068765" cy="33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DNA need to replicate?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divide for an organism to grow or reproduce;  every new cell needs a copy of the DNA or instructions to know how to be a cell.</a:t>
            </a:r>
          </a:p>
          <a:p>
            <a:r>
              <a:rPr lang="en-US" dirty="0" smtClean="0"/>
              <a:t>DNA replicates right before a cell divides (</a:t>
            </a:r>
            <a:r>
              <a:rPr lang="en-US" b="1" u="sng" dirty="0" smtClean="0">
                <a:solidFill>
                  <a:srgbClr val="FFFF00"/>
                </a:solidFill>
              </a:rPr>
              <a:t>MITOSIS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 Replication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01258" cy="4351338"/>
          </a:xfrm>
        </p:spPr>
        <p:txBody>
          <a:bodyPr/>
          <a:lstStyle/>
          <a:p>
            <a:r>
              <a:rPr lang="en-US" dirty="0" smtClean="0"/>
              <a:t>1)  Unwinding:  DNA helicase (an </a:t>
            </a:r>
            <a:r>
              <a:rPr lang="en-US" b="1" u="sng" dirty="0" smtClean="0">
                <a:solidFill>
                  <a:srgbClr val="FFFF00"/>
                </a:solidFill>
              </a:rPr>
              <a:t>enzyme</a:t>
            </a:r>
            <a:r>
              <a:rPr lang="en-US" dirty="0" smtClean="0"/>
              <a:t>) unwinds and unzips the double helix and begins to break the H bonds between the nitrogen bases.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53" y="1825625"/>
            <a:ext cx="4213547" cy="42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 Replication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2)Base pairing:  </a:t>
            </a:r>
            <a:r>
              <a:rPr lang="en-US" b="1" u="sng" dirty="0" smtClean="0">
                <a:solidFill>
                  <a:srgbClr val="FFFF00"/>
                </a:solidFill>
              </a:rPr>
              <a:t>DNA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polymerase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(an enzyme) runs along the parent chain of DNA in the 3’-5’ direction and bonds free floating nucleotides to the parent (original) chain—based on base pairing rules.</a:t>
            </a:r>
          </a:p>
          <a:p>
            <a:pPr lvl="1"/>
            <a:r>
              <a:rPr lang="en-US" dirty="0" smtClean="0"/>
              <a:t>The newly assembled strand is called a </a:t>
            </a:r>
            <a:r>
              <a:rPr lang="en-US" b="1" u="sng" dirty="0" smtClean="0">
                <a:solidFill>
                  <a:srgbClr val="FFFF00"/>
                </a:solidFill>
              </a:rPr>
              <a:t>leading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strand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nucleotides and reforms the double helix.</a:t>
            </a:r>
          </a:p>
          <a:p>
            <a:pPr lvl="1"/>
            <a:r>
              <a:rPr lang="en-US" dirty="0" smtClean="0"/>
              <a:t>Each new strand is a </a:t>
            </a:r>
            <a:r>
              <a:rPr lang="en-US" b="1" u="sng" dirty="0" smtClean="0">
                <a:solidFill>
                  <a:srgbClr val="FFFF00"/>
                </a:solidFill>
              </a:rPr>
              <a:t>complement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the parent strand.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 Replication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Because DNA synthesis can only occur 5’-3’, a second type of </a:t>
            </a:r>
            <a:r>
              <a:rPr lang="en-US" b="1" u="sng" dirty="0" smtClean="0">
                <a:solidFill>
                  <a:srgbClr val="FFFF00"/>
                </a:solidFill>
              </a:rPr>
              <a:t>DNA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polymerase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binds to the other template strand as the double helix opens.</a:t>
            </a:r>
          </a:p>
          <a:p>
            <a:pPr lvl="1"/>
            <a:r>
              <a:rPr lang="en-US" dirty="0" smtClean="0"/>
              <a:t>DNA polymerase synthesizes discontinuous segments of nucleotides (called </a:t>
            </a:r>
            <a:r>
              <a:rPr lang="en-US" b="1" u="sng" dirty="0" smtClean="0">
                <a:solidFill>
                  <a:srgbClr val="FFFF00"/>
                </a:solidFill>
              </a:rPr>
              <a:t>Okazaki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fragments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 Replication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4) Joining:  Another enzyme, </a:t>
            </a:r>
            <a:r>
              <a:rPr lang="en-US" b="1" u="sng" dirty="0" smtClean="0">
                <a:solidFill>
                  <a:srgbClr val="FFFF00"/>
                </a:solidFill>
              </a:rPr>
              <a:t>DNA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ligase</a:t>
            </a:r>
            <a:r>
              <a:rPr lang="en-US" dirty="0" smtClean="0"/>
              <a:t>, then bonds these Okazaki fragments together into the </a:t>
            </a:r>
            <a:r>
              <a:rPr lang="en-US" b="1" u="sng" dirty="0" smtClean="0">
                <a:solidFill>
                  <a:srgbClr val="FFFF00"/>
                </a:solidFill>
              </a:rPr>
              <a:t>lagging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strand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 Replication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5) Therefore, the result is the formation of </a:t>
            </a:r>
            <a:r>
              <a:rPr lang="en-US" sz="4000" b="1" u="sng" dirty="0" smtClean="0">
                <a:solidFill>
                  <a:srgbClr val="FFFF00"/>
                </a:solidFill>
              </a:rPr>
              <a:t>2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DNA molecules, each of which is identical to the original DNA molecule.</a:t>
            </a:r>
          </a:p>
          <a:p>
            <a:r>
              <a:rPr lang="en-US" sz="4000" dirty="0" smtClean="0">
                <a:hlinkClick r:id="rId3"/>
              </a:rPr>
              <a:t>Crash Course DNA Replication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39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I.  DNA, Chromosomes, Chromatin, and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DNA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= blueprint of life (has the instructions for  making an organism.)</a:t>
            </a:r>
          </a:p>
          <a:p>
            <a:r>
              <a:rPr lang="en-US" sz="4800" b="1" u="sng" dirty="0" smtClean="0">
                <a:solidFill>
                  <a:srgbClr val="FFFF00"/>
                </a:solidFill>
              </a:rPr>
              <a:t>Chromatin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= uncoiled DNA</a:t>
            </a:r>
          </a:p>
          <a:p>
            <a:r>
              <a:rPr lang="en-US" sz="4800" b="1" u="sng" dirty="0" smtClean="0">
                <a:solidFill>
                  <a:srgbClr val="FFFF00"/>
                </a:solidFill>
              </a:rPr>
              <a:t>Chromosome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= coiled DNA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98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221458"/>
            <a:ext cx="7971692" cy="63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F.  What makes up our characteristics?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brown hair, what makes it brown, as opposed to blonde or red?</a:t>
            </a:r>
          </a:p>
          <a:p>
            <a:r>
              <a:rPr lang="en-US" dirty="0" smtClean="0"/>
              <a:t>A pigment called </a:t>
            </a:r>
            <a:r>
              <a:rPr lang="en-US" b="1" u="sng" dirty="0" smtClean="0">
                <a:solidFill>
                  <a:srgbClr val="FFFF00"/>
                </a:solidFill>
              </a:rPr>
              <a:t>melanin</a:t>
            </a:r>
            <a:r>
              <a:rPr lang="en-US" dirty="0" smtClean="0"/>
              <a:t>, a </a:t>
            </a:r>
            <a:r>
              <a:rPr lang="en-US" b="1" u="sng" dirty="0" smtClean="0">
                <a:solidFill>
                  <a:srgbClr val="FFFF00"/>
                </a:solidFill>
              </a:rPr>
              <a:t>protein</a:t>
            </a:r>
            <a:r>
              <a:rPr lang="en-US" dirty="0" smtClean="0"/>
              <a:t>, is what you see as ”brown” in the hair.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819" y="3922468"/>
            <a:ext cx="3914042" cy="29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you tall or short?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length of you bones are make up of a framework of </a:t>
            </a:r>
            <a:r>
              <a:rPr lang="en-US" b="1" u="sng" dirty="0" smtClean="0">
                <a:solidFill>
                  <a:srgbClr val="FFFF00"/>
                </a:solidFill>
              </a:rPr>
              <a:t>protein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fibers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2919596"/>
            <a:ext cx="4809104" cy="36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So, if heredity material controls your traits, and your traits are made of proteins, then shouldn’t heredity material control the making of proteins?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12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This is exactly what </a:t>
            </a:r>
            <a:r>
              <a:rPr lang="en-US" sz="4000" b="1" u="sng" dirty="0" smtClean="0">
                <a:solidFill>
                  <a:srgbClr val="FFFF00"/>
                </a:solidFill>
              </a:rPr>
              <a:t>DNA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does!!</a:t>
            </a:r>
          </a:p>
          <a:p>
            <a:endParaRPr lang="en-US" sz="4000" dirty="0"/>
          </a:p>
          <a:p>
            <a:r>
              <a:rPr lang="en-US" sz="4000" dirty="0" smtClean="0"/>
              <a:t>The order of </a:t>
            </a:r>
            <a:r>
              <a:rPr lang="en-US" sz="4000" b="1" u="sng" dirty="0" smtClean="0">
                <a:solidFill>
                  <a:srgbClr val="FFFF00"/>
                </a:solidFill>
              </a:rPr>
              <a:t>nitrogen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bases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(A,T,C,G) determines the type of </a:t>
            </a:r>
            <a:r>
              <a:rPr lang="en-US" sz="4000" b="1" u="sng" dirty="0" smtClean="0">
                <a:solidFill>
                  <a:srgbClr val="FFFF00"/>
                </a:solidFill>
              </a:rPr>
              <a:t>protein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that is assembled.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551" y="1169860"/>
            <a:ext cx="1464513" cy="18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5436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If the order of bases is accidentally changed, then </a:t>
            </a:r>
            <a:r>
              <a:rPr lang="en-US" b="1" u="sng" dirty="0" smtClean="0">
                <a:solidFill>
                  <a:srgbClr val="FFFF00"/>
                </a:solidFill>
              </a:rPr>
              <a:t>mutations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occur which can change the proteins that need to be made!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23" y="2079437"/>
            <a:ext cx="3218427" cy="38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 Link between DNA &amp;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b="1" u="sng" dirty="0" smtClean="0">
                <a:solidFill>
                  <a:srgbClr val="FFFF00"/>
                </a:solidFill>
              </a:rPr>
              <a:t>cytoplasm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each cell, there are tiny organelles where proteins are assembled.  What are they called?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Ribosomes!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15" y="4001294"/>
            <a:ext cx="3874601" cy="27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hair cell  needs to make melanin,</a:t>
            </a:r>
          </a:p>
          <a:p>
            <a:r>
              <a:rPr lang="en-US" dirty="0" smtClean="0"/>
              <a:t>How do the instructions to synthesize this protein get from the DNA to the ribosome?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54" y="3757793"/>
            <a:ext cx="2395626" cy="25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must carry these instructions from the nucleus to the ribosomes in the cytoplasm.  This “messenger” is </a:t>
            </a:r>
            <a:r>
              <a:rPr lang="en-US" b="1" u="sng" dirty="0" smtClean="0">
                <a:solidFill>
                  <a:srgbClr val="FFFF00"/>
                </a:solidFill>
              </a:rPr>
              <a:t>mRNA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0" y="4001294"/>
            <a:ext cx="7469058" cy="23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 RNA:  Ribonucleic Acid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15" y="1279494"/>
            <a:ext cx="8333117" cy="54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2091"/>
            <a:ext cx="7886700" cy="562487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You have 46 chromosomes or 23 pairs in the  nucleus of each body cell.</a:t>
            </a:r>
          </a:p>
          <a:p>
            <a:pPr lvl="1"/>
            <a:endParaRPr lang="en-US" sz="4400" dirty="0" smtClean="0"/>
          </a:p>
          <a:p>
            <a:pPr lvl="1"/>
            <a:endParaRPr lang="en-US" sz="4400" dirty="0"/>
          </a:p>
          <a:p>
            <a:pPr lvl="1"/>
            <a:endParaRPr lang="en-US" sz="4400" dirty="0" smtClean="0"/>
          </a:p>
          <a:p>
            <a:pPr lvl="1"/>
            <a:r>
              <a:rPr lang="en-US" sz="4400" dirty="0" smtClean="0"/>
              <a:t>23 from mom and 23 from dad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14" y="2009638"/>
            <a:ext cx="1665746" cy="23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kinds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FFFF00"/>
                </a:solidFill>
              </a:rPr>
              <a:t>mRNA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–messenger 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58" y="1285865"/>
            <a:ext cx="2794612" cy="44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Structure: </a:t>
            </a:r>
            <a:r>
              <a:rPr lang="en-US" sz="4000" b="1" u="sng" dirty="0" smtClean="0">
                <a:solidFill>
                  <a:srgbClr val="FFFF00"/>
                </a:solidFill>
              </a:rPr>
              <a:t>single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stranded</a:t>
            </a:r>
          </a:p>
          <a:p>
            <a:r>
              <a:rPr lang="en-US" sz="4000" dirty="0" smtClean="0"/>
              <a:t>Function:  carries the </a:t>
            </a:r>
            <a:r>
              <a:rPr lang="en-US" sz="4000" b="1" u="sng" dirty="0" smtClean="0">
                <a:solidFill>
                  <a:srgbClr val="FFFF00"/>
                </a:solidFill>
              </a:rPr>
              <a:t>DNA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message from the nucleus to the ribosomes</a:t>
            </a:r>
          </a:p>
          <a:p>
            <a:r>
              <a:rPr lang="en-US" sz="4000" b="1" u="sng" dirty="0" smtClean="0">
                <a:solidFill>
                  <a:srgbClr val="FFFF00"/>
                </a:solidFill>
              </a:rPr>
              <a:t>Codon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= set of three nitrogen bases representing an amino  acid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75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b="1" u="sng" dirty="0" smtClean="0">
                <a:solidFill>
                  <a:srgbClr val="FFFF00"/>
                </a:solidFill>
              </a:rPr>
              <a:t>tRNA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transfer 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104" y="1690689"/>
            <a:ext cx="43512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29614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Structure: has an </a:t>
            </a:r>
            <a:r>
              <a:rPr lang="en-US" sz="3600" b="1" u="sng" dirty="0" smtClean="0">
                <a:solidFill>
                  <a:srgbClr val="FFFF00"/>
                </a:solidFill>
              </a:rPr>
              <a:t>anticodon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that is a complement to the </a:t>
            </a:r>
            <a:r>
              <a:rPr lang="en-US" sz="3600" b="1" u="sng" dirty="0" smtClean="0">
                <a:solidFill>
                  <a:srgbClr val="FFFF00"/>
                </a:solidFill>
              </a:rPr>
              <a:t>mRNA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</a:rPr>
              <a:t>codon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at one end and an </a:t>
            </a:r>
            <a:r>
              <a:rPr lang="en-US" sz="3600" b="1" u="sng" dirty="0" smtClean="0">
                <a:solidFill>
                  <a:srgbClr val="FFFF00"/>
                </a:solidFill>
              </a:rPr>
              <a:t>amino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</a:rPr>
              <a:t>acid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at the other end </a:t>
            </a:r>
          </a:p>
          <a:p>
            <a:r>
              <a:rPr lang="en-US" sz="3600" b="1" u="sng" dirty="0" smtClean="0">
                <a:solidFill>
                  <a:srgbClr val="FFFF00"/>
                </a:solidFill>
              </a:rPr>
              <a:t>Clover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shaped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34" y="1027907"/>
            <a:ext cx="4190571" cy="41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94776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Function:  Carries the </a:t>
            </a:r>
            <a:r>
              <a:rPr lang="en-US" sz="4000" b="1" u="sng" dirty="0" smtClean="0">
                <a:solidFill>
                  <a:srgbClr val="FFFF00"/>
                </a:solidFill>
              </a:rPr>
              <a:t>amino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acids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to the ribosomes for protein production.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26" y="1027907"/>
            <a:ext cx="4827058" cy="48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</a:t>
            </a:r>
            <a:r>
              <a:rPr lang="en-US" b="1" u="sng" dirty="0" smtClean="0">
                <a:solidFill>
                  <a:srgbClr val="FFFF00"/>
                </a:solidFill>
              </a:rPr>
              <a:t>rRNA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–ribosomal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Structure: a part of the ribosome</a:t>
            </a:r>
          </a:p>
          <a:p>
            <a:r>
              <a:rPr lang="en-US" sz="4400" dirty="0" smtClean="0"/>
              <a:t>Function: Creates the </a:t>
            </a:r>
            <a:r>
              <a:rPr lang="en-US" sz="4400" b="1" u="sng" dirty="0" smtClean="0">
                <a:solidFill>
                  <a:srgbClr val="FFFF00"/>
                </a:solidFill>
              </a:rPr>
              <a:t>peptide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b="1" u="sng" dirty="0" smtClean="0">
                <a:solidFill>
                  <a:srgbClr val="FFFF00"/>
                </a:solidFill>
              </a:rPr>
              <a:t>bonds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between the amino acids during protein production.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52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 Synthesis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62" y="3602038"/>
            <a:ext cx="5991225" cy="31242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 Protein synthesis Overview: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FF00"/>
                </a:solidFill>
              </a:rPr>
              <a:t>protein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created  is determined by the base arrangement in DNA (code sequence)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70" y="2918024"/>
            <a:ext cx="2689773" cy="36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DNA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transfers this information to </a:t>
            </a:r>
            <a:r>
              <a:rPr lang="en-US" b="1" u="sng" dirty="0" smtClean="0">
                <a:solidFill>
                  <a:srgbClr val="FFFF00"/>
                </a:solidFill>
              </a:rPr>
              <a:t>mRNA</a:t>
            </a:r>
            <a:r>
              <a:rPr lang="en-US" dirty="0" smtClean="0"/>
              <a:t>, which carries the code to the ribosomes where tRNA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decodes it.  </a:t>
            </a:r>
            <a:r>
              <a:rPr lang="en-US" b="1" u="sng" dirty="0" smtClean="0">
                <a:solidFill>
                  <a:srgbClr val="FFFF00"/>
                </a:solidFill>
              </a:rPr>
              <a:t>tRNA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anticodons pair with mRNA’s codon.  Then </a:t>
            </a:r>
            <a:r>
              <a:rPr lang="en-US" b="1" u="sng" dirty="0" smtClean="0">
                <a:solidFill>
                  <a:srgbClr val="FFFF00"/>
                </a:solidFill>
              </a:rPr>
              <a:t>rRNA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forms peptide bonds between </a:t>
            </a:r>
            <a:r>
              <a:rPr lang="en-US" b="1" u="sng" dirty="0" smtClean="0">
                <a:solidFill>
                  <a:srgbClr val="FFFF00"/>
                </a:solidFill>
              </a:rPr>
              <a:t>amino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acids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to form a </a:t>
            </a:r>
            <a:r>
              <a:rPr lang="en-US" b="1" u="sng" dirty="0" smtClean="0">
                <a:solidFill>
                  <a:srgbClr val="FFFF00"/>
                </a:solidFill>
              </a:rPr>
              <a:t>protein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protein synthesis is broken down into two sub processes:  transcription and translation.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FFFF00"/>
                </a:solidFill>
              </a:rPr>
              <a:t>Transcription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= is the process through which </a:t>
            </a:r>
            <a:r>
              <a:rPr lang="en-US" b="1" u="sng" dirty="0" smtClean="0">
                <a:solidFill>
                  <a:srgbClr val="FFFF00"/>
                </a:solidFill>
              </a:rPr>
              <a:t>DNA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transfers the code to </a:t>
            </a:r>
            <a:r>
              <a:rPr lang="en-US" b="1" u="sng" dirty="0" smtClean="0">
                <a:solidFill>
                  <a:srgbClr val="FFFF00"/>
                </a:solidFill>
              </a:rPr>
              <a:t>mRNA</a:t>
            </a:r>
          </a:p>
          <a:p>
            <a:pPr lvl="2"/>
            <a:r>
              <a:rPr lang="en-US" dirty="0" smtClean="0"/>
              <a:t>Takes place  in the </a:t>
            </a:r>
            <a:r>
              <a:rPr lang="en-US" b="1" u="sng" dirty="0" smtClean="0">
                <a:solidFill>
                  <a:srgbClr val="FFFF00"/>
                </a:solidFill>
              </a:rPr>
              <a:t>nucleus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19" y="5215116"/>
            <a:ext cx="3733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5057"/>
            <a:ext cx="7886700" cy="5831906"/>
          </a:xfrm>
        </p:spPr>
        <p:txBody>
          <a:bodyPr>
            <a:no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Gene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= a segment of DNA that codes for a protein, which in turn codes for a trait (skin tone, eye color, etc.); a gene is a stretch of DNA</a:t>
            </a:r>
          </a:p>
          <a:p>
            <a:endParaRPr lang="en-US" sz="4400" dirty="0"/>
          </a:p>
          <a:p>
            <a:pPr lvl="1"/>
            <a:r>
              <a:rPr lang="en-US" sz="4400" dirty="0" smtClean="0"/>
              <a:t>There is a gene for every protein your body has to make.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29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4000" b="1" u="sng" dirty="0" smtClean="0">
                <a:solidFill>
                  <a:srgbClr val="FFFF00"/>
                </a:solidFill>
              </a:rPr>
              <a:t>Translation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= is the process through which </a:t>
            </a:r>
            <a:r>
              <a:rPr lang="en-US" sz="4000" b="1" u="sng" dirty="0" smtClean="0">
                <a:solidFill>
                  <a:srgbClr val="FFFF00"/>
                </a:solidFill>
              </a:rPr>
              <a:t>mRNA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is decoded and forms a </a:t>
            </a:r>
            <a:r>
              <a:rPr lang="en-US" sz="4000" b="1" u="sng" dirty="0" smtClean="0">
                <a:solidFill>
                  <a:srgbClr val="FFFF00"/>
                </a:solidFill>
              </a:rPr>
              <a:t>protein</a:t>
            </a:r>
          </a:p>
          <a:p>
            <a:pPr lvl="1"/>
            <a:r>
              <a:rPr lang="en-US" sz="4000" dirty="0" smtClean="0"/>
              <a:t>Takes place at the </a:t>
            </a:r>
            <a:r>
              <a:rPr lang="en-US" sz="4000" b="1" u="sng" dirty="0" smtClean="0">
                <a:solidFill>
                  <a:srgbClr val="FFFF00"/>
                </a:solidFill>
              </a:rPr>
              <a:t>ribosome</a:t>
            </a:r>
          </a:p>
          <a:p>
            <a:pPr lvl="1"/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344"/>
            <a:ext cx="9023230" cy="57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FF00"/>
                </a:solidFill>
              </a:rPr>
              <a:t>RNA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polymerase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(enzyme) attaches at a specific location on </a:t>
            </a:r>
            <a:r>
              <a:rPr lang="en-US" sz="3600" dirty="0" smtClean="0"/>
              <a:t>DNA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The enzyme then causes the DNA strands to separate from  one another and  allow one of the DNA strands to be </a:t>
            </a:r>
            <a:r>
              <a:rPr lang="en-US" sz="3600" b="1" u="sng" dirty="0" smtClean="0">
                <a:solidFill>
                  <a:srgbClr val="FFFF00"/>
                </a:solidFill>
              </a:rPr>
              <a:t>decoded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mRNA nucleotides that are floating around in the nucleus find their complement on the DNA strand and </a:t>
            </a:r>
            <a:r>
              <a:rPr lang="en-US" b="1" u="sng" dirty="0" smtClean="0">
                <a:solidFill>
                  <a:srgbClr val="FFFF00"/>
                </a:solidFill>
              </a:rPr>
              <a:t>bond</a:t>
            </a:r>
            <a:r>
              <a:rPr lang="en-US" dirty="0" smtClean="0"/>
              <a:t> together.  This is possible due to the base-pairing rules.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Once the DNA segment has been copied by the mRNA bases, the mRNA strand separates from the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The mRNA (messenger RNA) leaves </a:t>
            </a:r>
            <a:r>
              <a:rPr lang="en-US" b="1" u="sng" dirty="0" smtClean="0">
                <a:solidFill>
                  <a:srgbClr val="FFFF00"/>
                </a:solidFill>
              </a:rPr>
              <a:t>nucleus</a:t>
            </a:r>
            <a:r>
              <a:rPr lang="en-US" dirty="0" smtClean="0"/>
              <a:t> through a nuclear pore and enters the </a:t>
            </a:r>
            <a:r>
              <a:rPr lang="en-US" b="1" u="sng" dirty="0" smtClean="0">
                <a:solidFill>
                  <a:srgbClr val="FFFF00"/>
                </a:solidFill>
              </a:rPr>
              <a:t>cytoplasm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goes to </a:t>
            </a:r>
            <a:r>
              <a:rPr lang="en-US" b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ribosomes</a:t>
            </a:r>
            <a:r>
              <a:rPr lang="en-US" dirty="0" smtClean="0">
                <a:sym typeface="Wingdings" panose="05000000000000000000" pitchFamily="2" charset="2"/>
              </a:rPr>
              <a:t> for protein synthesis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ym typeface="Wingdings" panose="05000000000000000000" pitchFamily="2" charset="2"/>
              </a:rPr>
              <a:t>DNA zips up again to create the original double helix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4" y="4638812"/>
            <a:ext cx="8332733" cy="20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2052" cy="1325563"/>
          </a:xfrm>
        </p:spPr>
        <p:txBody>
          <a:bodyPr/>
          <a:lstStyle/>
          <a:p>
            <a:r>
              <a:rPr lang="en-US" dirty="0" smtClean="0"/>
              <a:t>Why is Transcription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It is needed to get the </a:t>
            </a:r>
            <a:r>
              <a:rPr lang="en-US" sz="4400" b="1" u="sng" dirty="0" smtClean="0">
                <a:solidFill>
                  <a:srgbClr val="FFFF00"/>
                </a:solidFill>
              </a:rPr>
              <a:t>DNA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b="1" u="sng" dirty="0" smtClean="0">
                <a:solidFill>
                  <a:srgbClr val="FFFF00"/>
                </a:solidFill>
              </a:rPr>
              <a:t>message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out of the </a:t>
            </a:r>
            <a:r>
              <a:rPr lang="en-US" sz="4400" b="1" u="sng" dirty="0" smtClean="0">
                <a:solidFill>
                  <a:srgbClr val="FFFF00"/>
                </a:solidFill>
              </a:rPr>
              <a:t>nucleus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so the ribosomes know what </a:t>
            </a:r>
            <a:r>
              <a:rPr lang="en-US" sz="4400" b="1" u="sng" dirty="0" smtClean="0">
                <a:solidFill>
                  <a:srgbClr val="FFFF00"/>
                </a:solidFill>
              </a:rPr>
              <a:t>protein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to make?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95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Without transcription, the ribosome would have no  idea what proteins the body needed and would not make any.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32" y="4592242"/>
            <a:ext cx="373107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could </a:t>
            </a:r>
            <a:r>
              <a:rPr lang="en-US" b="1" u="sng" dirty="0" smtClean="0">
                <a:solidFill>
                  <a:srgbClr val="FFFF00"/>
                </a:solidFill>
              </a:rPr>
              <a:t>NOT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replace the hair that you lose every day; could NOT grow long fingernails; be able to fight off diseases; cells would fall apart because the proteins were not being </a:t>
            </a:r>
            <a:r>
              <a:rPr lang="en-US" b="1" u="sng" dirty="0" smtClean="0">
                <a:solidFill>
                  <a:srgbClr val="FFFF00"/>
                </a:solidFill>
              </a:rPr>
              <a:t>replaced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74" y="4430383"/>
            <a:ext cx="2926312" cy="22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 Translation: (protein synthesis) From RNA to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 </a:t>
            </a:r>
            <a:r>
              <a:rPr lang="en-US" b="1" u="sng" dirty="0" smtClean="0">
                <a:solidFill>
                  <a:srgbClr val="FFFF00"/>
                </a:solidFill>
              </a:rPr>
              <a:t>codon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mRNA attaches to </a:t>
            </a:r>
            <a:r>
              <a:rPr lang="en-US" b="1" u="sng" dirty="0" smtClean="0">
                <a:solidFill>
                  <a:srgbClr val="FFFF00"/>
                </a:solidFill>
              </a:rPr>
              <a:t>ribosome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25" y="2793879"/>
            <a:ext cx="4049814" cy="37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000" b="1" u="sng" dirty="0" smtClean="0">
                <a:solidFill>
                  <a:srgbClr val="FFFF00"/>
                </a:solidFill>
              </a:rPr>
              <a:t>tRNA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(transfer RNA)-each carries a specific amino acid; the tRNA anticodon will pair up with its complementary mRNA codon.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42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204799" cy="4626933"/>
          </a:xfrm>
        </p:spPr>
        <p:txBody>
          <a:bodyPr>
            <a:noAutofit/>
          </a:bodyPr>
          <a:lstStyle/>
          <a:p>
            <a:r>
              <a:rPr lang="en-US" sz="4000" dirty="0" smtClean="0"/>
              <a:t>Deoxyribonucleic Acid</a:t>
            </a:r>
          </a:p>
          <a:p>
            <a:r>
              <a:rPr lang="en-US" sz="4000" dirty="0" smtClean="0"/>
              <a:t>Located in the </a:t>
            </a:r>
            <a:r>
              <a:rPr lang="en-US" sz="4000" b="1" u="sng" dirty="0" smtClean="0">
                <a:solidFill>
                  <a:srgbClr val="FFFF00"/>
                </a:solidFill>
              </a:rPr>
              <a:t>nucleus of the cell</a:t>
            </a:r>
          </a:p>
          <a:p>
            <a:r>
              <a:rPr lang="en-US" sz="4000" dirty="0" smtClean="0"/>
              <a:t>Codes for your  </a:t>
            </a:r>
            <a:r>
              <a:rPr lang="en-US" sz="4000" b="1" u="sng" dirty="0" smtClean="0">
                <a:solidFill>
                  <a:srgbClr val="FFFF00"/>
                </a:solidFill>
              </a:rPr>
              <a:t>genes</a:t>
            </a:r>
          </a:p>
          <a:p>
            <a:endParaRPr lang="en-US" sz="4000" dirty="0"/>
          </a:p>
          <a:p>
            <a:r>
              <a:rPr lang="en-US" sz="4000" b="1" u="sng" dirty="0" smtClean="0">
                <a:solidFill>
                  <a:srgbClr val="FFFF00"/>
                </a:solidFill>
              </a:rPr>
              <a:t>Frank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Griffith-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discovered DNA in 1928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25" y="227930"/>
            <a:ext cx="1984075" cy="184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9" y="448574"/>
            <a:ext cx="7775275" cy="58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5202807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When the 1</a:t>
            </a:r>
            <a:r>
              <a:rPr lang="en-US" baseline="30000" dirty="0" smtClean="0"/>
              <a:t>st</a:t>
            </a:r>
            <a:r>
              <a:rPr lang="en-US" dirty="0" smtClean="0"/>
              <a:t>  and 2</a:t>
            </a:r>
            <a:r>
              <a:rPr lang="en-US" baseline="30000" dirty="0" smtClean="0"/>
              <a:t>nd</a:t>
            </a:r>
            <a:r>
              <a:rPr lang="en-US" dirty="0" smtClean="0"/>
              <a:t> amino acid is in place, the rRNA joins them by forming a </a:t>
            </a:r>
            <a:r>
              <a:rPr lang="en-US" b="1" u="sng" dirty="0" smtClean="0">
                <a:solidFill>
                  <a:srgbClr val="FFFF00"/>
                </a:solidFill>
              </a:rPr>
              <a:t>peptide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bond</a:t>
            </a:r>
            <a:r>
              <a:rPr lang="en-US" dirty="0" smtClean="0"/>
              <a:t>.  As the process continues, the amino acid chain is formed until a stop codon comes along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35" y="2001328"/>
            <a:ext cx="3393578" cy="40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4000" dirty="0" smtClean="0"/>
              <a:t>The tRNA is </a:t>
            </a:r>
            <a:r>
              <a:rPr lang="en-US" sz="4000" b="1" u="sng" dirty="0" smtClean="0">
                <a:solidFill>
                  <a:srgbClr val="FFFF00"/>
                </a:solidFill>
              </a:rPr>
              <a:t>recycled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to find another of the same amino acid so the process can occur again and again.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4000" dirty="0" smtClean="0"/>
              <a:t>The protein chains are then transported to other areas of the body that need them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67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68" y="365126"/>
            <a:ext cx="8298611" cy="65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translation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all the </a:t>
            </a:r>
            <a:r>
              <a:rPr lang="en-US" b="1" u="sng" dirty="0" smtClean="0">
                <a:solidFill>
                  <a:srgbClr val="FFFF00"/>
                </a:solidFill>
              </a:rPr>
              <a:t>proteins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that the body  needs</a:t>
            </a:r>
          </a:p>
          <a:p>
            <a:r>
              <a:rPr lang="en-US" dirty="0" smtClean="0"/>
              <a:t>Without translation, proteins would not be made and we would not replace the proteins that are depleted or damaged.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Crash Course DNA, Hot Pockets, and the Longest Word 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Codons and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 look up the mRNA codon and amino acid that corresponds to it using a table or a wheel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special codons on the mRNA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or initiation codon = </a:t>
            </a:r>
            <a:r>
              <a:rPr lang="en-US" b="1" u="sng" dirty="0" smtClean="0">
                <a:solidFill>
                  <a:srgbClr val="FFFF00"/>
                </a:solidFill>
              </a:rPr>
              <a:t>AUG</a:t>
            </a:r>
          </a:p>
          <a:p>
            <a:pPr lvl="2"/>
            <a:r>
              <a:rPr lang="en-US" dirty="0" smtClean="0"/>
              <a:t>Tells where a protein will begin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Stop or termination codon = </a:t>
            </a:r>
            <a:r>
              <a:rPr lang="en-US" b="1" u="sng" dirty="0" smtClean="0">
                <a:solidFill>
                  <a:srgbClr val="FFFF00"/>
                </a:solidFill>
              </a:rPr>
              <a:t>UAA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FFFF00"/>
                </a:solidFill>
              </a:rPr>
              <a:t>UAG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FFFF00"/>
                </a:solidFill>
              </a:rPr>
              <a:t>UGA</a:t>
            </a:r>
          </a:p>
          <a:p>
            <a:pPr lvl="2"/>
            <a:r>
              <a:rPr lang="en-US" dirty="0" smtClean="0"/>
              <a:t>Tells where the protein 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068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676"/>
            <a:ext cx="9144000" cy="69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 Shape and 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10" y="1459865"/>
            <a:ext cx="786003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Made from </a:t>
            </a:r>
            <a:r>
              <a:rPr lang="en-US" sz="3600" b="1" u="sng" dirty="0" smtClean="0">
                <a:solidFill>
                  <a:srgbClr val="FFFF00"/>
                </a:solidFill>
              </a:rPr>
              <a:t>nucleotides</a:t>
            </a:r>
          </a:p>
          <a:p>
            <a:r>
              <a:rPr lang="en-US" sz="3600" dirty="0" smtClean="0"/>
              <a:t>DNA nucleotide components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FF00"/>
                </a:solidFill>
              </a:rPr>
              <a:t>Deoxyribose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smtClean="0"/>
              <a:t>(simple sugar)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FF00"/>
                </a:solidFill>
              </a:rPr>
              <a:t>Phosphate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</a:rPr>
              <a:t>group</a:t>
            </a:r>
            <a:endParaRPr lang="en-US" sz="3600" b="1" u="sng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FF00"/>
                </a:solidFill>
              </a:rPr>
              <a:t>Nitrogen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</a:rPr>
              <a:t>bases</a:t>
            </a:r>
            <a:r>
              <a:rPr lang="en-US" sz="3600" dirty="0" smtClean="0">
                <a:solidFill>
                  <a:srgbClr val="FFFF00"/>
                </a:solidFill>
              </a:rPr>
              <a:t> (</a:t>
            </a:r>
            <a:r>
              <a:rPr lang="en-US" sz="3600" b="1" u="sng" dirty="0" smtClean="0">
                <a:solidFill>
                  <a:srgbClr val="FFFF00"/>
                </a:solidFill>
              </a:rPr>
              <a:t>A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b="1" u="sng" dirty="0" smtClean="0">
                <a:solidFill>
                  <a:srgbClr val="FFFF00"/>
                </a:solidFill>
              </a:rPr>
              <a:t>T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b="1" u="sng" dirty="0" smtClean="0">
                <a:solidFill>
                  <a:srgbClr val="FFFF00"/>
                </a:solidFill>
              </a:rPr>
              <a:t>C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b="1" u="sng" dirty="0" smtClean="0">
                <a:solidFill>
                  <a:srgbClr val="FFFF00"/>
                </a:solidFill>
              </a:rPr>
              <a:t>and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</a:rPr>
              <a:t>G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44" y="4569170"/>
            <a:ext cx="3472396" cy="20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Protein Synthesis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you will find the base sequence of a single strand of DNA.  Please fill in the complementary bases of mRNA, tRNA,  and the correct  amino acid sequence.</a:t>
            </a:r>
          </a:p>
          <a:p>
            <a:r>
              <a:rPr lang="en-US" dirty="0" smtClean="0"/>
              <a:t>Note:  mRNA and tRNA never have </a:t>
            </a:r>
            <a:r>
              <a:rPr lang="en-US" b="1" u="sng" dirty="0" smtClean="0">
                <a:solidFill>
                  <a:srgbClr val="FFFF00"/>
                </a:solidFill>
              </a:rPr>
              <a:t>T’s</a:t>
            </a:r>
            <a:r>
              <a:rPr lang="en-US" dirty="0" smtClean="0"/>
              <a:t> in the sequence!  Always use the </a:t>
            </a:r>
            <a:r>
              <a:rPr lang="en-US" b="1" u="sng" dirty="0" smtClean="0">
                <a:solidFill>
                  <a:srgbClr val="FFFF00"/>
                </a:solidFill>
              </a:rPr>
              <a:t>mRNA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strand to code for the </a:t>
            </a:r>
            <a:r>
              <a:rPr lang="en-US" b="1" u="sng" dirty="0" smtClean="0">
                <a:solidFill>
                  <a:srgbClr val="FFFF00"/>
                </a:solidFill>
              </a:rPr>
              <a:t>amino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acids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690360" cy="66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760" y="3065172"/>
            <a:ext cx="845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AUG      AAC       GUA       CCU          UAC         CAU       UGC         CAU       UGA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24755" y="345057"/>
            <a:ext cx="25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150" y="3709358"/>
            <a:ext cx="845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UAC         UUG         CAU          GGA          AUG           GUA         ACG          GUA        ACU    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760" y="4710023"/>
            <a:ext cx="831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mRNA strand:</a:t>
            </a:r>
          </a:p>
          <a:p>
            <a:r>
              <a:rPr lang="en-US" dirty="0" smtClean="0"/>
              <a:t>Met       Asp           Val            Pro              Tyr           His         </a:t>
            </a:r>
            <a:r>
              <a:rPr lang="en-US" dirty="0" err="1" smtClean="0"/>
              <a:t>Cys</a:t>
            </a:r>
            <a:r>
              <a:rPr lang="en-US" dirty="0" smtClean="0"/>
              <a:t>             His            </a:t>
            </a:r>
            <a:r>
              <a:rPr lang="en-US" dirty="0"/>
              <a:t>S</a:t>
            </a:r>
            <a:r>
              <a:rPr lang="en-US" dirty="0" smtClean="0"/>
              <a:t>top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781" y="120770"/>
            <a:ext cx="4330461" cy="586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first part of protein synthesis is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1604513" y="707366"/>
            <a:ext cx="750499" cy="27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0" y="983411"/>
            <a:ext cx="2156604" cy="7936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8349" y="1151690"/>
            <a:ext cx="1984075" cy="371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Takes place in the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06067" y="1284408"/>
            <a:ext cx="1430788" cy="6662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1" y="3384487"/>
            <a:ext cx="1907956" cy="1442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2" y="2607517"/>
            <a:ext cx="1668288" cy="530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" y="2205487"/>
            <a:ext cx="2024047" cy="530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29" y="2708310"/>
            <a:ext cx="2024047" cy="530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931" y="1267445"/>
            <a:ext cx="1613842" cy="330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78" y="3602018"/>
            <a:ext cx="1417537" cy="8881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132" y="3856411"/>
            <a:ext cx="1601210" cy="8216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692" y="3551408"/>
            <a:ext cx="1659538" cy="8685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13" y="5640451"/>
            <a:ext cx="2024047" cy="7955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249" y="5684025"/>
            <a:ext cx="2024047" cy="79559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318349" y="1648174"/>
            <a:ext cx="2321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06" y="1295960"/>
            <a:ext cx="1166162" cy="3826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55" y="4298425"/>
            <a:ext cx="917258" cy="2378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33" y="4215244"/>
            <a:ext cx="994771" cy="244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82" y="4193684"/>
            <a:ext cx="1115507" cy="327061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8246852" y="2186839"/>
            <a:ext cx="17253" cy="454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615" y="4586432"/>
            <a:ext cx="370935" cy="12554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6147748" y="3079216"/>
            <a:ext cx="987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921" y="2951508"/>
            <a:ext cx="1072989" cy="164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88" y="2896083"/>
            <a:ext cx="131013" cy="53649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28302" y="1054976"/>
            <a:ext cx="1420182" cy="377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Where DNA is </a:t>
            </a:r>
            <a:r>
              <a:rPr lang="en-US" sz="1400" smtClean="0"/>
              <a:t>decoded into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7319649" y="1705337"/>
            <a:ext cx="1819051" cy="53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Leaves through a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112" y="5988208"/>
            <a:ext cx="1072989" cy="16460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821997" y="2463126"/>
            <a:ext cx="1268884" cy="496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Goes to a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106161" y="2138902"/>
            <a:ext cx="1913462" cy="64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part of protein synthesis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14865" y="2896083"/>
            <a:ext cx="1289648" cy="24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302424" y="3735725"/>
            <a:ext cx="774688" cy="249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309461" y="3499914"/>
            <a:ext cx="1003499" cy="42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517489" y="4678077"/>
            <a:ext cx="1505741" cy="394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between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057355" y="5640451"/>
            <a:ext cx="1359487" cy="320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Creating a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4865" y="1296539"/>
            <a:ext cx="147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834096" y="1359634"/>
            <a:ext cx="90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806653" y="1203993"/>
            <a:ext cx="92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533367" y="2790895"/>
            <a:ext cx="16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Nuclear pore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284714" y="2711328"/>
            <a:ext cx="117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23446" y="2261986"/>
            <a:ext cx="164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21102" y="3580304"/>
            <a:ext cx="1697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tRNA anticodons bond with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112419" y="3782674"/>
            <a:ext cx="91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 codons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469146" y="4166995"/>
            <a:ext cx="93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rRNA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780480" y="3735725"/>
            <a:ext cx="133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Peptide bonds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48622" y="5885844"/>
            <a:ext cx="157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189338" y="5853582"/>
            <a:ext cx="12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86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4068"/>
            <a:ext cx="5943600" cy="576289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Shaped similar to a twisted ladder…aka…</a:t>
            </a:r>
            <a:r>
              <a:rPr lang="en-US" sz="4400" b="1" u="sng" dirty="0" smtClean="0">
                <a:solidFill>
                  <a:srgbClr val="FFFF00"/>
                </a:solidFill>
              </a:rPr>
              <a:t>double</a:t>
            </a:r>
            <a:r>
              <a:rPr lang="en-US" sz="4400" dirty="0" smtClean="0"/>
              <a:t>  </a:t>
            </a:r>
            <a:r>
              <a:rPr lang="en-US" sz="4400" b="1" u="sng" dirty="0" smtClean="0">
                <a:solidFill>
                  <a:srgbClr val="FFFF00"/>
                </a:solidFill>
              </a:rPr>
              <a:t>helix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The  uprights of this ladder are composed of </a:t>
            </a:r>
            <a:r>
              <a:rPr lang="en-US" sz="4400" b="1" u="sng" dirty="0" smtClean="0">
                <a:solidFill>
                  <a:srgbClr val="FFFF00"/>
                </a:solidFill>
              </a:rPr>
              <a:t>phosphates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and </a:t>
            </a:r>
            <a:r>
              <a:rPr lang="en-US" sz="4400" b="1" u="sng" dirty="0" smtClean="0">
                <a:solidFill>
                  <a:srgbClr val="FFFF00"/>
                </a:solidFill>
              </a:rPr>
              <a:t>deoxyribose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b="1" u="sng" dirty="0" smtClean="0">
                <a:solidFill>
                  <a:srgbClr val="FFFF00"/>
                </a:solidFill>
              </a:rPr>
              <a:t>sugar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1890713"/>
            <a:ext cx="2571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445"/>
            <a:ext cx="9144000" cy="498651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rungs are composed of 2 bases (a purine and a pyrimidine) joined at the center by weak </a:t>
            </a:r>
            <a:r>
              <a:rPr lang="en-US" sz="4000" b="1" u="sng" dirty="0" smtClean="0">
                <a:solidFill>
                  <a:srgbClr val="FFFF00"/>
                </a:solidFill>
              </a:rPr>
              <a:t>hydrogen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bonds.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027" y="2897557"/>
            <a:ext cx="3738371" cy="39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FAACF5-BCF8-462C-A8C8-BD2E4B2BEACF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C3D98D-407A-4852-A60A-06793B931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3EE4AF-CCA7-4F17-A373-992F41F808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1887</Words>
  <Application>Microsoft Office PowerPoint</Application>
  <PresentationFormat>On-screen Show (4:3)</PresentationFormat>
  <Paragraphs>192</Paragraphs>
  <Slides>73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Calibri</vt:lpstr>
      <vt:lpstr>Calibri Light</vt:lpstr>
      <vt:lpstr>Comic Sans MS</vt:lpstr>
      <vt:lpstr>Wingdings</vt:lpstr>
      <vt:lpstr>Office Theme</vt:lpstr>
      <vt:lpstr>1_Custom Design</vt:lpstr>
      <vt:lpstr>Custom Design</vt:lpstr>
      <vt:lpstr>DNA</vt:lpstr>
      <vt:lpstr>Heredity </vt:lpstr>
      <vt:lpstr>I.  DNA, Chromosomes, Chromatin, and Genes</vt:lpstr>
      <vt:lpstr>PowerPoint Presentation</vt:lpstr>
      <vt:lpstr>PowerPoint Presentation</vt:lpstr>
      <vt:lpstr>II. DNA</vt:lpstr>
      <vt:lpstr>A.  Shape and  Structure</vt:lpstr>
      <vt:lpstr>PowerPoint Presentation</vt:lpstr>
      <vt:lpstr>DNA</vt:lpstr>
      <vt:lpstr>DNA</vt:lpstr>
      <vt:lpstr>Direction of the 2 DNA strands:</vt:lpstr>
      <vt:lpstr>Direction of the 2 DNA strands:</vt:lpstr>
      <vt:lpstr>B.  Base Pairings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Two Functions of  DNA</vt:lpstr>
      <vt:lpstr>D.  DNA Replication</vt:lpstr>
      <vt:lpstr>D.  DNA Replication</vt:lpstr>
      <vt:lpstr>Semiconservative replication</vt:lpstr>
      <vt:lpstr>Why Does DNA need to replicate?</vt:lpstr>
      <vt:lpstr>E.  Replication Steps</vt:lpstr>
      <vt:lpstr>E.  Replication Steps</vt:lpstr>
      <vt:lpstr>E.  Replication Steps</vt:lpstr>
      <vt:lpstr>E.  Replication Steps</vt:lpstr>
      <vt:lpstr>E.  Replication Steps</vt:lpstr>
      <vt:lpstr>PowerPoint Presentation</vt:lpstr>
      <vt:lpstr>F.  What makes up our characteristics?</vt:lpstr>
      <vt:lpstr>What makes you tall or short?</vt:lpstr>
      <vt:lpstr>PowerPoint Presentation</vt:lpstr>
      <vt:lpstr>PowerPoint Presentation</vt:lpstr>
      <vt:lpstr>PowerPoint Presentation</vt:lpstr>
      <vt:lpstr>III.  Link between DNA &amp; Proteins</vt:lpstr>
      <vt:lpstr>PowerPoint Presentation</vt:lpstr>
      <vt:lpstr>PowerPoint Presentation</vt:lpstr>
      <vt:lpstr>A.  RNA:  Ribonucleic Acid</vt:lpstr>
      <vt:lpstr>3 kinds of RNA</vt:lpstr>
      <vt:lpstr>PowerPoint Presentation</vt:lpstr>
      <vt:lpstr>2.  tRNA – transfer RNA</vt:lpstr>
      <vt:lpstr>tRNA</vt:lpstr>
      <vt:lpstr>tRNA</vt:lpstr>
      <vt:lpstr>3.  rRNA –ribosomal RNA</vt:lpstr>
      <vt:lpstr>Protein Synthesis </vt:lpstr>
      <vt:lpstr>IV.  Protein synthesis Overview: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Transcription Important?</vt:lpstr>
      <vt:lpstr>PowerPoint Presentation</vt:lpstr>
      <vt:lpstr>PowerPoint Presentation</vt:lpstr>
      <vt:lpstr>B.  Translation: (protein synthesis) From RNA to Protein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translation important?</vt:lpstr>
      <vt:lpstr>PowerPoint Presentation</vt:lpstr>
      <vt:lpstr>Codons and amino acids</vt:lpstr>
      <vt:lpstr>Special codons</vt:lpstr>
      <vt:lpstr>PowerPoint Presentation</vt:lpstr>
      <vt:lpstr>PowerPoint Presentation</vt:lpstr>
      <vt:lpstr>Summary of Protein Synthesis </vt:lpstr>
      <vt:lpstr>PowerPoint Presentation</vt:lpstr>
      <vt:lpstr>PowerPoint Presentation</vt:lpstr>
      <vt:lpstr>PowerPoint Presentation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Fishel, Shelley</dc:creator>
  <cp:lastModifiedBy>Fishel, Shelley</cp:lastModifiedBy>
  <cp:revision>49</cp:revision>
  <dcterms:created xsi:type="dcterms:W3CDTF">2015-01-05T00:40:12Z</dcterms:created>
  <dcterms:modified xsi:type="dcterms:W3CDTF">2015-02-23T14:01:51Z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</Properties>
</file>