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2"/>
  </p:notesMasterIdLst>
  <p:sldIdLst>
    <p:sldId id="256" r:id="rId2"/>
    <p:sldId id="310" r:id="rId3"/>
    <p:sldId id="293" r:id="rId4"/>
    <p:sldId id="275" r:id="rId5"/>
    <p:sldId id="290" r:id="rId6"/>
    <p:sldId id="291" r:id="rId7"/>
    <p:sldId id="316" r:id="rId8"/>
    <p:sldId id="301" r:id="rId9"/>
    <p:sldId id="294" r:id="rId10"/>
    <p:sldId id="327" r:id="rId11"/>
    <p:sldId id="317" r:id="rId12"/>
    <p:sldId id="303" r:id="rId13"/>
    <p:sldId id="321" r:id="rId14"/>
    <p:sldId id="311" r:id="rId15"/>
    <p:sldId id="306" r:id="rId16"/>
    <p:sldId id="261" r:id="rId17"/>
    <p:sldId id="260" r:id="rId18"/>
    <p:sldId id="295" r:id="rId19"/>
    <p:sldId id="259" r:id="rId20"/>
    <p:sldId id="276" r:id="rId21"/>
    <p:sldId id="265" r:id="rId22"/>
    <p:sldId id="263" r:id="rId23"/>
    <p:sldId id="332" r:id="rId24"/>
    <p:sldId id="296" r:id="rId25"/>
    <p:sldId id="299" r:id="rId26"/>
    <p:sldId id="258" r:id="rId27"/>
    <p:sldId id="267" r:id="rId28"/>
    <p:sldId id="264" r:id="rId29"/>
    <p:sldId id="282" r:id="rId30"/>
    <p:sldId id="297" r:id="rId31"/>
    <p:sldId id="262" r:id="rId32"/>
    <p:sldId id="277" r:id="rId33"/>
    <p:sldId id="278" r:id="rId34"/>
    <p:sldId id="335" r:id="rId35"/>
    <p:sldId id="302" r:id="rId36"/>
    <p:sldId id="318" r:id="rId37"/>
    <p:sldId id="266" r:id="rId38"/>
    <p:sldId id="305" r:id="rId39"/>
    <p:sldId id="257" r:id="rId40"/>
    <p:sldId id="315" r:id="rId41"/>
    <p:sldId id="269" r:id="rId42"/>
    <p:sldId id="273" r:id="rId43"/>
    <p:sldId id="298" r:id="rId44"/>
    <p:sldId id="304" r:id="rId45"/>
    <p:sldId id="292" r:id="rId46"/>
    <p:sldId id="268" r:id="rId47"/>
    <p:sldId id="270" r:id="rId48"/>
    <p:sldId id="300" r:id="rId49"/>
    <p:sldId id="271" r:id="rId50"/>
    <p:sldId id="329" r:id="rId51"/>
    <p:sldId id="272" r:id="rId52"/>
    <p:sldId id="325" r:id="rId53"/>
    <p:sldId id="274" r:id="rId54"/>
    <p:sldId id="279" r:id="rId55"/>
    <p:sldId id="280" r:id="rId56"/>
    <p:sldId id="308" r:id="rId57"/>
    <p:sldId id="281" r:id="rId58"/>
    <p:sldId id="286" r:id="rId59"/>
    <p:sldId id="287" r:id="rId60"/>
    <p:sldId id="285" r:id="rId61"/>
    <p:sldId id="334" r:id="rId62"/>
    <p:sldId id="324" r:id="rId63"/>
    <p:sldId id="283" r:id="rId64"/>
    <p:sldId id="284" r:id="rId65"/>
    <p:sldId id="289" r:id="rId66"/>
    <p:sldId id="288" r:id="rId67"/>
    <p:sldId id="307" r:id="rId68"/>
    <p:sldId id="309" r:id="rId69"/>
    <p:sldId id="330" r:id="rId70"/>
    <p:sldId id="312" r:id="rId71"/>
    <p:sldId id="331" r:id="rId72"/>
    <p:sldId id="314" r:id="rId73"/>
    <p:sldId id="319" r:id="rId74"/>
    <p:sldId id="320" r:id="rId75"/>
    <p:sldId id="322" r:id="rId76"/>
    <p:sldId id="323" r:id="rId77"/>
    <p:sldId id="326" r:id="rId78"/>
    <p:sldId id="313" r:id="rId79"/>
    <p:sldId id="328" r:id="rId80"/>
    <p:sldId id="333" r:id="rId81"/>
  </p:sldIdLst>
  <p:sldSz cx="9144000" cy="6858000" type="screen4x3"/>
  <p:notesSz cx="6858000" cy="9144000"/>
  <p:custDataLst>
    <p:tags r:id="rId83"/>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2" autoAdjust="0"/>
    <p:restoredTop sz="94632" autoAdjust="0"/>
  </p:normalViewPr>
  <p:slideViewPr>
    <p:cSldViewPr>
      <p:cViewPr varScale="1">
        <p:scale>
          <a:sx n="81" d="100"/>
          <a:sy n="81" d="100"/>
        </p:scale>
        <p:origin x="-456" y="-72"/>
      </p:cViewPr>
      <p:guideLst>
        <p:guide orient="horz" pos="2160"/>
        <p:guide pos="2880"/>
      </p:guideLst>
    </p:cSldViewPr>
  </p:slideViewPr>
  <p:outlineViewPr>
    <p:cViewPr>
      <p:scale>
        <a:sx n="33" d="100"/>
        <a:sy n="33" d="100"/>
      </p:scale>
      <p:origin x="0" y="4464"/>
    </p:cViewPr>
  </p:outlineViewPr>
  <p:notesTextViewPr>
    <p:cViewPr>
      <p:scale>
        <a:sx n="1" d="1"/>
        <a:sy n="1" d="1"/>
      </p:scale>
      <p:origin x="0" y="0"/>
    </p:cViewPr>
  </p:notesTextViewPr>
  <p:sorterViewPr>
    <p:cViewPr>
      <p:scale>
        <a:sx n="100" d="100"/>
        <a:sy n="100" d="100"/>
      </p:scale>
      <p:origin x="0" y="1689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notesMaster" Target="notesMasters/notesMaster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704D85-C35C-422D-8B59-578584D6DCB9}" type="datetimeFigureOut">
              <a:rPr lang="en-US" smtClean="0"/>
              <a:t>11/29/2012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208B7C1-62BB-4D1C-ADDD-8D2EA0A20262}" type="slidenum">
              <a:rPr lang="en-US" smtClean="0"/>
              <a:t>‹#›</a:t>
            </a:fld>
            <a:endParaRPr lang="en-US"/>
          </a:p>
        </p:txBody>
      </p:sp>
    </p:spTree>
    <p:extLst>
      <p:ext uri="{BB962C8B-B14F-4D97-AF65-F5344CB8AC3E}">
        <p14:creationId xmlns:p14="http://schemas.microsoft.com/office/powerpoint/2010/main" val="1650724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E4840BD0-70B3-419D-B006-92E5C70B9917}" type="datetime1">
              <a:rPr lang="en-US" smtClean="0"/>
              <a:t>11/29/2012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2BCF5DE-B6C2-4626-B9D7-914F819E26B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F0C665B-6403-4C28-B119-81A8BF671255}" type="datetime1">
              <a:rPr lang="en-US" smtClean="0"/>
              <a:t>11/29/2012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4DF3862-A078-420B-92A2-CCEF12F7AA7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0F57A41-F764-4D4D-80E4-0A99AFA28EDD}" type="datetime1">
              <a:rPr lang="en-US" smtClean="0"/>
              <a:t>11/29/2012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81338C0-AF76-4994-B7D3-DAA8794ED15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C9C967C-077C-498F-A1DB-E770C010C59B}" type="datetime1">
              <a:rPr lang="en-US" smtClean="0"/>
              <a:t>11/29/2012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2434125-BD0F-453C-8A89-70E03EC3039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CB1A918-526D-4F2D-BC6C-C51928D4EC45}" type="datetime1">
              <a:rPr lang="en-US" smtClean="0"/>
              <a:t>11/29/2012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863292F-8C5E-4EC4-A630-0AE00236CD1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212EF2AA-10A1-4C03-B48B-D30E3B625BB3}" type="datetime1">
              <a:rPr lang="en-US" smtClean="0"/>
              <a:t>11/29/2012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A74208E-D8D2-4DE4-951E-8C6EA3073A4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680C9D3-EF72-4E33-8C70-E6EA7EC72549}" type="datetime1">
              <a:rPr lang="en-US" smtClean="0"/>
              <a:t>11/29/2012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243BAEB-18DD-467C-B23E-4197EBA4877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C97C3910-D669-4F35-BAEC-BE2A4C40E503}" type="datetime1">
              <a:rPr lang="en-US" smtClean="0"/>
              <a:t>11/29/2012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835D35E-5E0D-4C08-9445-071E3F03CBC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643ED84-92D5-4AA9-8910-FD3853780BF3}" type="datetime1">
              <a:rPr lang="en-US" smtClean="0"/>
              <a:t>11/29/2012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31FD4500-4067-48E0-BC08-0A972E84691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2BDFE1B-7900-4C31-9BF8-6CDF649339B1}" type="datetime1">
              <a:rPr lang="en-US" smtClean="0"/>
              <a:t>11/29/2012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E753D17-1E13-4ED4-A302-1141C4EDB7C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FFF699B-62C2-4C8F-A036-9EB3A5B1E0DD}" type="datetime1">
              <a:rPr lang="en-US" smtClean="0"/>
              <a:t>11/29/2012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01AED25-771F-4F36-B642-6F818AF823C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0B235FF9-9F25-4C84-92E0-7128B716DA41}" type="datetime1">
              <a:rPr lang="en-US" smtClean="0"/>
              <a:t>11/29/2012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53AE1DCB-668D-4875-8FC2-5BA86B3DC39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ctrTitle"/>
          </p:nvPr>
        </p:nvSpPr>
        <p:spPr/>
        <p:txBody>
          <a:bodyPr/>
          <a:lstStyle/>
          <a:p>
            <a:r>
              <a:rPr lang="en-US" dirty="0" smtClean="0"/>
              <a:t>CDT Test </a:t>
            </a:r>
          </a:p>
        </p:txBody>
      </p:sp>
      <p:sp>
        <p:nvSpPr>
          <p:cNvPr id="3" name="Subtitle 2"/>
          <p:cNvSpPr>
            <a:spLocks noGrp="1"/>
          </p:cNvSpPr>
          <p:nvPr>
            <p:ph type="subTitle" idx="1"/>
          </p:nvPr>
        </p:nvSpPr>
        <p:spPr/>
        <p:txBody>
          <a:bodyPr rtlCol="0">
            <a:normAutofit/>
          </a:bodyPr>
          <a:lstStyle/>
          <a:p>
            <a:pPr fontAlgn="auto">
              <a:spcAft>
                <a:spcPts val="0"/>
              </a:spcAft>
              <a:buFont typeface="Arial" pitchFamily="34" charset="0"/>
              <a:buNone/>
              <a:defRPr/>
            </a:pPr>
            <a:r>
              <a:rPr lang="en-US" dirty="0" smtClean="0"/>
              <a:t>Practice Questions </a:t>
            </a:r>
            <a:endParaRPr lang="en-US" dirty="0"/>
          </a:p>
        </p:txBody>
      </p:sp>
      <p:sp>
        <p:nvSpPr>
          <p:cNvPr id="2" name="Slide Number Placeholder 1"/>
          <p:cNvSpPr>
            <a:spLocks noGrp="1"/>
          </p:cNvSpPr>
          <p:nvPr>
            <p:ph type="sldNum" sz="quarter" idx="12"/>
          </p:nvPr>
        </p:nvSpPr>
        <p:spPr/>
        <p:txBody>
          <a:bodyPr/>
          <a:lstStyle/>
          <a:p>
            <a:pPr>
              <a:defRPr/>
            </a:pPr>
            <a:fld id="{C2BCF5DE-B6C2-4626-B9D7-914F819E26B6}" type="slidenum">
              <a:rPr lang="en-US" smtClean="0"/>
              <a:pPr>
                <a:defRPr/>
              </a:pPr>
              <a:t>1</a:t>
            </a:fld>
            <a:endParaRPr lang="en-US"/>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p:cNvSpPr>
          <p:nvPr>
            <p:ph type="title"/>
          </p:nvPr>
        </p:nvSpPr>
        <p:spPr/>
        <p:txBody>
          <a:bodyPr/>
          <a:lstStyle/>
          <a:p>
            <a:r>
              <a:rPr lang="en-US" dirty="0" smtClean="0"/>
              <a:t>Classification</a:t>
            </a:r>
          </a:p>
        </p:txBody>
      </p:sp>
      <p:pic>
        <p:nvPicPr>
          <p:cNvPr id="86020" name="Picture 8"/>
          <p:cNvPicPr>
            <a:picLocks noGrp="1" noChangeAspect="1" noChangeArrowheads="1"/>
          </p:cNvPicPr>
          <p:nvPr>
            <p:ph type="body" idx="1"/>
          </p:nvPr>
        </p:nvPicPr>
        <p:blipFill>
          <a:blip r:embed="rId2"/>
          <a:srcRect/>
          <a:stretch>
            <a:fillRect/>
          </a:stretch>
        </p:blipFill>
        <p:spPr>
          <a:xfrm>
            <a:off x="2286000" y="1600200"/>
            <a:ext cx="4572000" cy="1809750"/>
          </a:xfrm>
          <a:noFill/>
          <a:ln/>
        </p:spPr>
      </p:pic>
      <p:sp>
        <p:nvSpPr>
          <p:cNvPr id="86021" name="Rectangle 5"/>
          <p:cNvSpPr>
            <a:spLocks noChangeArrowheads="1"/>
          </p:cNvSpPr>
          <p:nvPr/>
        </p:nvSpPr>
        <p:spPr bwMode="auto">
          <a:xfrm>
            <a:off x="609600" y="4114800"/>
            <a:ext cx="7905750" cy="1465263"/>
          </a:xfrm>
          <a:prstGeom prst="rect">
            <a:avLst/>
          </a:prstGeom>
          <a:noFill/>
          <a:ln w="9525">
            <a:noFill/>
            <a:miter lim="800000"/>
            <a:headEnd/>
            <a:tailEnd/>
          </a:ln>
          <a:effectLst/>
        </p:spPr>
        <p:txBody>
          <a:bodyPr wrap="none" anchor="ctr">
            <a:spAutoFit/>
          </a:bodyPr>
          <a:lstStyle/>
          <a:p>
            <a:pPr algn="ctr"/>
            <a:r>
              <a:rPr lang="en-US" dirty="0"/>
              <a:t>What is one way to correctly classify these two animals?</a:t>
            </a:r>
          </a:p>
          <a:p>
            <a:pPr algn="ctr"/>
            <a:r>
              <a:rPr lang="en-US" dirty="0"/>
              <a:t>A. Put them in the same group because they both fly.</a:t>
            </a:r>
          </a:p>
          <a:p>
            <a:pPr algn="ctr"/>
            <a:r>
              <a:rPr lang="en-US" dirty="0"/>
              <a:t>B. Put them in different groups because they both fly.</a:t>
            </a:r>
          </a:p>
          <a:p>
            <a:pPr algn="ctr"/>
            <a:r>
              <a:rPr lang="en-US" dirty="0"/>
              <a:t>C. Put them in the same group because they have the same number of legs.</a:t>
            </a:r>
          </a:p>
          <a:p>
            <a:pPr algn="ctr"/>
            <a:r>
              <a:rPr lang="en-US" dirty="0"/>
              <a:t>D. Put them in different groups because they have different numbers of legs.</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10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86021">
                                            <p:txEl>
                                              <p:pRg st="4" end="4"/>
                                            </p:txEl>
                                          </p:spTgt>
                                        </p:tgtEl>
                                        <p:attrNameLst>
                                          <p:attrName>ppt_x</p:attrName>
                                          <p:attrName>ppt_y</p:attrName>
                                        </p:attrNameLst>
                                      </p:cBhvr>
                                    </p:animMotion>
                                    <p:animRot by="1500000">
                                      <p:cBhvr>
                                        <p:cTn id="7" dur="125" fill="hold">
                                          <p:stCondLst>
                                            <p:cond delay="0"/>
                                          </p:stCondLst>
                                        </p:cTn>
                                        <p:tgtEl>
                                          <p:spTgt spid="86021">
                                            <p:txEl>
                                              <p:pRg st="4" end="4"/>
                                            </p:txEl>
                                          </p:spTgt>
                                        </p:tgtEl>
                                        <p:attrNameLst>
                                          <p:attrName>r</p:attrName>
                                        </p:attrNameLst>
                                      </p:cBhvr>
                                    </p:animRot>
                                    <p:animRot by="-1500000">
                                      <p:cBhvr>
                                        <p:cTn id="8" dur="125" fill="hold">
                                          <p:stCondLst>
                                            <p:cond delay="125"/>
                                          </p:stCondLst>
                                        </p:cTn>
                                        <p:tgtEl>
                                          <p:spTgt spid="86021">
                                            <p:txEl>
                                              <p:pRg st="4" end="4"/>
                                            </p:txEl>
                                          </p:spTgt>
                                        </p:tgtEl>
                                        <p:attrNameLst>
                                          <p:attrName>r</p:attrName>
                                        </p:attrNameLst>
                                      </p:cBhvr>
                                    </p:animRot>
                                    <p:animRot by="-1500000">
                                      <p:cBhvr>
                                        <p:cTn id="9" dur="125" fill="hold">
                                          <p:stCondLst>
                                            <p:cond delay="250"/>
                                          </p:stCondLst>
                                        </p:cTn>
                                        <p:tgtEl>
                                          <p:spTgt spid="86021">
                                            <p:txEl>
                                              <p:pRg st="4" end="4"/>
                                            </p:txEl>
                                          </p:spTgt>
                                        </p:tgtEl>
                                        <p:attrNameLst>
                                          <p:attrName>r</p:attrName>
                                        </p:attrNameLst>
                                      </p:cBhvr>
                                    </p:animRot>
                                    <p:animRot by="1500000">
                                      <p:cBhvr>
                                        <p:cTn id="10" dur="125" fill="hold">
                                          <p:stCondLst>
                                            <p:cond delay="375"/>
                                          </p:stCondLst>
                                        </p:cTn>
                                        <p:tgtEl>
                                          <p:spTgt spid="86021">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5780" name="Picture 2"/>
          <p:cNvPicPr>
            <a:picLocks noGrp="1" noChangeAspect="1" noChangeArrowheads="1"/>
          </p:cNvPicPr>
          <p:nvPr>
            <p:ph type="body" idx="1"/>
          </p:nvPr>
        </p:nvPicPr>
        <p:blipFill>
          <a:blip r:embed="rId2"/>
          <a:srcRect/>
          <a:stretch>
            <a:fillRect/>
          </a:stretch>
        </p:blipFill>
        <p:spPr>
          <a:xfrm>
            <a:off x="1905000" y="1828800"/>
            <a:ext cx="5410200" cy="2484438"/>
          </a:xfrm>
          <a:noFill/>
          <a:ln/>
        </p:spPr>
      </p:pic>
      <p:sp>
        <p:nvSpPr>
          <p:cNvPr id="75778" name="Rectangle 2"/>
          <p:cNvSpPr>
            <a:spLocks noGrp="1"/>
          </p:cNvSpPr>
          <p:nvPr>
            <p:ph type="title"/>
          </p:nvPr>
        </p:nvSpPr>
        <p:spPr/>
        <p:txBody>
          <a:bodyPr/>
          <a:lstStyle/>
          <a:p>
            <a:r>
              <a:rPr lang="en-US" dirty="0" smtClean="0"/>
              <a:t>Classification</a:t>
            </a:r>
          </a:p>
        </p:txBody>
      </p:sp>
      <p:sp>
        <p:nvSpPr>
          <p:cNvPr id="75781" name="Rectangle 5"/>
          <p:cNvSpPr>
            <a:spLocks noChangeArrowheads="1"/>
          </p:cNvSpPr>
          <p:nvPr/>
        </p:nvSpPr>
        <p:spPr bwMode="auto">
          <a:xfrm>
            <a:off x="838200" y="4419600"/>
            <a:ext cx="7791450" cy="1739900"/>
          </a:xfrm>
          <a:prstGeom prst="rect">
            <a:avLst/>
          </a:prstGeom>
          <a:noFill/>
          <a:ln w="9525">
            <a:noFill/>
            <a:miter lim="800000"/>
            <a:headEnd/>
            <a:tailEnd/>
          </a:ln>
          <a:effectLst/>
        </p:spPr>
        <p:txBody>
          <a:bodyPr wrap="none" anchor="ctr">
            <a:spAutoFit/>
          </a:bodyPr>
          <a:lstStyle/>
          <a:p>
            <a:pPr algn="ctr"/>
            <a:r>
              <a:rPr lang="en-US" dirty="0"/>
              <a:t>Which characteristic would be </a:t>
            </a:r>
            <a:r>
              <a:rPr lang="en-US" b="1" dirty="0"/>
              <a:t>most </a:t>
            </a:r>
            <a:r>
              <a:rPr lang="en-US" dirty="0"/>
              <a:t>helpful to classify these organisms into</a:t>
            </a:r>
          </a:p>
          <a:p>
            <a:pPr algn="ctr"/>
            <a:r>
              <a:rPr lang="en-US" dirty="0"/>
              <a:t>two different groups?</a:t>
            </a:r>
          </a:p>
          <a:p>
            <a:pPr algn="ctr"/>
            <a:r>
              <a:rPr lang="en-US" dirty="0"/>
              <a:t>A. cellular structure</a:t>
            </a:r>
          </a:p>
          <a:p>
            <a:pPr algn="ctr"/>
            <a:r>
              <a:rPr lang="en-US" dirty="0" smtClean="0"/>
              <a:t> B</a:t>
            </a:r>
            <a:r>
              <a:rPr lang="en-US" dirty="0"/>
              <a:t>. mode of transport</a:t>
            </a:r>
          </a:p>
          <a:p>
            <a:pPr algn="ctr"/>
            <a:r>
              <a:rPr lang="en-US" dirty="0" smtClean="0"/>
              <a:t> C</a:t>
            </a:r>
            <a:r>
              <a:rPr lang="en-US" dirty="0"/>
              <a:t>. source of nutrition</a:t>
            </a:r>
          </a:p>
          <a:p>
            <a:pPr algn="ctr"/>
            <a:r>
              <a:rPr lang="en-US" dirty="0" smtClean="0"/>
              <a:t>          D</a:t>
            </a:r>
            <a:r>
              <a:rPr lang="en-US" dirty="0"/>
              <a:t>. method of reproduction</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11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75781">
                                            <p:txEl>
                                              <p:pRg st="2" end="2"/>
                                            </p:txEl>
                                          </p:spTgt>
                                        </p:tgtEl>
                                        <p:attrNameLst>
                                          <p:attrName>ppt_x</p:attrName>
                                          <p:attrName>ppt_y</p:attrName>
                                        </p:attrNameLst>
                                      </p:cBhvr>
                                    </p:animMotion>
                                    <p:animRot by="1500000">
                                      <p:cBhvr>
                                        <p:cTn id="7" dur="125" fill="hold">
                                          <p:stCondLst>
                                            <p:cond delay="0"/>
                                          </p:stCondLst>
                                        </p:cTn>
                                        <p:tgtEl>
                                          <p:spTgt spid="75781">
                                            <p:txEl>
                                              <p:pRg st="2" end="2"/>
                                            </p:txEl>
                                          </p:spTgt>
                                        </p:tgtEl>
                                        <p:attrNameLst>
                                          <p:attrName>r</p:attrName>
                                        </p:attrNameLst>
                                      </p:cBhvr>
                                    </p:animRot>
                                    <p:animRot by="-1500000">
                                      <p:cBhvr>
                                        <p:cTn id="8" dur="125" fill="hold">
                                          <p:stCondLst>
                                            <p:cond delay="125"/>
                                          </p:stCondLst>
                                        </p:cTn>
                                        <p:tgtEl>
                                          <p:spTgt spid="75781">
                                            <p:txEl>
                                              <p:pRg st="2" end="2"/>
                                            </p:txEl>
                                          </p:spTgt>
                                        </p:tgtEl>
                                        <p:attrNameLst>
                                          <p:attrName>r</p:attrName>
                                        </p:attrNameLst>
                                      </p:cBhvr>
                                    </p:animRot>
                                    <p:animRot by="-1500000">
                                      <p:cBhvr>
                                        <p:cTn id="9" dur="125" fill="hold">
                                          <p:stCondLst>
                                            <p:cond delay="250"/>
                                          </p:stCondLst>
                                        </p:cTn>
                                        <p:tgtEl>
                                          <p:spTgt spid="75781">
                                            <p:txEl>
                                              <p:pRg st="2" end="2"/>
                                            </p:txEl>
                                          </p:spTgt>
                                        </p:tgtEl>
                                        <p:attrNameLst>
                                          <p:attrName>r</p:attrName>
                                        </p:attrNameLst>
                                      </p:cBhvr>
                                    </p:animRot>
                                    <p:animRot by="1500000">
                                      <p:cBhvr>
                                        <p:cTn id="10" dur="125" fill="hold">
                                          <p:stCondLst>
                                            <p:cond delay="375"/>
                                          </p:stCondLst>
                                        </p:cTn>
                                        <p:tgtEl>
                                          <p:spTgt spid="75781">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p:cNvSpPr>
          <p:nvPr>
            <p:ph type="title"/>
          </p:nvPr>
        </p:nvSpPr>
        <p:spPr/>
        <p:txBody>
          <a:bodyPr/>
          <a:lstStyle/>
          <a:p>
            <a:r>
              <a:rPr lang="en-US" dirty="0" smtClean="0"/>
              <a:t>Fungi</a:t>
            </a:r>
          </a:p>
        </p:txBody>
      </p:sp>
      <p:sp>
        <p:nvSpPr>
          <p:cNvPr id="61443" name="Rectangle 3"/>
          <p:cNvSpPr>
            <a:spLocks noGrp="1"/>
          </p:cNvSpPr>
          <p:nvPr>
            <p:ph type="body" idx="1"/>
          </p:nvPr>
        </p:nvSpPr>
        <p:spPr/>
        <p:txBody>
          <a:bodyPr/>
          <a:lstStyle/>
          <a:p>
            <a:pPr>
              <a:buFont typeface="Arial" charset="0"/>
              <a:buNone/>
            </a:pPr>
            <a:r>
              <a:rPr lang="en-US" dirty="0" smtClean="0"/>
              <a:t>Which characteristic </a:t>
            </a:r>
            <a:r>
              <a:rPr lang="en-US" b="1" dirty="0" smtClean="0"/>
              <a:t>best </a:t>
            </a:r>
            <a:r>
              <a:rPr lang="en-US" dirty="0" smtClean="0"/>
              <a:t>distinguishes fungi from plants?</a:t>
            </a:r>
          </a:p>
          <a:p>
            <a:pPr>
              <a:buFont typeface="Arial" charset="0"/>
              <a:buNone/>
            </a:pPr>
            <a:r>
              <a:rPr lang="en-US" dirty="0" smtClean="0"/>
              <a:t>A. Fungi can reproduce asexually.</a:t>
            </a:r>
          </a:p>
          <a:p>
            <a:pPr>
              <a:buFont typeface="Arial" charset="0"/>
              <a:buNone/>
            </a:pPr>
            <a:r>
              <a:rPr lang="en-US" dirty="0" smtClean="0"/>
              <a:t>B. Fungi respond to their environment.</a:t>
            </a:r>
          </a:p>
          <a:p>
            <a:pPr>
              <a:buFont typeface="Arial" charset="0"/>
              <a:buNone/>
            </a:pPr>
            <a:r>
              <a:rPr lang="en-US" dirty="0" smtClean="0"/>
              <a:t>C. Fungi have a eukaryotic cell structure.</a:t>
            </a:r>
          </a:p>
          <a:p>
            <a:pPr>
              <a:buFont typeface="Arial" charset="0"/>
              <a:buNone/>
            </a:pPr>
            <a:r>
              <a:rPr lang="en-US" dirty="0" smtClean="0"/>
              <a:t>D. Fungi need other organisms for energy.</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12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61443">
                                            <p:txEl>
                                              <p:pRg st="4" end="4"/>
                                            </p:txEl>
                                          </p:spTgt>
                                        </p:tgtEl>
                                        <p:attrNameLst>
                                          <p:attrName>ppt_x</p:attrName>
                                          <p:attrName>ppt_y</p:attrName>
                                        </p:attrNameLst>
                                      </p:cBhvr>
                                    </p:animMotion>
                                    <p:animRot by="1500000">
                                      <p:cBhvr>
                                        <p:cTn id="7" dur="125" fill="hold">
                                          <p:stCondLst>
                                            <p:cond delay="0"/>
                                          </p:stCondLst>
                                        </p:cTn>
                                        <p:tgtEl>
                                          <p:spTgt spid="61443">
                                            <p:txEl>
                                              <p:pRg st="4" end="4"/>
                                            </p:txEl>
                                          </p:spTgt>
                                        </p:tgtEl>
                                        <p:attrNameLst>
                                          <p:attrName>r</p:attrName>
                                        </p:attrNameLst>
                                      </p:cBhvr>
                                    </p:animRot>
                                    <p:animRot by="-1500000">
                                      <p:cBhvr>
                                        <p:cTn id="8" dur="125" fill="hold">
                                          <p:stCondLst>
                                            <p:cond delay="125"/>
                                          </p:stCondLst>
                                        </p:cTn>
                                        <p:tgtEl>
                                          <p:spTgt spid="61443">
                                            <p:txEl>
                                              <p:pRg st="4" end="4"/>
                                            </p:txEl>
                                          </p:spTgt>
                                        </p:tgtEl>
                                        <p:attrNameLst>
                                          <p:attrName>r</p:attrName>
                                        </p:attrNameLst>
                                      </p:cBhvr>
                                    </p:animRot>
                                    <p:animRot by="-1500000">
                                      <p:cBhvr>
                                        <p:cTn id="9" dur="125" fill="hold">
                                          <p:stCondLst>
                                            <p:cond delay="250"/>
                                          </p:stCondLst>
                                        </p:cTn>
                                        <p:tgtEl>
                                          <p:spTgt spid="61443">
                                            <p:txEl>
                                              <p:pRg st="4" end="4"/>
                                            </p:txEl>
                                          </p:spTgt>
                                        </p:tgtEl>
                                        <p:attrNameLst>
                                          <p:attrName>r</p:attrName>
                                        </p:attrNameLst>
                                      </p:cBhvr>
                                    </p:animRot>
                                    <p:animRot by="1500000">
                                      <p:cBhvr>
                                        <p:cTn id="10" dur="125" fill="hold">
                                          <p:stCondLst>
                                            <p:cond delay="375"/>
                                          </p:stCondLst>
                                        </p:cTn>
                                        <p:tgtEl>
                                          <p:spTgt spid="61443">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9876" name="Picture 4"/>
          <p:cNvPicPr>
            <a:picLocks noGrp="1" noChangeAspect="1" noChangeArrowheads="1"/>
          </p:cNvPicPr>
          <p:nvPr>
            <p:ph type="body" idx="1"/>
          </p:nvPr>
        </p:nvPicPr>
        <p:blipFill>
          <a:blip r:embed="rId2"/>
          <a:srcRect/>
          <a:stretch>
            <a:fillRect/>
          </a:stretch>
        </p:blipFill>
        <p:spPr>
          <a:xfrm>
            <a:off x="2819400" y="1600200"/>
            <a:ext cx="3429000" cy="2247900"/>
          </a:xfrm>
          <a:noFill/>
          <a:ln/>
        </p:spPr>
      </p:pic>
      <p:sp>
        <p:nvSpPr>
          <p:cNvPr id="79874" name="Rectangle 2"/>
          <p:cNvSpPr>
            <a:spLocks noGrp="1"/>
          </p:cNvSpPr>
          <p:nvPr>
            <p:ph type="title"/>
          </p:nvPr>
        </p:nvSpPr>
        <p:spPr/>
        <p:txBody>
          <a:bodyPr/>
          <a:lstStyle/>
          <a:p>
            <a:r>
              <a:rPr lang="en-US" dirty="0" smtClean="0"/>
              <a:t>Plant vs. Animal</a:t>
            </a:r>
          </a:p>
        </p:txBody>
      </p:sp>
      <p:sp>
        <p:nvSpPr>
          <p:cNvPr id="79877" name="Rectangle 5"/>
          <p:cNvSpPr>
            <a:spLocks noChangeArrowheads="1"/>
          </p:cNvSpPr>
          <p:nvPr/>
        </p:nvSpPr>
        <p:spPr bwMode="auto">
          <a:xfrm>
            <a:off x="381000" y="4343400"/>
            <a:ext cx="8305800" cy="1739900"/>
          </a:xfrm>
          <a:prstGeom prst="rect">
            <a:avLst/>
          </a:prstGeom>
          <a:noFill/>
          <a:ln w="9525">
            <a:noFill/>
            <a:miter lim="800000"/>
            <a:headEnd/>
            <a:tailEnd/>
          </a:ln>
          <a:effectLst/>
        </p:spPr>
        <p:txBody>
          <a:bodyPr anchor="ctr">
            <a:spAutoFit/>
          </a:bodyPr>
          <a:lstStyle/>
          <a:p>
            <a:pPr algn="ctr"/>
            <a:r>
              <a:rPr lang="en-US" dirty="0"/>
              <a:t>Which statement </a:t>
            </a:r>
            <a:r>
              <a:rPr lang="en-US" b="1" dirty="0"/>
              <a:t>best </a:t>
            </a:r>
            <a:r>
              <a:rPr lang="en-US" dirty="0"/>
              <a:t>describes a need that is different between the fishes and the plants?</a:t>
            </a:r>
          </a:p>
          <a:p>
            <a:pPr algn="ctr"/>
            <a:r>
              <a:rPr lang="en-US" dirty="0"/>
              <a:t>A. Only the plants need water to grow.</a:t>
            </a:r>
          </a:p>
          <a:p>
            <a:pPr algn="ctr"/>
            <a:r>
              <a:rPr lang="en-US" dirty="0"/>
              <a:t>B. Only the plants need food for energy.</a:t>
            </a:r>
          </a:p>
          <a:p>
            <a:pPr algn="ctr"/>
            <a:r>
              <a:rPr lang="en-US" dirty="0"/>
              <a:t>C. Only the fishes need oxygen to breathe.</a:t>
            </a:r>
          </a:p>
          <a:p>
            <a:pPr algn="ctr"/>
            <a:r>
              <a:rPr lang="en-US" dirty="0"/>
              <a:t>D. Only the fishes need sunlight to make food.</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13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79877">
                                            <p:txEl>
                                              <p:pRg st="3" end="3"/>
                                            </p:txEl>
                                          </p:spTgt>
                                        </p:tgtEl>
                                        <p:attrNameLst>
                                          <p:attrName>ppt_x</p:attrName>
                                          <p:attrName>ppt_y</p:attrName>
                                        </p:attrNameLst>
                                      </p:cBhvr>
                                    </p:animMotion>
                                    <p:animRot by="1500000">
                                      <p:cBhvr>
                                        <p:cTn id="7" dur="125" fill="hold">
                                          <p:stCondLst>
                                            <p:cond delay="0"/>
                                          </p:stCondLst>
                                        </p:cTn>
                                        <p:tgtEl>
                                          <p:spTgt spid="79877">
                                            <p:txEl>
                                              <p:pRg st="3" end="3"/>
                                            </p:txEl>
                                          </p:spTgt>
                                        </p:tgtEl>
                                        <p:attrNameLst>
                                          <p:attrName>r</p:attrName>
                                        </p:attrNameLst>
                                      </p:cBhvr>
                                    </p:animRot>
                                    <p:animRot by="-1500000">
                                      <p:cBhvr>
                                        <p:cTn id="8" dur="125" fill="hold">
                                          <p:stCondLst>
                                            <p:cond delay="125"/>
                                          </p:stCondLst>
                                        </p:cTn>
                                        <p:tgtEl>
                                          <p:spTgt spid="79877">
                                            <p:txEl>
                                              <p:pRg st="3" end="3"/>
                                            </p:txEl>
                                          </p:spTgt>
                                        </p:tgtEl>
                                        <p:attrNameLst>
                                          <p:attrName>r</p:attrName>
                                        </p:attrNameLst>
                                      </p:cBhvr>
                                    </p:animRot>
                                    <p:animRot by="-1500000">
                                      <p:cBhvr>
                                        <p:cTn id="9" dur="125" fill="hold">
                                          <p:stCondLst>
                                            <p:cond delay="250"/>
                                          </p:stCondLst>
                                        </p:cTn>
                                        <p:tgtEl>
                                          <p:spTgt spid="79877">
                                            <p:txEl>
                                              <p:pRg st="3" end="3"/>
                                            </p:txEl>
                                          </p:spTgt>
                                        </p:tgtEl>
                                        <p:attrNameLst>
                                          <p:attrName>r</p:attrName>
                                        </p:attrNameLst>
                                      </p:cBhvr>
                                    </p:animRot>
                                    <p:animRot by="1500000">
                                      <p:cBhvr>
                                        <p:cTn id="10" dur="125" fill="hold">
                                          <p:stCondLst>
                                            <p:cond delay="375"/>
                                          </p:stCondLst>
                                        </p:cTn>
                                        <p:tgtEl>
                                          <p:spTgt spid="79877">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p:cNvSpPr>
          <p:nvPr>
            <p:ph type="title"/>
          </p:nvPr>
        </p:nvSpPr>
        <p:spPr/>
        <p:txBody>
          <a:bodyPr/>
          <a:lstStyle/>
          <a:p>
            <a:r>
              <a:rPr lang="en-US" dirty="0" smtClean="0"/>
              <a:t>Water </a:t>
            </a:r>
          </a:p>
        </p:txBody>
      </p:sp>
      <p:sp>
        <p:nvSpPr>
          <p:cNvPr id="69635" name="Rectangle 3"/>
          <p:cNvSpPr>
            <a:spLocks noGrp="1"/>
          </p:cNvSpPr>
          <p:nvPr>
            <p:ph type="body" idx="1"/>
          </p:nvPr>
        </p:nvSpPr>
        <p:spPr/>
        <p:txBody>
          <a:bodyPr/>
          <a:lstStyle/>
          <a:p>
            <a:pPr>
              <a:buFont typeface="Arial" charset="0"/>
              <a:buNone/>
            </a:pPr>
            <a:r>
              <a:rPr lang="en-US" dirty="0" smtClean="0"/>
              <a:t>Students observe that they can float easier in an ocean than they can in a lake. Which statement </a:t>
            </a:r>
            <a:r>
              <a:rPr lang="en-US" b="1" dirty="0" smtClean="0"/>
              <a:t>best </a:t>
            </a:r>
            <a:r>
              <a:rPr lang="en-US" dirty="0" smtClean="0"/>
              <a:t>supports their observation?</a:t>
            </a:r>
          </a:p>
          <a:p>
            <a:pPr>
              <a:buFont typeface="Arial" charset="0"/>
              <a:buNone/>
            </a:pPr>
            <a:r>
              <a:rPr lang="en-US" dirty="0" smtClean="0"/>
              <a:t>A. Ocean water is deeper than lake water.</a:t>
            </a:r>
          </a:p>
          <a:p>
            <a:pPr>
              <a:buFont typeface="Arial" charset="0"/>
              <a:buNone/>
            </a:pPr>
            <a:r>
              <a:rPr lang="en-US" dirty="0" smtClean="0"/>
              <a:t>B. Ocean water is warmer than lake water.</a:t>
            </a:r>
          </a:p>
          <a:p>
            <a:pPr>
              <a:buFont typeface="Arial" charset="0"/>
              <a:buNone/>
            </a:pPr>
            <a:r>
              <a:rPr lang="en-US" dirty="0" smtClean="0"/>
              <a:t>C. Ocean water is more dense than lake water.</a:t>
            </a:r>
          </a:p>
          <a:p>
            <a:pPr>
              <a:buFont typeface="Arial" charset="0"/>
              <a:buNone/>
            </a:pPr>
            <a:r>
              <a:rPr lang="en-US" dirty="0" smtClean="0"/>
              <a:t>D. Ocean water is less conductive than lake water.</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14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69635">
                                            <p:txEl>
                                              <p:pRg st="3" end="3"/>
                                            </p:txEl>
                                          </p:spTgt>
                                        </p:tgtEl>
                                        <p:attrNameLst>
                                          <p:attrName>ppt_x</p:attrName>
                                          <p:attrName>ppt_y</p:attrName>
                                        </p:attrNameLst>
                                      </p:cBhvr>
                                    </p:animMotion>
                                    <p:animRot by="1500000">
                                      <p:cBhvr>
                                        <p:cTn id="7" dur="125" fill="hold">
                                          <p:stCondLst>
                                            <p:cond delay="0"/>
                                          </p:stCondLst>
                                        </p:cTn>
                                        <p:tgtEl>
                                          <p:spTgt spid="69635">
                                            <p:txEl>
                                              <p:pRg st="3" end="3"/>
                                            </p:txEl>
                                          </p:spTgt>
                                        </p:tgtEl>
                                        <p:attrNameLst>
                                          <p:attrName>r</p:attrName>
                                        </p:attrNameLst>
                                      </p:cBhvr>
                                    </p:animRot>
                                    <p:animRot by="-1500000">
                                      <p:cBhvr>
                                        <p:cTn id="8" dur="125" fill="hold">
                                          <p:stCondLst>
                                            <p:cond delay="125"/>
                                          </p:stCondLst>
                                        </p:cTn>
                                        <p:tgtEl>
                                          <p:spTgt spid="69635">
                                            <p:txEl>
                                              <p:pRg st="3" end="3"/>
                                            </p:txEl>
                                          </p:spTgt>
                                        </p:tgtEl>
                                        <p:attrNameLst>
                                          <p:attrName>r</p:attrName>
                                        </p:attrNameLst>
                                      </p:cBhvr>
                                    </p:animRot>
                                    <p:animRot by="-1500000">
                                      <p:cBhvr>
                                        <p:cTn id="9" dur="125" fill="hold">
                                          <p:stCondLst>
                                            <p:cond delay="250"/>
                                          </p:stCondLst>
                                        </p:cTn>
                                        <p:tgtEl>
                                          <p:spTgt spid="69635">
                                            <p:txEl>
                                              <p:pRg st="3" end="3"/>
                                            </p:txEl>
                                          </p:spTgt>
                                        </p:tgtEl>
                                        <p:attrNameLst>
                                          <p:attrName>r</p:attrName>
                                        </p:attrNameLst>
                                      </p:cBhvr>
                                    </p:animRot>
                                    <p:animRot by="1500000">
                                      <p:cBhvr>
                                        <p:cTn id="10" dur="125" fill="hold">
                                          <p:stCondLst>
                                            <p:cond delay="375"/>
                                          </p:stCondLst>
                                        </p:cTn>
                                        <p:tgtEl>
                                          <p:spTgt spid="69635">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p:cNvSpPr>
          <p:nvPr>
            <p:ph type="title"/>
          </p:nvPr>
        </p:nvSpPr>
        <p:spPr/>
        <p:txBody>
          <a:bodyPr/>
          <a:lstStyle/>
          <a:p>
            <a:r>
              <a:rPr lang="en-US" dirty="0" smtClean="0"/>
              <a:t>Water</a:t>
            </a:r>
          </a:p>
        </p:txBody>
      </p:sp>
      <p:sp>
        <p:nvSpPr>
          <p:cNvPr id="64515" name="Rectangle 3"/>
          <p:cNvSpPr>
            <a:spLocks noGrp="1"/>
          </p:cNvSpPr>
          <p:nvPr>
            <p:ph type="body" idx="1"/>
          </p:nvPr>
        </p:nvSpPr>
        <p:spPr/>
        <p:txBody>
          <a:bodyPr/>
          <a:lstStyle/>
          <a:p>
            <a:pPr>
              <a:lnSpc>
                <a:spcPct val="80000"/>
              </a:lnSpc>
              <a:buFont typeface="Arial" charset="0"/>
              <a:buNone/>
            </a:pPr>
            <a:r>
              <a:rPr lang="en-US" sz="2800" dirty="0" smtClean="0"/>
              <a:t>Many marine organisms are able to survive freezing winters in their habitat. Which statement describes a property of water that allows these organisms to withstand extreme temperature conditions?</a:t>
            </a:r>
          </a:p>
          <a:p>
            <a:pPr>
              <a:lnSpc>
                <a:spcPct val="80000"/>
              </a:lnSpc>
              <a:buFont typeface="Arial" charset="0"/>
              <a:buNone/>
            </a:pPr>
            <a:r>
              <a:rPr lang="en-US" sz="2800" dirty="0" smtClean="0"/>
              <a:t>A. Water sticks to things it cannot dissolve.</a:t>
            </a:r>
          </a:p>
          <a:p>
            <a:pPr>
              <a:lnSpc>
                <a:spcPct val="80000"/>
              </a:lnSpc>
              <a:buFont typeface="Arial" charset="0"/>
              <a:buNone/>
            </a:pPr>
            <a:r>
              <a:rPr lang="en-US" sz="2800" dirty="0" smtClean="0"/>
              <a:t>B. Water is able to exist in three states of matter at room temperature.</a:t>
            </a:r>
          </a:p>
          <a:p>
            <a:pPr>
              <a:lnSpc>
                <a:spcPct val="80000"/>
              </a:lnSpc>
              <a:buFont typeface="Arial" charset="0"/>
              <a:buNone/>
            </a:pPr>
            <a:r>
              <a:rPr lang="en-US" sz="2800" dirty="0" smtClean="0"/>
              <a:t>C. Water is able to dissolve a large variety of chemicals because it is a polar molecule.</a:t>
            </a:r>
          </a:p>
          <a:p>
            <a:pPr>
              <a:lnSpc>
                <a:spcPct val="80000"/>
              </a:lnSpc>
              <a:buFont typeface="Arial" charset="0"/>
              <a:buNone/>
            </a:pPr>
            <a:r>
              <a:rPr lang="en-US" sz="2800" dirty="0" smtClean="0"/>
              <a:t>D. Water can absorb large amounts of energy without significant changes in temperature</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15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64515">
                                            <p:txEl>
                                              <p:pRg st="4" end="4"/>
                                            </p:txEl>
                                          </p:spTgt>
                                        </p:tgtEl>
                                        <p:attrNameLst>
                                          <p:attrName>ppt_x</p:attrName>
                                          <p:attrName>ppt_y</p:attrName>
                                        </p:attrNameLst>
                                      </p:cBhvr>
                                    </p:animMotion>
                                    <p:animRot by="1500000">
                                      <p:cBhvr>
                                        <p:cTn id="7" dur="125" fill="hold">
                                          <p:stCondLst>
                                            <p:cond delay="0"/>
                                          </p:stCondLst>
                                        </p:cTn>
                                        <p:tgtEl>
                                          <p:spTgt spid="64515">
                                            <p:txEl>
                                              <p:pRg st="4" end="4"/>
                                            </p:txEl>
                                          </p:spTgt>
                                        </p:tgtEl>
                                        <p:attrNameLst>
                                          <p:attrName>r</p:attrName>
                                        </p:attrNameLst>
                                      </p:cBhvr>
                                    </p:animRot>
                                    <p:animRot by="-1500000">
                                      <p:cBhvr>
                                        <p:cTn id="8" dur="125" fill="hold">
                                          <p:stCondLst>
                                            <p:cond delay="125"/>
                                          </p:stCondLst>
                                        </p:cTn>
                                        <p:tgtEl>
                                          <p:spTgt spid="64515">
                                            <p:txEl>
                                              <p:pRg st="4" end="4"/>
                                            </p:txEl>
                                          </p:spTgt>
                                        </p:tgtEl>
                                        <p:attrNameLst>
                                          <p:attrName>r</p:attrName>
                                        </p:attrNameLst>
                                      </p:cBhvr>
                                    </p:animRot>
                                    <p:animRot by="-1500000">
                                      <p:cBhvr>
                                        <p:cTn id="9" dur="125" fill="hold">
                                          <p:stCondLst>
                                            <p:cond delay="250"/>
                                          </p:stCondLst>
                                        </p:cTn>
                                        <p:tgtEl>
                                          <p:spTgt spid="64515">
                                            <p:txEl>
                                              <p:pRg st="4" end="4"/>
                                            </p:txEl>
                                          </p:spTgt>
                                        </p:tgtEl>
                                        <p:attrNameLst>
                                          <p:attrName>r</p:attrName>
                                        </p:attrNameLst>
                                      </p:cBhvr>
                                    </p:animRot>
                                    <p:animRot by="1500000">
                                      <p:cBhvr>
                                        <p:cTn id="10" dur="125" fill="hold">
                                          <p:stCondLst>
                                            <p:cond delay="375"/>
                                          </p:stCondLst>
                                        </p:cTn>
                                        <p:tgtEl>
                                          <p:spTgt spid="64515">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p:cNvSpPr>
          <p:nvPr>
            <p:ph type="title"/>
          </p:nvPr>
        </p:nvSpPr>
        <p:spPr/>
        <p:txBody>
          <a:bodyPr/>
          <a:lstStyle/>
          <a:p>
            <a:r>
              <a:rPr lang="en-US" dirty="0" smtClean="0"/>
              <a:t>Biochemistry </a:t>
            </a:r>
          </a:p>
        </p:txBody>
      </p:sp>
      <p:sp>
        <p:nvSpPr>
          <p:cNvPr id="18435" name="Rectangle 3"/>
          <p:cNvSpPr>
            <a:spLocks noGrp="1"/>
          </p:cNvSpPr>
          <p:nvPr>
            <p:ph type="body" idx="1"/>
          </p:nvPr>
        </p:nvSpPr>
        <p:spPr/>
        <p:txBody>
          <a:bodyPr/>
          <a:lstStyle/>
          <a:p>
            <a:pPr>
              <a:lnSpc>
                <a:spcPct val="90000"/>
              </a:lnSpc>
              <a:buFont typeface="Arial" charset="0"/>
              <a:buNone/>
            </a:pPr>
            <a:r>
              <a:rPr lang="en-US" sz="2800" dirty="0" smtClean="0"/>
              <a:t>Chymotrypsin is a chemical found in human digestive juices within the stomach. This chemical assists in digestion of protein molecules present in ingested food but remains unchanged structurally in the process. Which term </a:t>
            </a:r>
            <a:r>
              <a:rPr lang="en-US" sz="2800" b="1" dirty="0" smtClean="0"/>
              <a:t>best </a:t>
            </a:r>
            <a:r>
              <a:rPr lang="en-US" sz="2800" dirty="0" smtClean="0"/>
              <a:t>identifies the role of this chemical in protein digestion?</a:t>
            </a:r>
          </a:p>
          <a:p>
            <a:pPr>
              <a:lnSpc>
                <a:spcPct val="90000"/>
              </a:lnSpc>
              <a:buFont typeface="Arial" charset="0"/>
              <a:buNone/>
            </a:pPr>
            <a:r>
              <a:rPr lang="en-US" sz="2800" dirty="0" smtClean="0"/>
              <a:t>A. reactant</a:t>
            </a:r>
          </a:p>
          <a:p>
            <a:pPr>
              <a:lnSpc>
                <a:spcPct val="90000"/>
              </a:lnSpc>
              <a:buFont typeface="Arial" charset="0"/>
              <a:buNone/>
            </a:pPr>
            <a:r>
              <a:rPr lang="en-US" sz="2800" dirty="0" smtClean="0"/>
              <a:t>B. product</a:t>
            </a:r>
          </a:p>
          <a:p>
            <a:pPr>
              <a:lnSpc>
                <a:spcPct val="90000"/>
              </a:lnSpc>
              <a:buFont typeface="Arial" charset="0"/>
              <a:buNone/>
            </a:pPr>
            <a:r>
              <a:rPr lang="en-US" sz="2800" dirty="0" smtClean="0"/>
              <a:t>C. catalyst</a:t>
            </a:r>
          </a:p>
          <a:p>
            <a:pPr>
              <a:lnSpc>
                <a:spcPct val="90000"/>
              </a:lnSpc>
              <a:buFont typeface="Arial" charset="0"/>
              <a:buNone/>
            </a:pPr>
            <a:r>
              <a:rPr lang="en-US" sz="2800" dirty="0" smtClean="0"/>
              <a:t>D. cofactor</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16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18435">
                                            <p:txEl>
                                              <p:pRg st="3" end="3"/>
                                            </p:txEl>
                                          </p:spTgt>
                                        </p:tgtEl>
                                        <p:attrNameLst>
                                          <p:attrName>ppt_x</p:attrName>
                                          <p:attrName>ppt_y</p:attrName>
                                        </p:attrNameLst>
                                      </p:cBhvr>
                                    </p:animMotion>
                                    <p:animRot by="1500000">
                                      <p:cBhvr>
                                        <p:cTn id="7" dur="125" fill="hold">
                                          <p:stCondLst>
                                            <p:cond delay="0"/>
                                          </p:stCondLst>
                                        </p:cTn>
                                        <p:tgtEl>
                                          <p:spTgt spid="18435">
                                            <p:txEl>
                                              <p:pRg st="3" end="3"/>
                                            </p:txEl>
                                          </p:spTgt>
                                        </p:tgtEl>
                                        <p:attrNameLst>
                                          <p:attrName>r</p:attrName>
                                        </p:attrNameLst>
                                      </p:cBhvr>
                                    </p:animRot>
                                    <p:animRot by="-1500000">
                                      <p:cBhvr>
                                        <p:cTn id="8" dur="125" fill="hold">
                                          <p:stCondLst>
                                            <p:cond delay="125"/>
                                          </p:stCondLst>
                                        </p:cTn>
                                        <p:tgtEl>
                                          <p:spTgt spid="18435">
                                            <p:txEl>
                                              <p:pRg st="3" end="3"/>
                                            </p:txEl>
                                          </p:spTgt>
                                        </p:tgtEl>
                                        <p:attrNameLst>
                                          <p:attrName>r</p:attrName>
                                        </p:attrNameLst>
                                      </p:cBhvr>
                                    </p:animRot>
                                    <p:animRot by="-1500000">
                                      <p:cBhvr>
                                        <p:cTn id="9" dur="125" fill="hold">
                                          <p:stCondLst>
                                            <p:cond delay="250"/>
                                          </p:stCondLst>
                                        </p:cTn>
                                        <p:tgtEl>
                                          <p:spTgt spid="18435">
                                            <p:txEl>
                                              <p:pRg st="3" end="3"/>
                                            </p:txEl>
                                          </p:spTgt>
                                        </p:tgtEl>
                                        <p:attrNameLst>
                                          <p:attrName>r</p:attrName>
                                        </p:attrNameLst>
                                      </p:cBhvr>
                                    </p:animRot>
                                    <p:animRot by="1500000">
                                      <p:cBhvr>
                                        <p:cTn id="10" dur="125" fill="hold">
                                          <p:stCondLst>
                                            <p:cond delay="375"/>
                                          </p:stCondLst>
                                        </p:cTn>
                                        <p:tgtEl>
                                          <p:spTgt spid="18435">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p:cNvSpPr>
          <p:nvPr>
            <p:ph type="title"/>
          </p:nvPr>
        </p:nvSpPr>
        <p:spPr/>
        <p:txBody>
          <a:bodyPr/>
          <a:lstStyle/>
          <a:p>
            <a:r>
              <a:rPr lang="en-US" dirty="0" smtClean="0"/>
              <a:t>Biochemistry</a:t>
            </a:r>
          </a:p>
        </p:txBody>
      </p:sp>
      <p:sp>
        <p:nvSpPr>
          <p:cNvPr id="17411" name="Rectangle 3"/>
          <p:cNvSpPr>
            <a:spLocks noGrp="1"/>
          </p:cNvSpPr>
          <p:nvPr>
            <p:ph type="body" idx="1"/>
          </p:nvPr>
        </p:nvSpPr>
        <p:spPr/>
        <p:txBody>
          <a:bodyPr/>
          <a:lstStyle/>
          <a:p>
            <a:pPr>
              <a:lnSpc>
                <a:spcPct val="90000"/>
              </a:lnSpc>
              <a:buFont typeface="Arial" charset="0"/>
              <a:buNone/>
            </a:pPr>
            <a:r>
              <a:rPr lang="en-US" dirty="0" smtClean="0"/>
              <a:t>Cellulose is a carbohydrate polymer which contains repeating units of glucose bonded together. Which type of reaction helps form the bonds between the glucose monomer units?</a:t>
            </a:r>
          </a:p>
          <a:p>
            <a:pPr>
              <a:lnSpc>
                <a:spcPct val="90000"/>
              </a:lnSpc>
              <a:buFont typeface="Arial" charset="0"/>
              <a:buNone/>
            </a:pPr>
            <a:r>
              <a:rPr lang="en-US" dirty="0" smtClean="0"/>
              <a:t>A. reduction</a:t>
            </a:r>
          </a:p>
          <a:p>
            <a:pPr>
              <a:lnSpc>
                <a:spcPct val="90000"/>
              </a:lnSpc>
              <a:buFont typeface="Arial" charset="0"/>
              <a:buNone/>
            </a:pPr>
            <a:r>
              <a:rPr lang="en-US" dirty="0" smtClean="0"/>
              <a:t>B. hydrolysis</a:t>
            </a:r>
          </a:p>
          <a:p>
            <a:pPr>
              <a:lnSpc>
                <a:spcPct val="90000"/>
              </a:lnSpc>
              <a:buFont typeface="Arial" charset="0"/>
              <a:buNone/>
            </a:pPr>
            <a:r>
              <a:rPr lang="en-US" dirty="0" smtClean="0"/>
              <a:t>C. respiration</a:t>
            </a:r>
          </a:p>
          <a:p>
            <a:pPr>
              <a:lnSpc>
                <a:spcPct val="90000"/>
              </a:lnSpc>
              <a:buFont typeface="Arial" charset="0"/>
              <a:buNone/>
            </a:pPr>
            <a:r>
              <a:rPr lang="en-US" dirty="0" smtClean="0"/>
              <a:t>D. dehydration</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17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17411">
                                            <p:txEl>
                                              <p:pRg st="4" end="4"/>
                                            </p:txEl>
                                          </p:spTgt>
                                        </p:tgtEl>
                                        <p:attrNameLst>
                                          <p:attrName>ppt_x</p:attrName>
                                          <p:attrName>ppt_y</p:attrName>
                                        </p:attrNameLst>
                                      </p:cBhvr>
                                    </p:animMotion>
                                    <p:animRot by="1500000">
                                      <p:cBhvr>
                                        <p:cTn id="7" dur="125" fill="hold">
                                          <p:stCondLst>
                                            <p:cond delay="0"/>
                                          </p:stCondLst>
                                        </p:cTn>
                                        <p:tgtEl>
                                          <p:spTgt spid="17411">
                                            <p:txEl>
                                              <p:pRg st="4" end="4"/>
                                            </p:txEl>
                                          </p:spTgt>
                                        </p:tgtEl>
                                        <p:attrNameLst>
                                          <p:attrName>r</p:attrName>
                                        </p:attrNameLst>
                                      </p:cBhvr>
                                    </p:animRot>
                                    <p:animRot by="-1500000">
                                      <p:cBhvr>
                                        <p:cTn id="8" dur="125" fill="hold">
                                          <p:stCondLst>
                                            <p:cond delay="125"/>
                                          </p:stCondLst>
                                        </p:cTn>
                                        <p:tgtEl>
                                          <p:spTgt spid="17411">
                                            <p:txEl>
                                              <p:pRg st="4" end="4"/>
                                            </p:txEl>
                                          </p:spTgt>
                                        </p:tgtEl>
                                        <p:attrNameLst>
                                          <p:attrName>r</p:attrName>
                                        </p:attrNameLst>
                                      </p:cBhvr>
                                    </p:animRot>
                                    <p:animRot by="-1500000">
                                      <p:cBhvr>
                                        <p:cTn id="9" dur="125" fill="hold">
                                          <p:stCondLst>
                                            <p:cond delay="250"/>
                                          </p:stCondLst>
                                        </p:cTn>
                                        <p:tgtEl>
                                          <p:spTgt spid="17411">
                                            <p:txEl>
                                              <p:pRg st="4" end="4"/>
                                            </p:txEl>
                                          </p:spTgt>
                                        </p:tgtEl>
                                        <p:attrNameLst>
                                          <p:attrName>r</p:attrName>
                                        </p:attrNameLst>
                                      </p:cBhvr>
                                    </p:animRot>
                                    <p:animRot by="1500000">
                                      <p:cBhvr>
                                        <p:cTn id="10" dur="125" fill="hold">
                                          <p:stCondLst>
                                            <p:cond delay="375"/>
                                          </p:stCondLst>
                                        </p:cTn>
                                        <p:tgtEl>
                                          <p:spTgt spid="17411">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p:cNvSpPr>
          <p:nvPr>
            <p:ph type="title"/>
          </p:nvPr>
        </p:nvSpPr>
        <p:spPr/>
        <p:txBody>
          <a:bodyPr/>
          <a:lstStyle/>
          <a:p>
            <a:r>
              <a:rPr lang="en-US" dirty="0" smtClean="0"/>
              <a:t>Macromolecules</a:t>
            </a:r>
          </a:p>
        </p:txBody>
      </p:sp>
      <p:sp>
        <p:nvSpPr>
          <p:cNvPr id="53251" name="Rectangle 3"/>
          <p:cNvSpPr>
            <a:spLocks noGrp="1"/>
          </p:cNvSpPr>
          <p:nvPr>
            <p:ph type="body" idx="1"/>
          </p:nvPr>
        </p:nvSpPr>
        <p:spPr/>
        <p:txBody>
          <a:bodyPr/>
          <a:lstStyle/>
          <a:p>
            <a:pPr>
              <a:buFont typeface="Arial" charset="0"/>
              <a:buNone/>
            </a:pPr>
            <a:r>
              <a:rPr lang="en-US" dirty="0" smtClean="0"/>
              <a:t>Cellulose and phospholipids are two biological macromolecules that help provide structural support for a cell. Which statement describes a physical characteristic of cellulose?</a:t>
            </a:r>
          </a:p>
          <a:p>
            <a:pPr>
              <a:buFont typeface="Arial" charset="0"/>
              <a:buNone/>
            </a:pPr>
            <a:r>
              <a:rPr lang="en-US" dirty="0" smtClean="0"/>
              <a:t>A. It is a monomer.</a:t>
            </a:r>
          </a:p>
          <a:p>
            <a:pPr>
              <a:buFont typeface="Arial" charset="0"/>
              <a:buNone/>
            </a:pPr>
            <a:r>
              <a:rPr lang="en-US" dirty="0" smtClean="0"/>
              <a:t>B. It has a carbon backbone.</a:t>
            </a:r>
          </a:p>
          <a:p>
            <a:pPr>
              <a:buFont typeface="Arial" charset="0"/>
              <a:buNone/>
            </a:pPr>
            <a:r>
              <a:rPr lang="en-US" dirty="0" smtClean="0"/>
              <a:t>C. It contains long fatty acid chains.</a:t>
            </a:r>
          </a:p>
          <a:p>
            <a:pPr>
              <a:buFont typeface="Arial" charset="0"/>
              <a:buNone/>
            </a:pPr>
            <a:r>
              <a:rPr lang="en-US" dirty="0" smtClean="0"/>
              <a:t>D. It has one end that is water-repellent.</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18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53251">
                                            <p:txEl>
                                              <p:pRg st="2" end="2"/>
                                            </p:txEl>
                                          </p:spTgt>
                                        </p:tgtEl>
                                        <p:attrNameLst>
                                          <p:attrName>ppt_x</p:attrName>
                                          <p:attrName>ppt_y</p:attrName>
                                        </p:attrNameLst>
                                      </p:cBhvr>
                                    </p:animMotion>
                                    <p:animRot by="1500000">
                                      <p:cBhvr>
                                        <p:cTn id="7" dur="125" fill="hold">
                                          <p:stCondLst>
                                            <p:cond delay="0"/>
                                          </p:stCondLst>
                                        </p:cTn>
                                        <p:tgtEl>
                                          <p:spTgt spid="53251">
                                            <p:txEl>
                                              <p:pRg st="2" end="2"/>
                                            </p:txEl>
                                          </p:spTgt>
                                        </p:tgtEl>
                                        <p:attrNameLst>
                                          <p:attrName>r</p:attrName>
                                        </p:attrNameLst>
                                      </p:cBhvr>
                                    </p:animRot>
                                    <p:animRot by="-1500000">
                                      <p:cBhvr>
                                        <p:cTn id="8" dur="125" fill="hold">
                                          <p:stCondLst>
                                            <p:cond delay="125"/>
                                          </p:stCondLst>
                                        </p:cTn>
                                        <p:tgtEl>
                                          <p:spTgt spid="53251">
                                            <p:txEl>
                                              <p:pRg st="2" end="2"/>
                                            </p:txEl>
                                          </p:spTgt>
                                        </p:tgtEl>
                                        <p:attrNameLst>
                                          <p:attrName>r</p:attrName>
                                        </p:attrNameLst>
                                      </p:cBhvr>
                                    </p:animRot>
                                    <p:animRot by="-1500000">
                                      <p:cBhvr>
                                        <p:cTn id="9" dur="125" fill="hold">
                                          <p:stCondLst>
                                            <p:cond delay="250"/>
                                          </p:stCondLst>
                                        </p:cTn>
                                        <p:tgtEl>
                                          <p:spTgt spid="53251">
                                            <p:txEl>
                                              <p:pRg st="2" end="2"/>
                                            </p:txEl>
                                          </p:spTgt>
                                        </p:tgtEl>
                                        <p:attrNameLst>
                                          <p:attrName>r</p:attrName>
                                        </p:attrNameLst>
                                      </p:cBhvr>
                                    </p:animRot>
                                    <p:animRot by="1500000">
                                      <p:cBhvr>
                                        <p:cTn id="10" dur="125" fill="hold">
                                          <p:stCondLst>
                                            <p:cond delay="375"/>
                                          </p:stCondLst>
                                        </p:cTn>
                                        <p:tgtEl>
                                          <p:spTgt spid="53251">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p:cNvSpPr>
          <p:nvPr>
            <p:ph type="title"/>
          </p:nvPr>
        </p:nvSpPr>
        <p:spPr/>
        <p:txBody>
          <a:bodyPr/>
          <a:lstStyle/>
          <a:p>
            <a:r>
              <a:rPr lang="en-US" dirty="0" smtClean="0"/>
              <a:t>Macromolecules</a:t>
            </a:r>
          </a:p>
        </p:txBody>
      </p:sp>
      <p:sp>
        <p:nvSpPr>
          <p:cNvPr id="16387" name="Rectangle 3"/>
          <p:cNvSpPr>
            <a:spLocks noGrp="1"/>
          </p:cNvSpPr>
          <p:nvPr>
            <p:ph type="body" idx="1"/>
          </p:nvPr>
        </p:nvSpPr>
        <p:spPr/>
        <p:txBody>
          <a:bodyPr/>
          <a:lstStyle/>
          <a:p>
            <a:pPr>
              <a:buFont typeface="Arial" charset="0"/>
              <a:buNone/>
            </a:pPr>
            <a:r>
              <a:rPr lang="en-US" sz="2800" dirty="0" smtClean="0"/>
              <a:t>All biological macromolecules have a carbon backbone in common. Which statement </a:t>
            </a:r>
            <a:r>
              <a:rPr lang="en-US" sz="2800" b="1" dirty="0" smtClean="0"/>
              <a:t>best </a:t>
            </a:r>
            <a:r>
              <a:rPr lang="en-US" sz="2800" dirty="0" smtClean="0"/>
              <a:t>explains why carbon is well suited for this role?</a:t>
            </a:r>
          </a:p>
          <a:p>
            <a:pPr>
              <a:buFont typeface="Arial" charset="0"/>
              <a:buNone/>
            </a:pPr>
            <a:r>
              <a:rPr lang="en-US" sz="2800" dirty="0" smtClean="0"/>
              <a:t>A. Carbon has four electrons in its outer shell.</a:t>
            </a:r>
          </a:p>
          <a:p>
            <a:pPr>
              <a:buFont typeface="Arial" charset="0"/>
              <a:buNone/>
            </a:pPr>
            <a:r>
              <a:rPr lang="en-US" sz="2800" dirty="0" smtClean="0"/>
              <a:t>B. Carbon is the most abundant element in nature.</a:t>
            </a:r>
          </a:p>
          <a:p>
            <a:pPr>
              <a:buFont typeface="Arial" charset="0"/>
              <a:buNone/>
            </a:pPr>
            <a:r>
              <a:rPr lang="en-US" sz="2800" dirty="0" smtClean="0"/>
              <a:t>C. Carbon forms covalent bonds with other atoms.</a:t>
            </a:r>
          </a:p>
          <a:p>
            <a:pPr>
              <a:buFont typeface="Arial" charset="0"/>
              <a:buNone/>
            </a:pPr>
            <a:r>
              <a:rPr lang="en-US" sz="2800" dirty="0" smtClean="0"/>
              <a:t>D. Carbon can exist in a solid state at room temperature.</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19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16387">
                                            <p:txEl>
                                              <p:pRg st="1" end="1"/>
                                            </p:txEl>
                                          </p:spTgt>
                                        </p:tgtEl>
                                        <p:attrNameLst>
                                          <p:attrName>ppt_x</p:attrName>
                                          <p:attrName>ppt_y</p:attrName>
                                        </p:attrNameLst>
                                      </p:cBhvr>
                                    </p:animMotion>
                                    <p:animRot by="1500000">
                                      <p:cBhvr>
                                        <p:cTn id="7" dur="125" fill="hold">
                                          <p:stCondLst>
                                            <p:cond delay="0"/>
                                          </p:stCondLst>
                                        </p:cTn>
                                        <p:tgtEl>
                                          <p:spTgt spid="16387">
                                            <p:txEl>
                                              <p:pRg st="1" end="1"/>
                                            </p:txEl>
                                          </p:spTgt>
                                        </p:tgtEl>
                                        <p:attrNameLst>
                                          <p:attrName>r</p:attrName>
                                        </p:attrNameLst>
                                      </p:cBhvr>
                                    </p:animRot>
                                    <p:animRot by="-1500000">
                                      <p:cBhvr>
                                        <p:cTn id="8" dur="125" fill="hold">
                                          <p:stCondLst>
                                            <p:cond delay="125"/>
                                          </p:stCondLst>
                                        </p:cTn>
                                        <p:tgtEl>
                                          <p:spTgt spid="16387">
                                            <p:txEl>
                                              <p:pRg st="1" end="1"/>
                                            </p:txEl>
                                          </p:spTgt>
                                        </p:tgtEl>
                                        <p:attrNameLst>
                                          <p:attrName>r</p:attrName>
                                        </p:attrNameLst>
                                      </p:cBhvr>
                                    </p:animRot>
                                    <p:animRot by="-1500000">
                                      <p:cBhvr>
                                        <p:cTn id="9" dur="125" fill="hold">
                                          <p:stCondLst>
                                            <p:cond delay="250"/>
                                          </p:stCondLst>
                                        </p:cTn>
                                        <p:tgtEl>
                                          <p:spTgt spid="16387">
                                            <p:txEl>
                                              <p:pRg st="1" end="1"/>
                                            </p:txEl>
                                          </p:spTgt>
                                        </p:tgtEl>
                                        <p:attrNameLst>
                                          <p:attrName>r</p:attrName>
                                        </p:attrNameLst>
                                      </p:cBhvr>
                                    </p:animRot>
                                    <p:animRot by="1500000">
                                      <p:cBhvr>
                                        <p:cTn id="10" dur="125" fill="hold">
                                          <p:stCondLst>
                                            <p:cond delay="375"/>
                                          </p:stCondLst>
                                        </p:cTn>
                                        <p:tgtEl>
                                          <p:spTgt spid="16387">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p:cNvSpPr>
          <p:nvPr>
            <p:ph type="title"/>
          </p:nvPr>
        </p:nvSpPr>
        <p:spPr/>
        <p:txBody>
          <a:bodyPr/>
          <a:lstStyle/>
          <a:p>
            <a:r>
              <a:rPr lang="en-US" dirty="0" smtClean="0"/>
              <a:t>Abiotic </a:t>
            </a:r>
          </a:p>
        </p:txBody>
      </p:sp>
      <p:sp>
        <p:nvSpPr>
          <p:cNvPr id="68611" name="Rectangle 3"/>
          <p:cNvSpPr>
            <a:spLocks noGrp="1"/>
          </p:cNvSpPr>
          <p:nvPr>
            <p:ph type="body" idx="1"/>
          </p:nvPr>
        </p:nvSpPr>
        <p:spPr/>
        <p:txBody>
          <a:bodyPr/>
          <a:lstStyle/>
          <a:p>
            <a:pPr>
              <a:lnSpc>
                <a:spcPct val="90000"/>
              </a:lnSpc>
              <a:buFont typeface="Arial" charset="0"/>
              <a:buNone/>
            </a:pPr>
            <a:r>
              <a:rPr lang="en-US" sz="2800" dirty="0" smtClean="0"/>
              <a:t>Rainfall and leaves dropping from the surrounding forest greatly affect the amount and quality of water entering an ecosystem. The water quality affects the microbes and vertebrate populations within the ecosystem. Which feature of this ecosystem is an example of an abiotic factor?</a:t>
            </a:r>
          </a:p>
          <a:p>
            <a:pPr>
              <a:lnSpc>
                <a:spcPct val="90000"/>
              </a:lnSpc>
              <a:buFont typeface="Arial" charset="0"/>
              <a:buNone/>
            </a:pPr>
            <a:r>
              <a:rPr lang="en-US" sz="2800" dirty="0" smtClean="0"/>
              <a:t>A. leaves</a:t>
            </a:r>
          </a:p>
          <a:p>
            <a:pPr>
              <a:lnSpc>
                <a:spcPct val="90000"/>
              </a:lnSpc>
              <a:buFont typeface="Arial" charset="0"/>
              <a:buNone/>
            </a:pPr>
            <a:r>
              <a:rPr lang="en-US" sz="2800" dirty="0" smtClean="0"/>
              <a:t>B. rainfall</a:t>
            </a:r>
          </a:p>
          <a:p>
            <a:pPr>
              <a:lnSpc>
                <a:spcPct val="90000"/>
              </a:lnSpc>
              <a:buFont typeface="Arial" charset="0"/>
              <a:buNone/>
            </a:pPr>
            <a:r>
              <a:rPr lang="en-US" sz="2800" dirty="0" smtClean="0"/>
              <a:t>C. microbes</a:t>
            </a:r>
          </a:p>
          <a:p>
            <a:pPr>
              <a:lnSpc>
                <a:spcPct val="90000"/>
              </a:lnSpc>
              <a:buFont typeface="Arial" charset="0"/>
              <a:buNone/>
            </a:pPr>
            <a:r>
              <a:rPr lang="en-US" sz="2800" dirty="0" smtClean="0"/>
              <a:t>D. vertebrates</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68611">
                                            <p:txEl>
                                              <p:pRg st="2" end="2"/>
                                            </p:txEl>
                                          </p:spTgt>
                                        </p:tgtEl>
                                        <p:attrNameLst>
                                          <p:attrName>ppt_x</p:attrName>
                                          <p:attrName>ppt_y</p:attrName>
                                        </p:attrNameLst>
                                      </p:cBhvr>
                                    </p:animMotion>
                                    <p:animRot by="1500000">
                                      <p:cBhvr>
                                        <p:cTn id="7" dur="125" fill="hold">
                                          <p:stCondLst>
                                            <p:cond delay="0"/>
                                          </p:stCondLst>
                                        </p:cTn>
                                        <p:tgtEl>
                                          <p:spTgt spid="68611">
                                            <p:txEl>
                                              <p:pRg st="2" end="2"/>
                                            </p:txEl>
                                          </p:spTgt>
                                        </p:tgtEl>
                                        <p:attrNameLst>
                                          <p:attrName>r</p:attrName>
                                        </p:attrNameLst>
                                      </p:cBhvr>
                                    </p:animRot>
                                    <p:animRot by="-1500000">
                                      <p:cBhvr>
                                        <p:cTn id="8" dur="125" fill="hold">
                                          <p:stCondLst>
                                            <p:cond delay="125"/>
                                          </p:stCondLst>
                                        </p:cTn>
                                        <p:tgtEl>
                                          <p:spTgt spid="68611">
                                            <p:txEl>
                                              <p:pRg st="2" end="2"/>
                                            </p:txEl>
                                          </p:spTgt>
                                        </p:tgtEl>
                                        <p:attrNameLst>
                                          <p:attrName>r</p:attrName>
                                        </p:attrNameLst>
                                      </p:cBhvr>
                                    </p:animRot>
                                    <p:animRot by="-1500000">
                                      <p:cBhvr>
                                        <p:cTn id="9" dur="125" fill="hold">
                                          <p:stCondLst>
                                            <p:cond delay="250"/>
                                          </p:stCondLst>
                                        </p:cTn>
                                        <p:tgtEl>
                                          <p:spTgt spid="68611">
                                            <p:txEl>
                                              <p:pRg st="2" end="2"/>
                                            </p:txEl>
                                          </p:spTgt>
                                        </p:tgtEl>
                                        <p:attrNameLst>
                                          <p:attrName>r</p:attrName>
                                        </p:attrNameLst>
                                      </p:cBhvr>
                                    </p:animRot>
                                    <p:animRot by="1500000">
                                      <p:cBhvr>
                                        <p:cTn id="10" dur="125" fill="hold">
                                          <p:stCondLst>
                                            <p:cond delay="375"/>
                                          </p:stCondLst>
                                        </p:cTn>
                                        <p:tgtEl>
                                          <p:spTgt spid="68611">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p:cNvSpPr>
          <p:nvPr>
            <p:ph type="title"/>
          </p:nvPr>
        </p:nvSpPr>
        <p:spPr/>
        <p:txBody>
          <a:bodyPr/>
          <a:lstStyle/>
          <a:p>
            <a:r>
              <a:rPr lang="en-US" dirty="0" smtClean="0"/>
              <a:t>pH</a:t>
            </a:r>
          </a:p>
        </p:txBody>
      </p:sp>
      <p:sp>
        <p:nvSpPr>
          <p:cNvPr id="33795" name="Rectangle 3"/>
          <p:cNvSpPr>
            <a:spLocks noGrp="1"/>
          </p:cNvSpPr>
          <p:nvPr>
            <p:ph type="body" idx="1"/>
          </p:nvPr>
        </p:nvSpPr>
        <p:spPr/>
        <p:txBody>
          <a:bodyPr/>
          <a:lstStyle/>
          <a:p>
            <a:pPr>
              <a:lnSpc>
                <a:spcPct val="80000"/>
              </a:lnSpc>
              <a:buFont typeface="Arial" charset="0"/>
              <a:buNone/>
            </a:pPr>
            <a:r>
              <a:rPr lang="en-US" sz="2800" dirty="0" smtClean="0"/>
              <a:t>Digestive activity in the stomach occurs at an acidic pH of 2. Which statement </a:t>
            </a:r>
            <a:r>
              <a:rPr lang="en-US" sz="2800" b="1" dirty="0" smtClean="0"/>
              <a:t>best </a:t>
            </a:r>
            <a:r>
              <a:rPr lang="en-US" sz="2800" dirty="0" smtClean="0"/>
              <a:t>explains the role that pH has in digestion?</a:t>
            </a:r>
          </a:p>
          <a:p>
            <a:pPr>
              <a:lnSpc>
                <a:spcPct val="80000"/>
              </a:lnSpc>
              <a:buFont typeface="Arial" charset="0"/>
              <a:buNone/>
            </a:pPr>
            <a:r>
              <a:rPr lang="en-US" sz="2800" dirty="0" smtClean="0"/>
              <a:t>A. The acidic pH presents the substrate to the digestive juices.</a:t>
            </a:r>
          </a:p>
          <a:p>
            <a:pPr>
              <a:lnSpc>
                <a:spcPct val="80000"/>
              </a:lnSpc>
              <a:buFont typeface="Arial" charset="0"/>
              <a:buNone/>
            </a:pPr>
            <a:r>
              <a:rPr lang="en-US" sz="2800" dirty="0" smtClean="0"/>
              <a:t>B. The acidic pH facilitates the absorption of food within the stomach.</a:t>
            </a:r>
          </a:p>
          <a:p>
            <a:pPr>
              <a:lnSpc>
                <a:spcPct val="80000"/>
              </a:lnSpc>
              <a:buFont typeface="Arial" charset="0"/>
              <a:buNone/>
            </a:pPr>
            <a:r>
              <a:rPr lang="en-US" sz="2800" dirty="0" smtClean="0"/>
              <a:t>C. The acidic pH protects the stomach lining from the digestive juices.</a:t>
            </a:r>
          </a:p>
          <a:p>
            <a:pPr>
              <a:lnSpc>
                <a:spcPct val="80000"/>
              </a:lnSpc>
              <a:buFont typeface="Arial" charset="0"/>
              <a:buNone/>
            </a:pPr>
            <a:r>
              <a:rPr lang="en-US" sz="2800" dirty="0" smtClean="0"/>
              <a:t>D. The acidic pH alters the active sites of the enzymes in the stomach.</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20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3795">
                                            <p:txEl>
                                              <p:pRg st="4" end="4"/>
                                            </p:txEl>
                                          </p:spTgt>
                                        </p:tgtEl>
                                        <p:attrNameLst>
                                          <p:attrName>ppt_x</p:attrName>
                                          <p:attrName>ppt_y</p:attrName>
                                        </p:attrNameLst>
                                      </p:cBhvr>
                                    </p:animMotion>
                                    <p:animRot by="1500000">
                                      <p:cBhvr>
                                        <p:cTn id="7" dur="125" fill="hold">
                                          <p:stCondLst>
                                            <p:cond delay="0"/>
                                          </p:stCondLst>
                                        </p:cTn>
                                        <p:tgtEl>
                                          <p:spTgt spid="33795">
                                            <p:txEl>
                                              <p:pRg st="4" end="4"/>
                                            </p:txEl>
                                          </p:spTgt>
                                        </p:tgtEl>
                                        <p:attrNameLst>
                                          <p:attrName>r</p:attrName>
                                        </p:attrNameLst>
                                      </p:cBhvr>
                                    </p:animRot>
                                    <p:animRot by="-1500000">
                                      <p:cBhvr>
                                        <p:cTn id="8" dur="125" fill="hold">
                                          <p:stCondLst>
                                            <p:cond delay="125"/>
                                          </p:stCondLst>
                                        </p:cTn>
                                        <p:tgtEl>
                                          <p:spTgt spid="33795">
                                            <p:txEl>
                                              <p:pRg st="4" end="4"/>
                                            </p:txEl>
                                          </p:spTgt>
                                        </p:tgtEl>
                                        <p:attrNameLst>
                                          <p:attrName>r</p:attrName>
                                        </p:attrNameLst>
                                      </p:cBhvr>
                                    </p:animRot>
                                    <p:animRot by="-1500000">
                                      <p:cBhvr>
                                        <p:cTn id="9" dur="125" fill="hold">
                                          <p:stCondLst>
                                            <p:cond delay="250"/>
                                          </p:stCondLst>
                                        </p:cTn>
                                        <p:tgtEl>
                                          <p:spTgt spid="33795">
                                            <p:txEl>
                                              <p:pRg st="4" end="4"/>
                                            </p:txEl>
                                          </p:spTgt>
                                        </p:tgtEl>
                                        <p:attrNameLst>
                                          <p:attrName>r</p:attrName>
                                        </p:attrNameLst>
                                      </p:cBhvr>
                                    </p:animRot>
                                    <p:animRot by="1500000">
                                      <p:cBhvr>
                                        <p:cTn id="10" dur="125" fill="hold">
                                          <p:stCondLst>
                                            <p:cond delay="375"/>
                                          </p:stCondLst>
                                        </p:cTn>
                                        <p:tgtEl>
                                          <p:spTgt spid="33795">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title"/>
          </p:nvPr>
        </p:nvSpPr>
        <p:spPr/>
        <p:txBody>
          <a:bodyPr/>
          <a:lstStyle/>
          <a:p>
            <a:r>
              <a:rPr lang="en-US" dirty="0" smtClean="0"/>
              <a:t>Golgi Apparatus</a:t>
            </a:r>
          </a:p>
        </p:txBody>
      </p:sp>
      <p:sp>
        <p:nvSpPr>
          <p:cNvPr id="22531" name="Rectangle 3"/>
          <p:cNvSpPr>
            <a:spLocks noGrp="1"/>
          </p:cNvSpPr>
          <p:nvPr>
            <p:ph type="body" idx="1"/>
          </p:nvPr>
        </p:nvSpPr>
        <p:spPr/>
        <p:txBody>
          <a:bodyPr/>
          <a:lstStyle/>
          <a:p>
            <a:pPr>
              <a:lnSpc>
                <a:spcPct val="90000"/>
              </a:lnSpc>
              <a:buFont typeface="Arial" charset="0"/>
              <a:buNone/>
            </a:pPr>
            <a:r>
              <a:rPr lang="en-US" sz="2800" dirty="0" smtClean="0"/>
              <a:t>How does the Golgi apparatus prepare proteins for use by an organism?</a:t>
            </a:r>
          </a:p>
          <a:p>
            <a:pPr>
              <a:lnSpc>
                <a:spcPct val="90000"/>
              </a:lnSpc>
              <a:buFont typeface="Arial" charset="0"/>
              <a:buNone/>
            </a:pPr>
            <a:r>
              <a:rPr lang="en-US" sz="2800" dirty="0" smtClean="0"/>
              <a:t>A. the Golgi apparatus sorts proteins and sends them to their appropriate destination in a cell</a:t>
            </a:r>
          </a:p>
          <a:p>
            <a:pPr>
              <a:lnSpc>
                <a:spcPct val="90000"/>
              </a:lnSpc>
              <a:buFont typeface="Arial" charset="0"/>
              <a:buNone/>
            </a:pPr>
            <a:r>
              <a:rPr lang="en-US" sz="2800" dirty="0" smtClean="0"/>
              <a:t>B. the Golgi apparatus folds, processes, assembles, and stores proteins for future cell needs</a:t>
            </a:r>
          </a:p>
          <a:p>
            <a:pPr>
              <a:lnSpc>
                <a:spcPct val="90000"/>
              </a:lnSpc>
              <a:buFont typeface="Arial" charset="0"/>
              <a:buNone/>
            </a:pPr>
            <a:r>
              <a:rPr lang="en-US" sz="2800" dirty="0" smtClean="0"/>
              <a:t>C. the Golgi apparatus translates the genetic code into the amino acids that form the proteins</a:t>
            </a:r>
          </a:p>
          <a:p>
            <a:pPr>
              <a:lnSpc>
                <a:spcPct val="90000"/>
              </a:lnSpc>
              <a:buFont typeface="Arial" charset="0"/>
              <a:buNone/>
            </a:pPr>
            <a:r>
              <a:rPr lang="en-US" sz="2800" dirty="0" smtClean="0"/>
              <a:t>D. the Golgi apparatus sequences nucleotides to form RNA codons that instruct protein formation</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21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22531">
                                            <p:txEl>
                                              <p:pRg st="1" end="1"/>
                                            </p:txEl>
                                          </p:spTgt>
                                        </p:tgtEl>
                                        <p:attrNameLst>
                                          <p:attrName>ppt_x</p:attrName>
                                          <p:attrName>ppt_y</p:attrName>
                                        </p:attrNameLst>
                                      </p:cBhvr>
                                    </p:animMotion>
                                    <p:animRot by="1500000">
                                      <p:cBhvr>
                                        <p:cTn id="7" dur="125" fill="hold">
                                          <p:stCondLst>
                                            <p:cond delay="0"/>
                                          </p:stCondLst>
                                        </p:cTn>
                                        <p:tgtEl>
                                          <p:spTgt spid="22531">
                                            <p:txEl>
                                              <p:pRg st="1" end="1"/>
                                            </p:txEl>
                                          </p:spTgt>
                                        </p:tgtEl>
                                        <p:attrNameLst>
                                          <p:attrName>r</p:attrName>
                                        </p:attrNameLst>
                                      </p:cBhvr>
                                    </p:animRot>
                                    <p:animRot by="-1500000">
                                      <p:cBhvr>
                                        <p:cTn id="8" dur="125" fill="hold">
                                          <p:stCondLst>
                                            <p:cond delay="125"/>
                                          </p:stCondLst>
                                        </p:cTn>
                                        <p:tgtEl>
                                          <p:spTgt spid="22531">
                                            <p:txEl>
                                              <p:pRg st="1" end="1"/>
                                            </p:txEl>
                                          </p:spTgt>
                                        </p:tgtEl>
                                        <p:attrNameLst>
                                          <p:attrName>r</p:attrName>
                                        </p:attrNameLst>
                                      </p:cBhvr>
                                    </p:animRot>
                                    <p:animRot by="-1500000">
                                      <p:cBhvr>
                                        <p:cTn id="9" dur="125" fill="hold">
                                          <p:stCondLst>
                                            <p:cond delay="250"/>
                                          </p:stCondLst>
                                        </p:cTn>
                                        <p:tgtEl>
                                          <p:spTgt spid="22531">
                                            <p:txEl>
                                              <p:pRg st="1" end="1"/>
                                            </p:txEl>
                                          </p:spTgt>
                                        </p:tgtEl>
                                        <p:attrNameLst>
                                          <p:attrName>r</p:attrName>
                                        </p:attrNameLst>
                                      </p:cBhvr>
                                    </p:animRot>
                                    <p:animRot by="1500000">
                                      <p:cBhvr>
                                        <p:cTn id="10" dur="125" fill="hold">
                                          <p:stCondLst>
                                            <p:cond delay="375"/>
                                          </p:stCondLst>
                                        </p:cTn>
                                        <p:tgtEl>
                                          <p:spTgt spid="22531">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p:cNvSpPr>
          <p:nvPr>
            <p:ph type="title"/>
          </p:nvPr>
        </p:nvSpPr>
        <p:spPr/>
        <p:txBody>
          <a:bodyPr/>
          <a:lstStyle/>
          <a:p>
            <a:r>
              <a:rPr lang="en-US" dirty="0" smtClean="0"/>
              <a:t>Plasma Membrane</a:t>
            </a:r>
          </a:p>
        </p:txBody>
      </p:sp>
      <p:sp>
        <p:nvSpPr>
          <p:cNvPr id="20483" name="Rectangle 3"/>
          <p:cNvSpPr>
            <a:spLocks noGrp="1"/>
          </p:cNvSpPr>
          <p:nvPr>
            <p:ph type="body" idx="1"/>
          </p:nvPr>
        </p:nvSpPr>
        <p:spPr/>
        <p:txBody>
          <a:bodyPr/>
          <a:lstStyle/>
          <a:p>
            <a:pPr>
              <a:lnSpc>
                <a:spcPct val="90000"/>
              </a:lnSpc>
              <a:buFont typeface="Arial" charset="0"/>
              <a:buNone/>
            </a:pPr>
            <a:r>
              <a:rPr lang="en-US" sz="2800" dirty="0" smtClean="0"/>
              <a:t>The plasma membrane of a eukaryotic cell has many </a:t>
            </a:r>
            <a:r>
              <a:rPr lang="en-US" sz="2800" dirty="0" err="1" smtClean="0"/>
              <a:t>transmembrane</a:t>
            </a:r>
            <a:r>
              <a:rPr lang="en-US" sz="2800" dirty="0" smtClean="0"/>
              <a:t> proteins that cross the lipid bilayer. Which statement </a:t>
            </a:r>
            <a:r>
              <a:rPr lang="en-US" sz="2800" b="1" dirty="0" smtClean="0"/>
              <a:t>best </a:t>
            </a:r>
            <a:r>
              <a:rPr lang="en-US" sz="2800" dirty="0" smtClean="0"/>
              <a:t>describes the function of these proteins in the plasma membrane?</a:t>
            </a:r>
          </a:p>
          <a:p>
            <a:pPr>
              <a:lnSpc>
                <a:spcPct val="90000"/>
              </a:lnSpc>
              <a:buFont typeface="Arial" charset="0"/>
              <a:buNone/>
            </a:pPr>
            <a:r>
              <a:rPr lang="en-US" sz="2800" dirty="0" smtClean="0"/>
              <a:t>A. They create a rigid barrier for the cell.</a:t>
            </a:r>
          </a:p>
          <a:p>
            <a:pPr>
              <a:lnSpc>
                <a:spcPct val="90000"/>
              </a:lnSpc>
              <a:buFont typeface="Arial" charset="0"/>
              <a:buNone/>
            </a:pPr>
            <a:r>
              <a:rPr lang="en-US" sz="2800" dirty="0" smtClean="0"/>
              <a:t>B. They make the membrane impermeable to water.</a:t>
            </a:r>
          </a:p>
          <a:p>
            <a:pPr>
              <a:lnSpc>
                <a:spcPct val="90000"/>
              </a:lnSpc>
              <a:buFont typeface="Arial" charset="0"/>
              <a:buNone/>
            </a:pPr>
            <a:r>
              <a:rPr lang="en-US" sz="2800" dirty="0" smtClean="0"/>
              <a:t>C. They transport undigested material to the outside of the cell.</a:t>
            </a:r>
          </a:p>
          <a:p>
            <a:pPr>
              <a:lnSpc>
                <a:spcPct val="90000"/>
              </a:lnSpc>
              <a:buFont typeface="Arial" charset="0"/>
              <a:buNone/>
            </a:pPr>
            <a:r>
              <a:rPr lang="en-US" sz="2800" dirty="0" smtClean="0"/>
              <a:t>D. They provide channels of movement for some ions and molecules.</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22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20483">
                                            <p:txEl>
                                              <p:pRg st="4" end="4"/>
                                            </p:txEl>
                                          </p:spTgt>
                                        </p:tgtEl>
                                        <p:attrNameLst>
                                          <p:attrName>ppt_x</p:attrName>
                                          <p:attrName>ppt_y</p:attrName>
                                        </p:attrNameLst>
                                      </p:cBhvr>
                                    </p:animMotion>
                                    <p:animRot by="1500000">
                                      <p:cBhvr>
                                        <p:cTn id="7" dur="125" fill="hold">
                                          <p:stCondLst>
                                            <p:cond delay="0"/>
                                          </p:stCondLst>
                                        </p:cTn>
                                        <p:tgtEl>
                                          <p:spTgt spid="20483">
                                            <p:txEl>
                                              <p:pRg st="4" end="4"/>
                                            </p:txEl>
                                          </p:spTgt>
                                        </p:tgtEl>
                                        <p:attrNameLst>
                                          <p:attrName>r</p:attrName>
                                        </p:attrNameLst>
                                      </p:cBhvr>
                                    </p:animRot>
                                    <p:animRot by="-1500000">
                                      <p:cBhvr>
                                        <p:cTn id="8" dur="125" fill="hold">
                                          <p:stCondLst>
                                            <p:cond delay="125"/>
                                          </p:stCondLst>
                                        </p:cTn>
                                        <p:tgtEl>
                                          <p:spTgt spid="20483">
                                            <p:txEl>
                                              <p:pRg st="4" end="4"/>
                                            </p:txEl>
                                          </p:spTgt>
                                        </p:tgtEl>
                                        <p:attrNameLst>
                                          <p:attrName>r</p:attrName>
                                        </p:attrNameLst>
                                      </p:cBhvr>
                                    </p:animRot>
                                    <p:animRot by="-1500000">
                                      <p:cBhvr>
                                        <p:cTn id="9" dur="125" fill="hold">
                                          <p:stCondLst>
                                            <p:cond delay="250"/>
                                          </p:stCondLst>
                                        </p:cTn>
                                        <p:tgtEl>
                                          <p:spTgt spid="20483">
                                            <p:txEl>
                                              <p:pRg st="4" end="4"/>
                                            </p:txEl>
                                          </p:spTgt>
                                        </p:tgtEl>
                                        <p:attrNameLst>
                                          <p:attrName>r</p:attrName>
                                        </p:attrNameLst>
                                      </p:cBhvr>
                                    </p:animRot>
                                    <p:animRot by="1500000">
                                      <p:cBhvr>
                                        <p:cTn id="10" dur="125" fill="hold">
                                          <p:stCondLst>
                                            <p:cond delay="375"/>
                                          </p:stCondLst>
                                        </p:cTn>
                                        <p:tgtEl>
                                          <p:spTgt spid="20483">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living things</a:t>
            </a:r>
            <a:endParaRPr lang="en-US" dirty="0"/>
          </a:p>
        </p:txBody>
      </p:sp>
      <p:sp>
        <p:nvSpPr>
          <p:cNvPr id="3" name="Content Placeholder 2"/>
          <p:cNvSpPr>
            <a:spLocks noGrp="1"/>
          </p:cNvSpPr>
          <p:nvPr>
            <p:ph idx="1"/>
          </p:nvPr>
        </p:nvSpPr>
        <p:spPr/>
        <p:txBody>
          <a:bodyPr/>
          <a:lstStyle/>
          <a:p>
            <a:pPr marL="0" indent="0">
              <a:buNone/>
            </a:pPr>
            <a:r>
              <a:rPr lang="en-US" dirty="0" smtClean="0"/>
              <a:t>For </a:t>
            </a:r>
            <a:r>
              <a:rPr lang="en-US" dirty="0"/>
              <a:t>human organs to function, they must receive oxygen. Which tiny structures in the  blood carry oxygen from the </a:t>
            </a:r>
            <a:r>
              <a:rPr lang="en-US" dirty="0" smtClean="0"/>
              <a:t>lungs </a:t>
            </a:r>
            <a:r>
              <a:rPr lang="en-US" dirty="0"/>
              <a:t>to the organs where it is needed?</a:t>
            </a:r>
          </a:p>
          <a:p>
            <a:pPr marL="0" indent="0">
              <a:buNone/>
            </a:pPr>
            <a:r>
              <a:rPr lang="en-US" dirty="0"/>
              <a:t>A. fats</a:t>
            </a:r>
          </a:p>
          <a:p>
            <a:pPr marL="0" indent="0">
              <a:buNone/>
            </a:pPr>
            <a:r>
              <a:rPr lang="en-US" dirty="0"/>
              <a:t>B. cells</a:t>
            </a:r>
          </a:p>
          <a:p>
            <a:pPr marL="0" indent="0">
              <a:buNone/>
            </a:pPr>
            <a:r>
              <a:rPr lang="en-US" dirty="0"/>
              <a:t>C. tissues</a:t>
            </a:r>
          </a:p>
          <a:p>
            <a:pPr marL="0" indent="0">
              <a:buNone/>
            </a:pPr>
            <a:r>
              <a:rPr lang="en-US" dirty="0"/>
              <a:t>D. vessels</a:t>
            </a:r>
          </a:p>
          <a:p>
            <a:endParaRPr lang="en-US" dirty="0"/>
          </a:p>
        </p:txBody>
      </p:sp>
      <p:sp>
        <p:nvSpPr>
          <p:cNvPr id="4" name="Slide Number Placeholder 3"/>
          <p:cNvSpPr>
            <a:spLocks noGrp="1"/>
          </p:cNvSpPr>
          <p:nvPr>
            <p:ph type="sldNum" sz="quarter" idx="12"/>
          </p:nvPr>
        </p:nvSpPr>
        <p:spPr/>
        <p:txBody>
          <a:bodyPr/>
          <a:lstStyle/>
          <a:p>
            <a:pPr>
              <a:defRPr/>
            </a:pPr>
            <a:fld id="{92434125-BD0F-453C-8A89-70E03EC30398}" type="slidenum">
              <a:rPr lang="en-US" smtClean="0"/>
              <a:pPr>
                <a:defRPr/>
              </a:pPr>
              <a:t>23</a:t>
            </a:fld>
            <a:endParaRPr lang="en-US"/>
          </a:p>
        </p:txBody>
      </p:sp>
    </p:spTree>
    <p:custDataLst>
      <p:tags r:id="rId1"/>
    </p:custDataLst>
    <p:extLst>
      <p:ext uri="{BB962C8B-B14F-4D97-AF65-F5344CB8AC3E}">
        <p14:creationId xmlns:p14="http://schemas.microsoft.com/office/powerpoint/2010/main" val="956690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
                                            <p:txEl>
                                              <p:pRg st="2" end="2"/>
                                            </p:txEl>
                                          </p:spTgt>
                                        </p:tgtEl>
                                        <p:attrNameLst>
                                          <p:attrName>ppt_x</p:attrName>
                                          <p:attrName>ppt_y</p:attrName>
                                        </p:attrNameLst>
                                      </p:cBhvr>
                                    </p:animMotion>
                                    <p:animRot by="1500000">
                                      <p:cBhvr>
                                        <p:cTn id="7" dur="125" fill="hold">
                                          <p:stCondLst>
                                            <p:cond delay="0"/>
                                          </p:stCondLst>
                                        </p:cTn>
                                        <p:tgtEl>
                                          <p:spTgt spid="3">
                                            <p:txEl>
                                              <p:pRg st="2" end="2"/>
                                            </p:txEl>
                                          </p:spTgt>
                                        </p:tgtEl>
                                        <p:attrNameLst>
                                          <p:attrName>r</p:attrName>
                                        </p:attrNameLst>
                                      </p:cBhvr>
                                    </p:animRot>
                                    <p:animRot by="-1500000">
                                      <p:cBhvr>
                                        <p:cTn id="8" dur="125" fill="hold">
                                          <p:stCondLst>
                                            <p:cond delay="125"/>
                                          </p:stCondLst>
                                        </p:cTn>
                                        <p:tgtEl>
                                          <p:spTgt spid="3">
                                            <p:txEl>
                                              <p:pRg st="2" end="2"/>
                                            </p:txEl>
                                          </p:spTgt>
                                        </p:tgtEl>
                                        <p:attrNameLst>
                                          <p:attrName>r</p:attrName>
                                        </p:attrNameLst>
                                      </p:cBhvr>
                                    </p:animRot>
                                    <p:animRot by="-1500000">
                                      <p:cBhvr>
                                        <p:cTn id="9" dur="125" fill="hold">
                                          <p:stCondLst>
                                            <p:cond delay="250"/>
                                          </p:stCondLst>
                                        </p:cTn>
                                        <p:tgtEl>
                                          <p:spTgt spid="3">
                                            <p:txEl>
                                              <p:pRg st="2" end="2"/>
                                            </p:txEl>
                                          </p:spTgt>
                                        </p:tgtEl>
                                        <p:attrNameLst>
                                          <p:attrName>r</p:attrName>
                                        </p:attrNameLst>
                                      </p:cBhvr>
                                    </p:animRot>
                                    <p:animRot by="1500000">
                                      <p:cBhvr>
                                        <p:cTn id="10" dur="125" fill="hold">
                                          <p:stCondLst>
                                            <p:cond delay="375"/>
                                          </p:stCondLst>
                                        </p:cTn>
                                        <p:tgtEl>
                                          <p:spTgt spid="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p:cNvSpPr>
          <p:nvPr>
            <p:ph type="title"/>
          </p:nvPr>
        </p:nvSpPr>
        <p:spPr/>
        <p:txBody>
          <a:bodyPr/>
          <a:lstStyle/>
          <a:p>
            <a:r>
              <a:rPr lang="en-US" dirty="0" smtClean="0"/>
              <a:t>Chloroplasts</a:t>
            </a:r>
          </a:p>
        </p:txBody>
      </p:sp>
      <p:sp>
        <p:nvSpPr>
          <p:cNvPr id="54275" name="Rectangle 3"/>
          <p:cNvSpPr>
            <a:spLocks noGrp="1"/>
          </p:cNvSpPr>
          <p:nvPr>
            <p:ph type="body" idx="1"/>
          </p:nvPr>
        </p:nvSpPr>
        <p:spPr/>
        <p:txBody>
          <a:bodyPr/>
          <a:lstStyle/>
          <a:p>
            <a:pPr>
              <a:buFont typeface="Arial" charset="0"/>
              <a:buNone/>
            </a:pPr>
            <a:r>
              <a:rPr lang="en-US" dirty="0" smtClean="0"/>
              <a:t>Which of the following </a:t>
            </a:r>
            <a:r>
              <a:rPr lang="en-US" b="1" dirty="0" smtClean="0"/>
              <a:t>best </a:t>
            </a:r>
            <a:r>
              <a:rPr lang="en-US" dirty="0" smtClean="0"/>
              <a:t>describes one function of chloroplasts in a plant cell?</a:t>
            </a:r>
          </a:p>
          <a:p>
            <a:pPr>
              <a:buFont typeface="Arial" charset="0"/>
              <a:buNone/>
            </a:pPr>
            <a:r>
              <a:rPr lang="en-US" dirty="0" smtClean="0"/>
              <a:t>A. storage of wastes</a:t>
            </a:r>
          </a:p>
          <a:p>
            <a:pPr>
              <a:buFont typeface="Arial" charset="0"/>
              <a:buNone/>
            </a:pPr>
            <a:r>
              <a:rPr lang="en-US" dirty="0" smtClean="0"/>
              <a:t>B. capture of solar energy</a:t>
            </a:r>
          </a:p>
          <a:p>
            <a:pPr>
              <a:buFont typeface="Arial" charset="0"/>
              <a:buNone/>
            </a:pPr>
            <a:r>
              <a:rPr lang="en-US" dirty="0" smtClean="0"/>
              <a:t>C. regulation of water transport</a:t>
            </a:r>
          </a:p>
          <a:p>
            <a:pPr>
              <a:buFont typeface="Arial" charset="0"/>
              <a:buNone/>
            </a:pPr>
            <a:r>
              <a:rPr lang="en-US" dirty="0" smtClean="0"/>
              <a:t>D. release of energy from carbohydrates.</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24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54275">
                                            <p:txEl>
                                              <p:pRg st="2" end="2"/>
                                            </p:txEl>
                                          </p:spTgt>
                                        </p:tgtEl>
                                        <p:attrNameLst>
                                          <p:attrName>ppt_x</p:attrName>
                                          <p:attrName>ppt_y</p:attrName>
                                        </p:attrNameLst>
                                      </p:cBhvr>
                                    </p:animMotion>
                                    <p:animRot by="1500000">
                                      <p:cBhvr>
                                        <p:cTn id="7" dur="125" fill="hold">
                                          <p:stCondLst>
                                            <p:cond delay="0"/>
                                          </p:stCondLst>
                                        </p:cTn>
                                        <p:tgtEl>
                                          <p:spTgt spid="54275">
                                            <p:txEl>
                                              <p:pRg st="2" end="2"/>
                                            </p:txEl>
                                          </p:spTgt>
                                        </p:tgtEl>
                                        <p:attrNameLst>
                                          <p:attrName>r</p:attrName>
                                        </p:attrNameLst>
                                      </p:cBhvr>
                                    </p:animRot>
                                    <p:animRot by="-1500000">
                                      <p:cBhvr>
                                        <p:cTn id="8" dur="125" fill="hold">
                                          <p:stCondLst>
                                            <p:cond delay="125"/>
                                          </p:stCondLst>
                                        </p:cTn>
                                        <p:tgtEl>
                                          <p:spTgt spid="54275">
                                            <p:txEl>
                                              <p:pRg st="2" end="2"/>
                                            </p:txEl>
                                          </p:spTgt>
                                        </p:tgtEl>
                                        <p:attrNameLst>
                                          <p:attrName>r</p:attrName>
                                        </p:attrNameLst>
                                      </p:cBhvr>
                                    </p:animRot>
                                    <p:animRot by="-1500000">
                                      <p:cBhvr>
                                        <p:cTn id="9" dur="125" fill="hold">
                                          <p:stCondLst>
                                            <p:cond delay="250"/>
                                          </p:stCondLst>
                                        </p:cTn>
                                        <p:tgtEl>
                                          <p:spTgt spid="54275">
                                            <p:txEl>
                                              <p:pRg st="2" end="2"/>
                                            </p:txEl>
                                          </p:spTgt>
                                        </p:tgtEl>
                                        <p:attrNameLst>
                                          <p:attrName>r</p:attrName>
                                        </p:attrNameLst>
                                      </p:cBhvr>
                                    </p:animRot>
                                    <p:animRot by="1500000">
                                      <p:cBhvr>
                                        <p:cTn id="10" dur="125" fill="hold">
                                          <p:stCondLst>
                                            <p:cond delay="375"/>
                                          </p:stCondLst>
                                        </p:cTn>
                                        <p:tgtEl>
                                          <p:spTgt spid="54275">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p:cNvSpPr>
          <p:nvPr>
            <p:ph type="title"/>
          </p:nvPr>
        </p:nvSpPr>
        <p:spPr/>
        <p:txBody>
          <a:bodyPr/>
          <a:lstStyle/>
          <a:p>
            <a:r>
              <a:rPr lang="en-US" dirty="0" smtClean="0"/>
              <a:t>Proteins</a:t>
            </a:r>
          </a:p>
        </p:txBody>
      </p:sp>
      <p:sp>
        <p:nvSpPr>
          <p:cNvPr id="57347" name="Rectangle 3"/>
          <p:cNvSpPr>
            <a:spLocks noGrp="1"/>
          </p:cNvSpPr>
          <p:nvPr>
            <p:ph type="body" idx="1"/>
          </p:nvPr>
        </p:nvSpPr>
        <p:spPr/>
        <p:txBody>
          <a:bodyPr/>
          <a:lstStyle/>
          <a:p>
            <a:pPr>
              <a:lnSpc>
                <a:spcPct val="90000"/>
              </a:lnSpc>
              <a:buFont typeface="Arial" charset="0"/>
              <a:buNone/>
            </a:pPr>
            <a:r>
              <a:rPr lang="en-US" dirty="0" smtClean="0"/>
              <a:t>Proteins are very important in the structure and function of living things and are synthesized within the cell. Which cell structure is responsible for reading the DNA instructions in the cytoplasm and assembling the proteins?</a:t>
            </a:r>
          </a:p>
          <a:p>
            <a:pPr>
              <a:lnSpc>
                <a:spcPct val="90000"/>
              </a:lnSpc>
              <a:buFont typeface="Arial" charset="0"/>
              <a:buNone/>
            </a:pPr>
            <a:r>
              <a:rPr lang="en-US" dirty="0" smtClean="0"/>
              <a:t>A. nucleus</a:t>
            </a:r>
          </a:p>
          <a:p>
            <a:pPr>
              <a:lnSpc>
                <a:spcPct val="90000"/>
              </a:lnSpc>
              <a:buFont typeface="Arial" charset="0"/>
              <a:buNone/>
            </a:pPr>
            <a:r>
              <a:rPr lang="en-US" dirty="0" smtClean="0"/>
              <a:t>B. ribosome</a:t>
            </a:r>
          </a:p>
          <a:p>
            <a:pPr>
              <a:lnSpc>
                <a:spcPct val="90000"/>
              </a:lnSpc>
              <a:buFont typeface="Arial" charset="0"/>
              <a:buNone/>
            </a:pPr>
            <a:r>
              <a:rPr lang="en-US" dirty="0" smtClean="0"/>
              <a:t>C. Golgi apparatus</a:t>
            </a:r>
          </a:p>
          <a:p>
            <a:pPr>
              <a:lnSpc>
                <a:spcPct val="90000"/>
              </a:lnSpc>
              <a:buFont typeface="Arial" charset="0"/>
              <a:buNone/>
            </a:pPr>
            <a:r>
              <a:rPr lang="en-US" dirty="0" smtClean="0"/>
              <a:t>D. endoplasmic reticulum</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25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57347">
                                            <p:txEl>
                                              <p:pRg st="2" end="2"/>
                                            </p:txEl>
                                          </p:spTgt>
                                        </p:tgtEl>
                                        <p:attrNameLst>
                                          <p:attrName>ppt_x</p:attrName>
                                          <p:attrName>ppt_y</p:attrName>
                                        </p:attrNameLst>
                                      </p:cBhvr>
                                    </p:animMotion>
                                    <p:animRot by="1500000">
                                      <p:cBhvr>
                                        <p:cTn id="7" dur="125" fill="hold">
                                          <p:stCondLst>
                                            <p:cond delay="0"/>
                                          </p:stCondLst>
                                        </p:cTn>
                                        <p:tgtEl>
                                          <p:spTgt spid="57347">
                                            <p:txEl>
                                              <p:pRg st="2" end="2"/>
                                            </p:txEl>
                                          </p:spTgt>
                                        </p:tgtEl>
                                        <p:attrNameLst>
                                          <p:attrName>r</p:attrName>
                                        </p:attrNameLst>
                                      </p:cBhvr>
                                    </p:animRot>
                                    <p:animRot by="-1500000">
                                      <p:cBhvr>
                                        <p:cTn id="8" dur="125" fill="hold">
                                          <p:stCondLst>
                                            <p:cond delay="125"/>
                                          </p:stCondLst>
                                        </p:cTn>
                                        <p:tgtEl>
                                          <p:spTgt spid="57347">
                                            <p:txEl>
                                              <p:pRg st="2" end="2"/>
                                            </p:txEl>
                                          </p:spTgt>
                                        </p:tgtEl>
                                        <p:attrNameLst>
                                          <p:attrName>r</p:attrName>
                                        </p:attrNameLst>
                                      </p:cBhvr>
                                    </p:animRot>
                                    <p:animRot by="-1500000">
                                      <p:cBhvr>
                                        <p:cTn id="9" dur="125" fill="hold">
                                          <p:stCondLst>
                                            <p:cond delay="250"/>
                                          </p:stCondLst>
                                        </p:cTn>
                                        <p:tgtEl>
                                          <p:spTgt spid="57347">
                                            <p:txEl>
                                              <p:pRg st="2" end="2"/>
                                            </p:txEl>
                                          </p:spTgt>
                                        </p:tgtEl>
                                        <p:attrNameLst>
                                          <p:attrName>r</p:attrName>
                                        </p:attrNameLst>
                                      </p:cBhvr>
                                    </p:animRot>
                                    <p:animRot by="1500000">
                                      <p:cBhvr>
                                        <p:cTn id="10" dur="125" fill="hold">
                                          <p:stCondLst>
                                            <p:cond delay="375"/>
                                          </p:stCondLst>
                                        </p:cTn>
                                        <p:tgtEl>
                                          <p:spTgt spid="57347">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p:cNvSpPr>
          <p:nvPr>
            <p:ph type="title"/>
          </p:nvPr>
        </p:nvSpPr>
        <p:spPr/>
        <p:txBody>
          <a:bodyPr/>
          <a:lstStyle/>
          <a:p>
            <a:r>
              <a:rPr lang="en-US" dirty="0" smtClean="0"/>
              <a:t>Epithelial Tissue</a:t>
            </a:r>
          </a:p>
        </p:txBody>
      </p:sp>
      <p:sp>
        <p:nvSpPr>
          <p:cNvPr id="15363" name="Rectangle 3"/>
          <p:cNvSpPr>
            <a:spLocks noGrp="1"/>
          </p:cNvSpPr>
          <p:nvPr>
            <p:ph type="body" idx="1"/>
          </p:nvPr>
        </p:nvSpPr>
        <p:spPr/>
        <p:txBody>
          <a:bodyPr/>
          <a:lstStyle/>
          <a:p>
            <a:pPr>
              <a:buFont typeface="Arial" charset="0"/>
              <a:buNone/>
            </a:pPr>
            <a:r>
              <a:rPr lang="en-US" sz="2800" dirty="0" smtClean="0"/>
              <a:t>2. A certain type of epithelial tissue consists of layers of cells tightly bound together. This tissue lacks blood vessels and has a high rate of cell replacement. Which statement describes the </a:t>
            </a:r>
            <a:r>
              <a:rPr lang="en-US" sz="2800" b="1" dirty="0" smtClean="0"/>
              <a:t>most likely </a:t>
            </a:r>
            <a:r>
              <a:rPr lang="en-US" sz="2800" dirty="0" smtClean="0"/>
              <a:t>function of this tissue in the human body?</a:t>
            </a:r>
          </a:p>
          <a:p>
            <a:pPr>
              <a:buFont typeface="Arial" charset="0"/>
              <a:buNone/>
            </a:pPr>
            <a:r>
              <a:rPr lang="en-US" sz="2800" dirty="0" smtClean="0"/>
              <a:t>A. It allows for movement of limbs.</a:t>
            </a:r>
          </a:p>
          <a:p>
            <a:pPr>
              <a:buFont typeface="Arial" charset="0"/>
              <a:buNone/>
            </a:pPr>
            <a:r>
              <a:rPr lang="en-US" sz="2800" dirty="0" smtClean="0"/>
              <a:t>B. It provides cushioning to internal organs.</a:t>
            </a:r>
          </a:p>
          <a:p>
            <a:pPr>
              <a:buFont typeface="Arial" charset="0"/>
              <a:buNone/>
            </a:pPr>
            <a:r>
              <a:rPr lang="en-US" sz="2800" dirty="0" smtClean="0"/>
              <a:t>C. It provides physical protection against injury.</a:t>
            </a:r>
          </a:p>
          <a:p>
            <a:pPr>
              <a:buFont typeface="Arial" charset="0"/>
              <a:buNone/>
            </a:pPr>
            <a:r>
              <a:rPr lang="en-US" sz="2800" dirty="0" smtClean="0"/>
              <a:t>D. It transports various nutrients throughout the body.</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26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15363">
                                            <p:txEl>
                                              <p:pRg st="3" end="3"/>
                                            </p:txEl>
                                          </p:spTgt>
                                        </p:tgtEl>
                                        <p:attrNameLst>
                                          <p:attrName>ppt_x</p:attrName>
                                          <p:attrName>ppt_y</p:attrName>
                                        </p:attrNameLst>
                                      </p:cBhvr>
                                    </p:animMotion>
                                    <p:animRot by="1500000">
                                      <p:cBhvr>
                                        <p:cTn id="7" dur="125" fill="hold">
                                          <p:stCondLst>
                                            <p:cond delay="0"/>
                                          </p:stCondLst>
                                        </p:cTn>
                                        <p:tgtEl>
                                          <p:spTgt spid="15363">
                                            <p:txEl>
                                              <p:pRg st="3" end="3"/>
                                            </p:txEl>
                                          </p:spTgt>
                                        </p:tgtEl>
                                        <p:attrNameLst>
                                          <p:attrName>r</p:attrName>
                                        </p:attrNameLst>
                                      </p:cBhvr>
                                    </p:animRot>
                                    <p:animRot by="-1500000">
                                      <p:cBhvr>
                                        <p:cTn id="8" dur="125" fill="hold">
                                          <p:stCondLst>
                                            <p:cond delay="125"/>
                                          </p:stCondLst>
                                        </p:cTn>
                                        <p:tgtEl>
                                          <p:spTgt spid="15363">
                                            <p:txEl>
                                              <p:pRg st="3" end="3"/>
                                            </p:txEl>
                                          </p:spTgt>
                                        </p:tgtEl>
                                        <p:attrNameLst>
                                          <p:attrName>r</p:attrName>
                                        </p:attrNameLst>
                                      </p:cBhvr>
                                    </p:animRot>
                                    <p:animRot by="-1500000">
                                      <p:cBhvr>
                                        <p:cTn id="9" dur="125" fill="hold">
                                          <p:stCondLst>
                                            <p:cond delay="250"/>
                                          </p:stCondLst>
                                        </p:cTn>
                                        <p:tgtEl>
                                          <p:spTgt spid="15363">
                                            <p:txEl>
                                              <p:pRg st="3" end="3"/>
                                            </p:txEl>
                                          </p:spTgt>
                                        </p:tgtEl>
                                        <p:attrNameLst>
                                          <p:attrName>r</p:attrName>
                                        </p:attrNameLst>
                                      </p:cBhvr>
                                    </p:animRot>
                                    <p:animRot by="1500000">
                                      <p:cBhvr>
                                        <p:cTn id="10" dur="125" fill="hold">
                                          <p:stCondLst>
                                            <p:cond delay="375"/>
                                          </p:stCondLst>
                                        </p:cTn>
                                        <p:tgtEl>
                                          <p:spTgt spid="15363">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p:cNvSpPr>
          <p:nvPr>
            <p:ph type="title"/>
          </p:nvPr>
        </p:nvSpPr>
        <p:spPr/>
        <p:txBody>
          <a:bodyPr/>
          <a:lstStyle/>
          <a:p>
            <a:r>
              <a:rPr lang="en-US" dirty="0" smtClean="0"/>
              <a:t>Molecular Movement</a:t>
            </a:r>
          </a:p>
        </p:txBody>
      </p:sp>
      <p:sp>
        <p:nvSpPr>
          <p:cNvPr id="24579" name="Rectangle 3"/>
          <p:cNvSpPr>
            <a:spLocks noGrp="1"/>
          </p:cNvSpPr>
          <p:nvPr>
            <p:ph type="body" idx="1"/>
          </p:nvPr>
        </p:nvSpPr>
        <p:spPr/>
        <p:txBody>
          <a:bodyPr/>
          <a:lstStyle/>
          <a:p>
            <a:pPr>
              <a:buFont typeface="Arial" charset="0"/>
              <a:buNone/>
            </a:pPr>
            <a:r>
              <a:rPr lang="en-US" sz="2800" dirty="0" smtClean="0"/>
              <a:t>Salt concentration in the body fluids of most saltwater fish is low compared to their surroundings. Which ability helps these fish to live in their high salt concentration environment?</a:t>
            </a:r>
          </a:p>
          <a:p>
            <a:pPr>
              <a:buFont typeface="Arial" charset="0"/>
              <a:buNone/>
            </a:pPr>
            <a:r>
              <a:rPr lang="en-US" sz="2800" dirty="0" smtClean="0"/>
              <a:t>A. passing concentrated urine</a:t>
            </a:r>
          </a:p>
          <a:p>
            <a:pPr>
              <a:buFont typeface="Arial" charset="0"/>
              <a:buNone/>
            </a:pPr>
            <a:r>
              <a:rPr lang="en-US" sz="2800" dirty="0" smtClean="0"/>
              <a:t>B. taking in water through their gills</a:t>
            </a:r>
          </a:p>
          <a:p>
            <a:pPr>
              <a:buFont typeface="Arial" charset="0"/>
              <a:buNone/>
            </a:pPr>
            <a:r>
              <a:rPr lang="en-US" sz="2800" dirty="0" smtClean="0"/>
              <a:t>C. active transport of salt out of their bodies</a:t>
            </a:r>
          </a:p>
          <a:p>
            <a:pPr>
              <a:buFont typeface="Arial" charset="0"/>
              <a:buNone/>
            </a:pPr>
            <a:r>
              <a:rPr lang="en-US" sz="2800" dirty="0" smtClean="0"/>
              <a:t>D. avoiding intake of water by closing their mouths</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27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24579">
                                            <p:txEl>
                                              <p:pRg st="3" end="3"/>
                                            </p:txEl>
                                          </p:spTgt>
                                        </p:tgtEl>
                                        <p:attrNameLst>
                                          <p:attrName>ppt_x</p:attrName>
                                          <p:attrName>ppt_y</p:attrName>
                                        </p:attrNameLst>
                                      </p:cBhvr>
                                    </p:animMotion>
                                    <p:animRot by="1500000">
                                      <p:cBhvr>
                                        <p:cTn id="7" dur="125" fill="hold">
                                          <p:stCondLst>
                                            <p:cond delay="0"/>
                                          </p:stCondLst>
                                        </p:cTn>
                                        <p:tgtEl>
                                          <p:spTgt spid="24579">
                                            <p:txEl>
                                              <p:pRg st="3" end="3"/>
                                            </p:txEl>
                                          </p:spTgt>
                                        </p:tgtEl>
                                        <p:attrNameLst>
                                          <p:attrName>r</p:attrName>
                                        </p:attrNameLst>
                                      </p:cBhvr>
                                    </p:animRot>
                                    <p:animRot by="-1500000">
                                      <p:cBhvr>
                                        <p:cTn id="8" dur="125" fill="hold">
                                          <p:stCondLst>
                                            <p:cond delay="125"/>
                                          </p:stCondLst>
                                        </p:cTn>
                                        <p:tgtEl>
                                          <p:spTgt spid="24579">
                                            <p:txEl>
                                              <p:pRg st="3" end="3"/>
                                            </p:txEl>
                                          </p:spTgt>
                                        </p:tgtEl>
                                        <p:attrNameLst>
                                          <p:attrName>r</p:attrName>
                                        </p:attrNameLst>
                                      </p:cBhvr>
                                    </p:animRot>
                                    <p:animRot by="-1500000">
                                      <p:cBhvr>
                                        <p:cTn id="9" dur="125" fill="hold">
                                          <p:stCondLst>
                                            <p:cond delay="250"/>
                                          </p:stCondLst>
                                        </p:cTn>
                                        <p:tgtEl>
                                          <p:spTgt spid="24579">
                                            <p:txEl>
                                              <p:pRg st="3" end="3"/>
                                            </p:txEl>
                                          </p:spTgt>
                                        </p:tgtEl>
                                        <p:attrNameLst>
                                          <p:attrName>r</p:attrName>
                                        </p:attrNameLst>
                                      </p:cBhvr>
                                    </p:animRot>
                                    <p:animRot by="1500000">
                                      <p:cBhvr>
                                        <p:cTn id="10" dur="125" fill="hold">
                                          <p:stCondLst>
                                            <p:cond delay="375"/>
                                          </p:stCondLst>
                                        </p:cTn>
                                        <p:tgtEl>
                                          <p:spTgt spid="24579">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p:cNvSpPr>
          <p:nvPr>
            <p:ph type="title"/>
          </p:nvPr>
        </p:nvSpPr>
        <p:spPr/>
        <p:txBody>
          <a:bodyPr/>
          <a:lstStyle/>
          <a:p>
            <a:r>
              <a:rPr lang="en-US" dirty="0" smtClean="0"/>
              <a:t>Molecular movement</a:t>
            </a:r>
          </a:p>
        </p:txBody>
      </p:sp>
      <p:sp>
        <p:nvSpPr>
          <p:cNvPr id="21507" name="Rectangle 3"/>
          <p:cNvSpPr>
            <a:spLocks noGrp="1"/>
          </p:cNvSpPr>
          <p:nvPr>
            <p:ph type="body" idx="1"/>
          </p:nvPr>
        </p:nvSpPr>
        <p:spPr/>
        <p:txBody>
          <a:bodyPr/>
          <a:lstStyle/>
          <a:p>
            <a:pPr>
              <a:lnSpc>
                <a:spcPct val="90000"/>
              </a:lnSpc>
              <a:buFont typeface="Arial" charset="0"/>
              <a:buNone/>
            </a:pPr>
            <a:r>
              <a:rPr lang="en-US" dirty="0" smtClean="0"/>
              <a:t>Cell membrane proteins are involved in the movement of some substances across the cell membrane. Which type of molecular movement requires cellular energy in addition to the membrane proteins?</a:t>
            </a:r>
          </a:p>
          <a:p>
            <a:pPr>
              <a:lnSpc>
                <a:spcPct val="90000"/>
              </a:lnSpc>
              <a:buFont typeface="Arial" charset="0"/>
              <a:buNone/>
            </a:pPr>
            <a:r>
              <a:rPr lang="en-US" dirty="0" smtClean="0"/>
              <a:t>A. osmosis</a:t>
            </a:r>
          </a:p>
          <a:p>
            <a:pPr>
              <a:lnSpc>
                <a:spcPct val="90000"/>
              </a:lnSpc>
              <a:buFont typeface="Arial" charset="0"/>
              <a:buNone/>
            </a:pPr>
            <a:r>
              <a:rPr lang="en-US" dirty="0" smtClean="0"/>
              <a:t>B. endocytosis</a:t>
            </a:r>
          </a:p>
          <a:p>
            <a:pPr>
              <a:lnSpc>
                <a:spcPct val="90000"/>
              </a:lnSpc>
              <a:buFont typeface="Arial" charset="0"/>
              <a:buNone/>
            </a:pPr>
            <a:r>
              <a:rPr lang="en-US" dirty="0" smtClean="0"/>
              <a:t>C. active transport</a:t>
            </a:r>
          </a:p>
          <a:p>
            <a:pPr>
              <a:lnSpc>
                <a:spcPct val="90000"/>
              </a:lnSpc>
              <a:buFont typeface="Arial" charset="0"/>
              <a:buNone/>
            </a:pPr>
            <a:r>
              <a:rPr lang="en-US" dirty="0" smtClean="0"/>
              <a:t>D. facilitated diffusion</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28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21507">
                                            <p:txEl>
                                              <p:pRg st="3" end="3"/>
                                            </p:txEl>
                                          </p:spTgt>
                                        </p:tgtEl>
                                        <p:attrNameLst>
                                          <p:attrName>ppt_x</p:attrName>
                                          <p:attrName>ppt_y</p:attrName>
                                        </p:attrNameLst>
                                      </p:cBhvr>
                                    </p:animMotion>
                                    <p:animRot by="1500000">
                                      <p:cBhvr>
                                        <p:cTn id="7" dur="125" fill="hold">
                                          <p:stCondLst>
                                            <p:cond delay="0"/>
                                          </p:stCondLst>
                                        </p:cTn>
                                        <p:tgtEl>
                                          <p:spTgt spid="21507">
                                            <p:txEl>
                                              <p:pRg st="3" end="3"/>
                                            </p:txEl>
                                          </p:spTgt>
                                        </p:tgtEl>
                                        <p:attrNameLst>
                                          <p:attrName>r</p:attrName>
                                        </p:attrNameLst>
                                      </p:cBhvr>
                                    </p:animRot>
                                    <p:animRot by="-1500000">
                                      <p:cBhvr>
                                        <p:cTn id="8" dur="125" fill="hold">
                                          <p:stCondLst>
                                            <p:cond delay="125"/>
                                          </p:stCondLst>
                                        </p:cTn>
                                        <p:tgtEl>
                                          <p:spTgt spid="21507">
                                            <p:txEl>
                                              <p:pRg st="3" end="3"/>
                                            </p:txEl>
                                          </p:spTgt>
                                        </p:tgtEl>
                                        <p:attrNameLst>
                                          <p:attrName>r</p:attrName>
                                        </p:attrNameLst>
                                      </p:cBhvr>
                                    </p:animRot>
                                    <p:animRot by="-1500000">
                                      <p:cBhvr>
                                        <p:cTn id="9" dur="125" fill="hold">
                                          <p:stCondLst>
                                            <p:cond delay="250"/>
                                          </p:stCondLst>
                                        </p:cTn>
                                        <p:tgtEl>
                                          <p:spTgt spid="21507">
                                            <p:txEl>
                                              <p:pRg st="3" end="3"/>
                                            </p:txEl>
                                          </p:spTgt>
                                        </p:tgtEl>
                                        <p:attrNameLst>
                                          <p:attrName>r</p:attrName>
                                        </p:attrNameLst>
                                      </p:cBhvr>
                                    </p:animRot>
                                    <p:animRot by="1500000">
                                      <p:cBhvr>
                                        <p:cTn id="10" dur="125" fill="hold">
                                          <p:stCondLst>
                                            <p:cond delay="375"/>
                                          </p:stCondLst>
                                        </p:cTn>
                                        <p:tgtEl>
                                          <p:spTgt spid="21507">
                                            <p:txEl>
                                              <p:pRg st="3" end="3"/>
                                            </p:txEl>
                                          </p:spTgt>
                                        </p:tgtEl>
                                        <p:attrNameLst>
                                          <p:attrName>r</p:attrName>
                                        </p:attrNameLst>
                                      </p:cBhvr>
                                    </p:animRot>
                                  </p:childTnLst>
                                </p:cTn>
                              </p:par>
                              <p:par>
                                <p:cTn id="11" presetID="34" presetClass="emph" presetSubtype="0" fill="hold" nodeType="withEffect">
                                  <p:stCondLst>
                                    <p:cond delay="0"/>
                                  </p:stCondLst>
                                  <p:iterate type="lt">
                                    <p:tmPct val="10000"/>
                                  </p:iterate>
                                  <p:childTnLst>
                                    <p:animMotion origin="layout" path="M 0.0 0.0 L 0.0 -0.07213" pathEditMode="relative" ptsTypes="">
                                      <p:cBhvr>
                                        <p:cTn id="12" dur="250" accel="50000" decel="50000" autoRev="1" fill="hold">
                                          <p:stCondLst>
                                            <p:cond delay="0"/>
                                          </p:stCondLst>
                                        </p:cTn>
                                        <p:tgtEl>
                                          <p:spTgt spid="21507">
                                            <p:txEl>
                                              <p:pRg st="2" end="2"/>
                                            </p:txEl>
                                          </p:spTgt>
                                        </p:tgtEl>
                                        <p:attrNameLst>
                                          <p:attrName>ppt_x</p:attrName>
                                          <p:attrName>ppt_y</p:attrName>
                                        </p:attrNameLst>
                                      </p:cBhvr>
                                    </p:animMotion>
                                    <p:animRot by="1500000">
                                      <p:cBhvr>
                                        <p:cTn id="13" dur="125" fill="hold">
                                          <p:stCondLst>
                                            <p:cond delay="0"/>
                                          </p:stCondLst>
                                        </p:cTn>
                                        <p:tgtEl>
                                          <p:spTgt spid="21507">
                                            <p:txEl>
                                              <p:pRg st="2" end="2"/>
                                            </p:txEl>
                                          </p:spTgt>
                                        </p:tgtEl>
                                        <p:attrNameLst>
                                          <p:attrName>r</p:attrName>
                                        </p:attrNameLst>
                                      </p:cBhvr>
                                    </p:animRot>
                                    <p:animRot by="-1500000">
                                      <p:cBhvr>
                                        <p:cTn id="14" dur="125" fill="hold">
                                          <p:stCondLst>
                                            <p:cond delay="125"/>
                                          </p:stCondLst>
                                        </p:cTn>
                                        <p:tgtEl>
                                          <p:spTgt spid="21507">
                                            <p:txEl>
                                              <p:pRg st="2" end="2"/>
                                            </p:txEl>
                                          </p:spTgt>
                                        </p:tgtEl>
                                        <p:attrNameLst>
                                          <p:attrName>r</p:attrName>
                                        </p:attrNameLst>
                                      </p:cBhvr>
                                    </p:animRot>
                                    <p:animRot by="-1500000">
                                      <p:cBhvr>
                                        <p:cTn id="15" dur="125" fill="hold">
                                          <p:stCondLst>
                                            <p:cond delay="250"/>
                                          </p:stCondLst>
                                        </p:cTn>
                                        <p:tgtEl>
                                          <p:spTgt spid="21507">
                                            <p:txEl>
                                              <p:pRg st="2" end="2"/>
                                            </p:txEl>
                                          </p:spTgt>
                                        </p:tgtEl>
                                        <p:attrNameLst>
                                          <p:attrName>r</p:attrName>
                                        </p:attrNameLst>
                                      </p:cBhvr>
                                    </p:animRot>
                                    <p:animRot by="1500000">
                                      <p:cBhvr>
                                        <p:cTn id="16" dur="125" fill="hold">
                                          <p:stCondLst>
                                            <p:cond delay="375"/>
                                          </p:stCondLst>
                                        </p:cTn>
                                        <p:tgtEl>
                                          <p:spTgt spid="21507">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p:cNvSpPr>
          <p:nvPr>
            <p:ph type="title"/>
          </p:nvPr>
        </p:nvSpPr>
        <p:spPr/>
        <p:txBody>
          <a:bodyPr/>
          <a:lstStyle/>
          <a:p>
            <a:r>
              <a:rPr lang="en-US" dirty="0" smtClean="0"/>
              <a:t>Energy</a:t>
            </a:r>
          </a:p>
        </p:txBody>
      </p:sp>
      <p:sp>
        <p:nvSpPr>
          <p:cNvPr id="39939" name="Rectangle 3"/>
          <p:cNvSpPr>
            <a:spLocks noGrp="1"/>
          </p:cNvSpPr>
          <p:nvPr>
            <p:ph type="body" idx="1"/>
          </p:nvPr>
        </p:nvSpPr>
        <p:spPr/>
        <p:txBody>
          <a:bodyPr/>
          <a:lstStyle/>
          <a:p>
            <a:pPr>
              <a:buFont typeface="Arial" charset="0"/>
              <a:buNone/>
            </a:pPr>
            <a:r>
              <a:rPr lang="en-US" dirty="0" smtClean="0"/>
              <a:t>Life on Earth is maintained through energy transformations. Which of the following is the original source of energy for </a:t>
            </a:r>
            <a:r>
              <a:rPr lang="en-US" b="1" dirty="0" smtClean="0"/>
              <a:t>most </a:t>
            </a:r>
            <a:r>
              <a:rPr lang="en-US" dirty="0" smtClean="0"/>
              <a:t>of these transformations?</a:t>
            </a:r>
          </a:p>
          <a:p>
            <a:pPr>
              <a:buFont typeface="Arial" charset="0"/>
              <a:buNone/>
            </a:pPr>
            <a:r>
              <a:rPr lang="en-US" dirty="0" smtClean="0"/>
              <a:t>A. soil</a:t>
            </a:r>
          </a:p>
          <a:p>
            <a:pPr>
              <a:buFont typeface="Arial" charset="0"/>
              <a:buNone/>
            </a:pPr>
            <a:r>
              <a:rPr lang="en-US" dirty="0" smtClean="0"/>
              <a:t>B. sugar</a:t>
            </a:r>
          </a:p>
          <a:p>
            <a:pPr>
              <a:buFont typeface="Arial" charset="0"/>
              <a:buNone/>
            </a:pPr>
            <a:r>
              <a:rPr lang="en-US" dirty="0" smtClean="0"/>
              <a:t>C. plants</a:t>
            </a:r>
          </a:p>
          <a:p>
            <a:pPr>
              <a:buFont typeface="Arial" charset="0"/>
              <a:buNone/>
            </a:pPr>
            <a:r>
              <a:rPr lang="en-US" dirty="0" smtClean="0"/>
              <a:t>D. sunlight</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29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9939">
                                            <p:txEl>
                                              <p:pRg st="4" end="4"/>
                                            </p:txEl>
                                          </p:spTgt>
                                        </p:tgtEl>
                                        <p:attrNameLst>
                                          <p:attrName>ppt_x</p:attrName>
                                          <p:attrName>ppt_y</p:attrName>
                                        </p:attrNameLst>
                                      </p:cBhvr>
                                    </p:animMotion>
                                    <p:animRot by="1500000">
                                      <p:cBhvr>
                                        <p:cTn id="7" dur="125" fill="hold">
                                          <p:stCondLst>
                                            <p:cond delay="0"/>
                                          </p:stCondLst>
                                        </p:cTn>
                                        <p:tgtEl>
                                          <p:spTgt spid="39939">
                                            <p:txEl>
                                              <p:pRg st="4" end="4"/>
                                            </p:txEl>
                                          </p:spTgt>
                                        </p:tgtEl>
                                        <p:attrNameLst>
                                          <p:attrName>r</p:attrName>
                                        </p:attrNameLst>
                                      </p:cBhvr>
                                    </p:animRot>
                                    <p:animRot by="-1500000">
                                      <p:cBhvr>
                                        <p:cTn id="8" dur="125" fill="hold">
                                          <p:stCondLst>
                                            <p:cond delay="125"/>
                                          </p:stCondLst>
                                        </p:cTn>
                                        <p:tgtEl>
                                          <p:spTgt spid="39939">
                                            <p:txEl>
                                              <p:pRg st="4" end="4"/>
                                            </p:txEl>
                                          </p:spTgt>
                                        </p:tgtEl>
                                        <p:attrNameLst>
                                          <p:attrName>r</p:attrName>
                                        </p:attrNameLst>
                                      </p:cBhvr>
                                    </p:animRot>
                                    <p:animRot by="-1500000">
                                      <p:cBhvr>
                                        <p:cTn id="9" dur="125" fill="hold">
                                          <p:stCondLst>
                                            <p:cond delay="250"/>
                                          </p:stCondLst>
                                        </p:cTn>
                                        <p:tgtEl>
                                          <p:spTgt spid="39939">
                                            <p:txEl>
                                              <p:pRg st="4" end="4"/>
                                            </p:txEl>
                                          </p:spTgt>
                                        </p:tgtEl>
                                        <p:attrNameLst>
                                          <p:attrName>r</p:attrName>
                                        </p:attrNameLst>
                                      </p:cBhvr>
                                    </p:animRot>
                                    <p:animRot by="1500000">
                                      <p:cBhvr>
                                        <p:cTn id="10" dur="125" fill="hold">
                                          <p:stCondLst>
                                            <p:cond delay="375"/>
                                          </p:stCondLst>
                                        </p:cTn>
                                        <p:tgtEl>
                                          <p:spTgt spid="39939">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p:cNvSpPr>
          <p:nvPr>
            <p:ph type="title"/>
          </p:nvPr>
        </p:nvSpPr>
        <p:spPr/>
        <p:txBody>
          <a:bodyPr/>
          <a:lstStyle/>
          <a:p>
            <a:r>
              <a:rPr lang="en-US" dirty="0" smtClean="0"/>
              <a:t>Characteristics of Life</a:t>
            </a:r>
          </a:p>
        </p:txBody>
      </p:sp>
      <p:sp>
        <p:nvSpPr>
          <p:cNvPr id="51203" name="Rectangle 3"/>
          <p:cNvSpPr>
            <a:spLocks noGrp="1"/>
          </p:cNvSpPr>
          <p:nvPr>
            <p:ph type="body" idx="1"/>
          </p:nvPr>
        </p:nvSpPr>
        <p:spPr/>
        <p:txBody>
          <a:bodyPr/>
          <a:lstStyle/>
          <a:p>
            <a:pPr>
              <a:buFont typeface="Arial" charset="0"/>
              <a:buNone/>
            </a:pPr>
            <a:r>
              <a:rPr lang="en-US" dirty="0" smtClean="0"/>
              <a:t>Fish, frogs, and plankton are some organisms found in a pond. Which characteristic do fish, frogs, and plankton have in common?</a:t>
            </a:r>
          </a:p>
          <a:p>
            <a:pPr>
              <a:buFont typeface="Arial" charset="0"/>
              <a:buNone/>
            </a:pPr>
            <a:r>
              <a:rPr lang="en-US" dirty="0" smtClean="0"/>
              <a:t>A. They live only in water.</a:t>
            </a:r>
          </a:p>
          <a:p>
            <a:pPr>
              <a:buFont typeface="Arial" charset="0"/>
              <a:buNone/>
            </a:pPr>
            <a:r>
              <a:rPr lang="en-US" dirty="0" smtClean="0"/>
              <a:t>B. They make their own food.</a:t>
            </a:r>
          </a:p>
          <a:p>
            <a:pPr>
              <a:buFont typeface="Arial" charset="0"/>
              <a:buNone/>
            </a:pPr>
            <a:r>
              <a:rPr lang="en-US" dirty="0" smtClean="0"/>
              <a:t>C. They require energy to live.</a:t>
            </a:r>
          </a:p>
          <a:p>
            <a:pPr>
              <a:buFont typeface="Arial" charset="0"/>
              <a:buNone/>
            </a:pPr>
            <a:r>
              <a:rPr lang="en-US" dirty="0" smtClean="0"/>
              <a:t>D. They breathe air through their gills.</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51203">
                                            <p:txEl>
                                              <p:pRg st="3" end="3"/>
                                            </p:txEl>
                                          </p:spTgt>
                                        </p:tgtEl>
                                        <p:attrNameLst>
                                          <p:attrName>ppt_x</p:attrName>
                                          <p:attrName>ppt_y</p:attrName>
                                        </p:attrNameLst>
                                      </p:cBhvr>
                                    </p:animMotion>
                                    <p:animRot by="1500000">
                                      <p:cBhvr>
                                        <p:cTn id="7" dur="125" fill="hold">
                                          <p:stCondLst>
                                            <p:cond delay="0"/>
                                          </p:stCondLst>
                                        </p:cTn>
                                        <p:tgtEl>
                                          <p:spTgt spid="51203">
                                            <p:txEl>
                                              <p:pRg st="3" end="3"/>
                                            </p:txEl>
                                          </p:spTgt>
                                        </p:tgtEl>
                                        <p:attrNameLst>
                                          <p:attrName>r</p:attrName>
                                        </p:attrNameLst>
                                      </p:cBhvr>
                                    </p:animRot>
                                    <p:animRot by="-1500000">
                                      <p:cBhvr>
                                        <p:cTn id="8" dur="125" fill="hold">
                                          <p:stCondLst>
                                            <p:cond delay="125"/>
                                          </p:stCondLst>
                                        </p:cTn>
                                        <p:tgtEl>
                                          <p:spTgt spid="51203">
                                            <p:txEl>
                                              <p:pRg st="3" end="3"/>
                                            </p:txEl>
                                          </p:spTgt>
                                        </p:tgtEl>
                                        <p:attrNameLst>
                                          <p:attrName>r</p:attrName>
                                        </p:attrNameLst>
                                      </p:cBhvr>
                                    </p:animRot>
                                    <p:animRot by="-1500000">
                                      <p:cBhvr>
                                        <p:cTn id="9" dur="125" fill="hold">
                                          <p:stCondLst>
                                            <p:cond delay="250"/>
                                          </p:stCondLst>
                                        </p:cTn>
                                        <p:tgtEl>
                                          <p:spTgt spid="51203">
                                            <p:txEl>
                                              <p:pRg st="3" end="3"/>
                                            </p:txEl>
                                          </p:spTgt>
                                        </p:tgtEl>
                                        <p:attrNameLst>
                                          <p:attrName>r</p:attrName>
                                        </p:attrNameLst>
                                      </p:cBhvr>
                                    </p:animRot>
                                    <p:animRot by="1500000">
                                      <p:cBhvr>
                                        <p:cTn id="10" dur="125" fill="hold">
                                          <p:stCondLst>
                                            <p:cond delay="375"/>
                                          </p:stCondLst>
                                        </p:cTn>
                                        <p:tgtEl>
                                          <p:spTgt spid="51203">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p:cNvSpPr>
          <p:nvPr>
            <p:ph type="title"/>
          </p:nvPr>
        </p:nvSpPr>
        <p:spPr/>
        <p:txBody>
          <a:bodyPr/>
          <a:lstStyle/>
          <a:p>
            <a:r>
              <a:rPr lang="en-US" dirty="0" smtClean="0"/>
              <a:t>Energy Sources</a:t>
            </a:r>
          </a:p>
        </p:txBody>
      </p:sp>
      <p:sp>
        <p:nvSpPr>
          <p:cNvPr id="55299" name="Rectangle 3"/>
          <p:cNvSpPr>
            <a:spLocks noGrp="1"/>
          </p:cNvSpPr>
          <p:nvPr>
            <p:ph type="body" idx="1"/>
          </p:nvPr>
        </p:nvSpPr>
        <p:spPr/>
        <p:txBody>
          <a:bodyPr/>
          <a:lstStyle/>
          <a:p>
            <a:pPr>
              <a:lnSpc>
                <a:spcPct val="90000"/>
              </a:lnSpc>
              <a:buFont typeface="Arial" charset="0"/>
              <a:buNone/>
            </a:pPr>
            <a:r>
              <a:rPr lang="en-US" dirty="0" smtClean="0"/>
              <a:t>Most anabolic reactions, such as fat and polysaccharide synthesis, require energy to build macromolecules. Which source provides the usable form of energy to the cell for these reactions?</a:t>
            </a:r>
          </a:p>
          <a:p>
            <a:pPr>
              <a:lnSpc>
                <a:spcPct val="90000"/>
              </a:lnSpc>
              <a:buFont typeface="Arial" charset="0"/>
              <a:buNone/>
            </a:pPr>
            <a:r>
              <a:rPr lang="en-US" dirty="0" smtClean="0"/>
              <a:t>A. ATP</a:t>
            </a:r>
          </a:p>
          <a:p>
            <a:pPr>
              <a:lnSpc>
                <a:spcPct val="90000"/>
              </a:lnSpc>
              <a:buFont typeface="Arial" charset="0"/>
              <a:buNone/>
            </a:pPr>
            <a:r>
              <a:rPr lang="en-US" dirty="0" smtClean="0"/>
              <a:t>B. DNA</a:t>
            </a:r>
          </a:p>
          <a:p>
            <a:pPr>
              <a:lnSpc>
                <a:spcPct val="90000"/>
              </a:lnSpc>
              <a:buFont typeface="Arial" charset="0"/>
              <a:buNone/>
            </a:pPr>
            <a:r>
              <a:rPr lang="en-US" dirty="0" smtClean="0"/>
              <a:t>C. glucose</a:t>
            </a:r>
          </a:p>
          <a:p>
            <a:pPr>
              <a:lnSpc>
                <a:spcPct val="90000"/>
              </a:lnSpc>
              <a:buFont typeface="Arial" charset="0"/>
              <a:buNone/>
            </a:pPr>
            <a:r>
              <a:rPr lang="en-US" dirty="0" smtClean="0"/>
              <a:t>D. sunlight</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30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55299">
                                            <p:txEl>
                                              <p:pRg st="1" end="1"/>
                                            </p:txEl>
                                          </p:spTgt>
                                        </p:tgtEl>
                                        <p:attrNameLst>
                                          <p:attrName>ppt_x</p:attrName>
                                          <p:attrName>ppt_y</p:attrName>
                                        </p:attrNameLst>
                                      </p:cBhvr>
                                    </p:animMotion>
                                    <p:animRot by="1500000">
                                      <p:cBhvr>
                                        <p:cTn id="7" dur="125" fill="hold">
                                          <p:stCondLst>
                                            <p:cond delay="0"/>
                                          </p:stCondLst>
                                        </p:cTn>
                                        <p:tgtEl>
                                          <p:spTgt spid="55299">
                                            <p:txEl>
                                              <p:pRg st="1" end="1"/>
                                            </p:txEl>
                                          </p:spTgt>
                                        </p:tgtEl>
                                        <p:attrNameLst>
                                          <p:attrName>r</p:attrName>
                                        </p:attrNameLst>
                                      </p:cBhvr>
                                    </p:animRot>
                                    <p:animRot by="-1500000">
                                      <p:cBhvr>
                                        <p:cTn id="8" dur="125" fill="hold">
                                          <p:stCondLst>
                                            <p:cond delay="125"/>
                                          </p:stCondLst>
                                        </p:cTn>
                                        <p:tgtEl>
                                          <p:spTgt spid="55299">
                                            <p:txEl>
                                              <p:pRg st="1" end="1"/>
                                            </p:txEl>
                                          </p:spTgt>
                                        </p:tgtEl>
                                        <p:attrNameLst>
                                          <p:attrName>r</p:attrName>
                                        </p:attrNameLst>
                                      </p:cBhvr>
                                    </p:animRot>
                                    <p:animRot by="-1500000">
                                      <p:cBhvr>
                                        <p:cTn id="9" dur="125" fill="hold">
                                          <p:stCondLst>
                                            <p:cond delay="250"/>
                                          </p:stCondLst>
                                        </p:cTn>
                                        <p:tgtEl>
                                          <p:spTgt spid="55299">
                                            <p:txEl>
                                              <p:pRg st="1" end="1"/>
                                            </p:txEl>
                                          </p:spTgt>
                                        </p:tgtEl>
                                        <p:attrNameLst>
                                          <p:attrName>r</p:attrName>
                                        </p:attrNameLst>
                                      </p:cBhvr>
                                    </p:animRot>
                                    <p:animRot by="1500000">
                                      <p:cBhvr>
                                        <p:cTn id="10" dur="125" fill="hold">
                                          <p:stCondLst>
                                            <p:cond delay="375"/>
                                          </p:stCondLst>
                                        </p:cTn>
                                        <p:tgtEl>
                                          <p:spTgt spid="55299">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p:cNvSpPr>
          <p:nvPr>
            <p:ph type="title"/>
          </p:nvPr>
        </p:nvSpPr>
        <p:spPr/>
        <p:txBody>
          <a:bodyPr/>
          <a:lstStyle/>
          <a:p>
            <a:r>
              <a:rPr lang="en-US" dirty="0" smtClean="0"/>
              <a:t>Photosynthesis/Respiration</a:t>
            </a:r>
          </a:p>
        </p:txBody>
      </p:sp>
      <p:sp>
        <p:nvSpPr>
          <p:cNvPr id="19459" name="Rectangle 3"/>
          <p:cNvSpPr>
            <a:spLocks noGrp="1"/>
          </p:cNvSpPr>
          <p:nvPr>
            <p:ph type="body" idx="1"/>
          </p:nvPr>
        </p:nvSpPr>
        <p:spPr/>
        <p:txBody>
          <a:bodyPr/>
          <a:lstStyle/>
          <a:p>
            <a:pPr>
              <a:lnSpc>
                <a:spcPct val="90000"/>
              </a:lnSpc>
              <a:buFont typeface="Arial" charset="0"/>
              <a:buNone/>
            </a:pPr>
            <a:r>
              <a:rPr lang="en-US" sz="2800" dirty="0" smtClean="0"/>
              <a:t>Which statement </a:t>
            </a:r>
            <a:r>
              <a:rPr lang="en-US" sz="2800" b="1" dirty="0" smtClean="0"/>
              <a:t>best </a:t>
            </a:r>
            <a:r>
              <a:rPr lang="en-US" sz="2800" dirty="0" smtClean="0"/>
              <a:t>compares the energy transformations of photosynthesis and cellular respiration?</a:t>
            </a:r>
          </a:p>
          <a:p>
            <a:pPr>
              <a:lnSpc>
                <a:spcPct val="90000"/>
              </a:lnSpc>
              <a:buFont typeface="Arial" charset="0"/>
              <a:buNone/>
            </a:pPr>
            <a:r>
              <a:rPr lang="en-US" sz="2800" dirty="0" smtClean="0"/>
              <a:t>A. Only photosynthesis uses oxygen to create energy.</a:t>
            </a:r>
          </a:p>
          <a:p>
            <a:pPr>
              <a:lnSpc>
                <a:spcPct val="90000"/>
              </a:lnSpc>
              <a:buFont typeface="Arial" charset="0"/>
              <a:buNone/>
            </a:pPr>
            <a:r>
              <a:rPr lang="en-US" sz="2800" dirty="0" smtClean="0"/>
              <a:t>B. Only photosynthesis causes an increase in kinetic energy.</a:t>
            </a:r>
          </a:p>
          <a:p>
            <a:pPr>
              <a:lnSpc>
                <a:spcPct val="90000"/>
              </a:lnSpc>
              <a:buFont typeface="Arial" charset="0"/>
              <a:buNone/>
            </a:pPr>
            <a:r>
              <a:rPr lang="en-US" sz="2800" dirty="0" smtClean="0"/>
              <a:t>C. Photosynthesis and respiration both store energy in chemical bonds.</a:t>
            </a:r>
          </a:p>
          <a:p>
            <a:pPr>
              <a:lnSpc>
                <a:spcPct val="90000"/>
              </a:lnSpc>
              <a:buFont typeface="Arial" charset="0"/>
              <a:buNone/>
            </a:pPr>
            <a:r>
              <a:rPr lang="en-US" sz="2800" dirty="0" smtClean="0"/>
              <a:t>D. Photosynthesis and respiration both require chemical energy to make food.</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31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19459">
                                            <p:txEl>
                                              <p:pRg st="3" end="3"/>
                                            </p:txEl>
                                          </p:spTgt>
                                        </p:tgtEl>
                                        <p:attrNameLst>
                                          <p:attrName>ppt_x</p:attrName>
                                          <p:attrName>ppt_y</p:attrName>
                                        </p:attrNameLst>
                                      </p:cBhvr>
                                    </p:animMotion>
                                    <p:animRot by="1500000">
                                      <p:cBhvr>
                                        <p:cTn id="7" dur="125" fill="hold">
                                          <p:stCondLst>
                                            <p:cond delay="0"/>
                                          </p:stCondLst>
                                        </p:cTn>
                                        <p:tgtEl>
                                          <p:spTgt spid="19459">
                                            <p:txEl>
                                              <p:pRg st="3" end="3"/>
                                            </p:txEl>
                                          </p:spTgt>
                                        </p:tgtEl>
                                        <p:attrNameLst>
                                          <p:attrName>r</p:attrName>
                                        </p:attrNameLst>
                                      </p:cBhvr>
                                    </p:animRot>
                                    <p:animRot by="-1500000">
                                      <p:cBhvr>
                                        <p:cTn id="8" dur="125" fill="hold">
                                          <p:stCondLst>
                                            <p:cond delay="125"/>
                                          </p:stCondLst>
                                        </p:cTn>
                                        <p:tgtEl>
                                          <p:spTgt spid="19459">
                                            <p:txEl>
                                              <p:pRg st="3" end="3"/>
                                            </p:txEl>
                                          </p:spTgt>
                                        </p:tgtEl>
                                        <p:attrNameLst>
                                          <p:attrName>r</p:attrName>
                                        </p:attrNameLst>
                                      </p:cBhvr>
                                    </p:animRot>
                                    <p:animRot by="-1500000">
                                      <p:cBhvr>
                                        <p:cTn id="9" dur="125" fill="hold">
                                          <p:stCondLst>
                                            <p:cond delay="250"/>
                                          </p:stCondLst>
                                        </p:cTn>
                                        <p:tgtEl>
                                          <p:spTgt spid="19459">
                                            <p:txEl>
                                              <p:pRg st="3" end="3"/>
                                            </p:txEl>
                                          </p:spTgt>
                                        </p:tgtEl>
                                        <p:attrNameLst>
                                          <p:attrName>r</p:attrName>
                                        </p:attrNameLst>
                                      </p:cBhvr>
                                    </p:animRot>
                                    <p:animRot by="1500000">
                                      <p:cBhvr>
                                        <p:cTn id="10" dur="125" fill="hold">
                                          <p:stCondLst>
                                            <p:cond delay="375"/>
                                          </p:stCondLst>
                                        </p:cTn>
                                        <p:tgtEl>
                                          <p:spTgt spid="19459">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p:cNvSpPr>
          <p:nvPr>
            <p:ph type="title"/>
          </p:nvPr>
        </p:nvSpPr>
        <p:spPr/>
        <p:txBody>
          <a:bodyPr/>
          <a:lstStyle/>
          <a:p>
            <a:r>
              <a:rPr lang="en-US" dirty="0"/>
              <a:t>R</a:t>
            </a:r>
            <a:r>
              <a:rPr lang="en-US" dirty="0" smtClean="0"/>
              <a:t>eproduction</a:t>
            </a:r>
          </a:p>
        </p:txBody>
      </p:sp>
      <p:sp>
        <p:nvSpPr>
          <p:cNvPr id="34819" name="Rectangle 3"/>
          <p:cNvSpPr>
            <a:spLocks noGrp="1"/>
          </p:cNvSpPr>
          <p:nvPr>
            <p:ph type="body" idx="1"/>
          </p:nvPr>
        </p:nvSpPr>
        <p:spPr/>
        <p:txBody>
          <a:bodyPr/>
          <a:lstStyle/>
          <a:p>
            <a:pPr>
              <a:buFont typeface="Arial" charset="0"/>
              <a:buNone/>
            </a:pPr>
            <a:r>
              <a:rPr lang="en-US" sz="2800" dirty="0" smtClean="0"/>
              <a:t>Under favorable conditions, the bacterium, </a:t>
            </a:r>
            <a:r>
              <a:rPr lang="en-US" sz="2800" i="1" dirty="0" smtClean="0"/>
              <a:t>E. coli</a:t>
            </a:r>
            <a:r>
              <a:rPr lang="en-US" sz="2800" dirty="0" smtClean="0"/>
              <a:t>, can divide to form two genetically-identical daughter cells in less than an hour. Which characteristic </a:t>
            </a:r>
            <a:r>
              <a:rPr lang="en-US" sz="2800" b="1" dirty="0" smtClean="0"/>
              <a:t>best </a:t>
            </a:r>
            <a:r>
              <a:rPr lang="en-US" sz="2800" dirty="0" smtClean="0"/>
              <a:t>describes how the genetically identical daughter cells of </a:t>
            </a:r>
            <a:r>
              <a:rPr lang="en-US" sz="2800" i="1" dirty="0" smtClean="0"/>
              <a:t>E. coli </a:t>
            </a:r>
            <a:r>
              <a:rPr lang="en-US" sz="2800" dirty="0" smtClean="0"/>
              <a:t>are produced?</a:t>
            </a:r>
          </a:p>
          <a:p>
            <a:pPr>
              <a:buFont typeface="Arial" charset="0"/>
              <a:buNone/>
            </a:pPr>
            <a:r>
              <a:rPr lang="en-US" sz="2800" dirty="0" smtClean="0"/>
              <a:t>A. Bacterial cells have no nucleus.</a:t>
            </a:r>
          </a:p>
          <a:p>
            <a:pPr>
              <a:buFont typeface="Arial" charset="0"/>
              <a:buNone/>
            </a:pPr>
            <a:r>
              <a:rPr lang="en-US" sz="2800" dirty="0" smtClean="0"/>
              <a:t>B. </a:t>
            </a:r>
            <a:r>
              <a:rPr lang="en-US" sz="2800" i="1" dirty="0" smtClean="0"/>
              <a:t>E. coli </a:t>
            </a:r>
            <a:r>
              <a:rPr lang="en-US" sz="2800" dirty="0" smtClean="0"/>
              <a:t>has a single chromosome.</a:t>
            </a:r>
          </a:p>
          <a:p>
            <a:pPr>
              <a:buFont typeface="Arial" charset="0"/>
              <a:buNone/>
            </a:pPr>
            <a:r>
              <a:rPr lang="en-US" sz="2800" dirty="0" smtClean="0"/>
              <a:t>C. DNA replication is semi-conservative.</a:t>
            </a:r>
          </a:p>
          <a:p>
            <a:pPr>
              <a:buFont typeface="Arial" charset="0"/>
              <a:buNone/>
            </a:pPr>
            <a:r>
              <a:rPr lang="en-US" sz="2800" dirty="0" smtClean="0"/>
              <a:t>D. One cell maintains the original chromosome.</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32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4819">
                                            <p:txEl>
                                              <p:pRg st="3" end="3"/>
                                            </p:txEl>
                                          </p:spTgt>
                                        </p:tgtEl>
                                        <p:attrNameLst>
                                          <p:attrName>ppt_x</p:attrName>
                                          <p:attrName>ppt_y</p:attrName>
                                        </p:attrNameLst>
                                      </p:cBhvr>
                                    </p:animMotion>
                                    <p:animRot by="1500000">
                                      <p:cBhvr>
                                        <p:cTn id="7" dur="125" fill="hold">
                                          <p:stCondLst>
                                            <p:cond delay="0"/>
                                          </p:stCondLst>
                                        </p:cTn>
                                        <p:tgtEl>
                                          <p:spTgt spid="34819">
                                            <p:txEl>
                                              <p:pRg st="3" end="3"/>
                                            </p:txEl>
                                          </p:spTgt>
                                        </p:tgtEl>
                                        <p:attrNameLst>
                                          <p:attrName>r</p:attrName>
                                        </p:attrNameLst>
                                      </p:cBhvr>
                                    </p:animRot>
                                    <p:animRot by="-1500000">
                                      <p:cBhvr>
                                        <p:cTn id="8" dur="125" fill="hold">
                                          <p:stCondLst>
                                            <p:cond delay="125"/>
                                          </p:stCondLst>
                                        </p:cTn>
                                        <p:tgtEl>
                                          <p:spTgt spid="34819">
                                            <p:txEl>
                                              <p:pRg st="3" end="3"/>
                                            </p:txEl>
                                          </p:spTgt>
                                        </p:tgtEl>
                                        <p:attrNameLst>
                                          <p:attrName>r</p:attrName>
                                        </p:attrNameLst>
                                      </p:cBhvr>
                                    </p:animRot>
                                    <p:animRot by="-1500000">
                                      <p:cBhvr>
                                        <p:cTn id="9" dur="125" fill="hold">
                                          <p:stCondLst>
                                            <p:cond delay="250"/>
                                          </p:stCondLst>
                                        </p:cTn>
                                        <p:tgtEl>
                                          <p:spTgt spid="34819">
                                            <p:txEl>
                                              <p:pRg st="3" end="3"/>
                                            </p:txEl>
                                          </p:spTgt>
                                        </p:tgtEl>
                                        <p:attrNameLst>
                                          <p:attrName>r</p:attrName>
                                        </p:attrNameLst>
                                      </p:cBhvr>
                                    </p:animRot>
                                    <p:animRot by="1500000">
                                      <p:cBhvr>
                                        <p:cTn id="10" dur="125" fill="hold">
                                          <p:stCondLst>
                                            <p:cond delay="375"/>
                                          </p:stCondLst>
                                        </p:cTn>
                                        <p:tgtEl>
                                          <p:spTgt spid="34819">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p:cNvSpPr>
          <p:nvPr>
            <p:ph type="title"/>
          </p:nvPr>
        </p:nvSpPr>
        <p:spPr/>
        <p:txBody>
          <a:bodyPr/>
          <a:lstStyle/>
          <a:p>
            <a:r>
              <a:rPr lang="en-US" dirty="0" smtClean="0"/>
              <a:t>Diploid</a:t>
            </a:r>
          </a:p>
        </p:txBody>
      </p:sp>
      <p:sp>
        <p:nvSpPr>
          <p:cNvPr id="35843" name="Rectangle 3"/>
          <p:cNvSpPr>
            <a:spLocks noGrp="1"/>
          </p:cNvSpPr>
          <p:nvPr>
            <p:ph type="body" idx="1"/>
          </p:nvPr>
        </p:nvSpPr>
        <p:spPr/>
        <p:txBody>
          <a:bodyPr/>
          <a:lstStyle/>
          <a:p>
            <a:pPr>
              <a:buFont typeface="Arial" charset="0"/>
              <a:buNone/>
            </a:pPr>
            <a:r>
              <a:rPr lang="en-US" dirty="0" smtClean="0"/>
              <a:t>Fertilization of an egg leads to a diploid genome as a zygote is formed. Which characteristic is true of diploid genome?</a:t>
            </a:r>
          </a:p>
          <a:p>
            <a:pPr>
              <a:buFont typeface="Arial" charset="0"/>
              <a:buNone/>
            </a:pPr>
            <a:r>
              <a:rPr lang="en-US" dirty="0" smtClean="0"/>
              <a:t>A. There are two alleles per gene.</a:t>
            </a:r>
          </a:p>
          <a:p>
            <a:pPr>
              <a:buFont typeface="Arial" charset="0"/>
              <a:buNone/>
            </a:pPr>
            <a:r>
              <a:rPr lang="en-US" dirty="0" smtClean="0"/>
              <a:t>B. There are two genes per allele.</a:t>
            </a:r>
          </a:p>
          <a:p>
            <a:pPr>
              <a:buFont typeface="Arial" charset="0"/>
              <a:buNone/>
            </a:pPr>
            <a:r>
              <a:rPr lang="en-US" dirty="0" smtClean="0"/>
              <a:t>C. There are two genes per chromosome.</a:t>
            </a:r>
          </a:p>
          <a:p>
            <a:pPr>
              <a:buFont typeface="Arial" charset="0"/>
              <a:buNone/>
            </a:pPr>
            <a:r>
              <a:rPr lang="en-US" dirty="0" smtClean="0"/>
              <a:t>D. There are two chromosomes per allele.</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33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5843">
                                            <p:txEl>
                                              <p:pRg st="1" end="1"/>
                                            </p:txEl>
                                          </p:spTgt>
                                        </p:tgtEl>
                                        <p:attrNameLst>
                                          <p:attrName>ppt_x</p:attrName>
                                          <p:attrName>ppt_y</p:attrName>
                                        </p:attrNameLst>
                                      </p:cBhvr>
                                    </p:animMotion>
                                    <p:animRot by="1500000">
                                      <p:cBhvr>
                                        <p:cTn id="7" dur="125" fill="hold">
                                          <p:stCondLst>
                                            <p:cond delay="0"/>
                                          </p:stCondLst>
                                        </p:cTn>
                                        <p:tgtEl>
                                          <p:spTgt spid="35843">
                                            <p:txEl>
                                              <p:pRg st="1" end="1"/>
                                            </p:txEl>
                                          </p:spTgt>
                                        </p:tgtEl>
                                        <p:attrNameLst>
                                          <p:attrName>r</p:attrName>
                                        </p:attrNameLst>
                                      </p:cBhvr>
                                    </p:animRot>
                                    <p:animRot by="-1500000">
                                      <p:cBhvr>
                                        <p:cTn id="8" dur="125" fill="hold">
                                          <p:stCondLst>
                                            <p:cond delay="125"/>
                                          </p:stCondLst>
                                        </p:cTn>
                                        <p:tgtEl>
                                          <p:spTgt spid="35843">
                                            <p:txEl>
                                              <p:pRg st="1" end="1"/>
                                            </p:txEl>
                                          </p:spTgt>
                                        </p:tgtEl>
                                        <p:attrNameLst>
                                          <p:attrName>r</p:attrName>
                                        </p:attrNameLst>
                                      </p:cBhvr>
                                    </p:animRot>
                                    <p:animRot by="-1500000">
                                      <p:cBhvr>
                                        <p:cTn id="9" dur="125" fill="hold">
                                          <p:stCondLst>
                                            <p:cond delay="250"/>
                                          </p:stCondLst>
                                        </p:cTn>
                                        <p:tgtEl>
                                          <p:spTgt spid="35843">
                                            <p:txEl>
                                              <p:pRg st="1" end="1"/>
                                            </p:txEl>
                                          </p:spTgt>
                                        </p:tgtEl>
                                        <p:attrNameLst>
                                          <p:attrName>r</p:attrName>
                                        </p:attrNameLst>
                                      </p:cBhvr>
                                    </p:animRot>
                                    <p:animRot by="1500000">
                                      <p:cBhvr>
                                        <p:cTn id="10" dur="125" fill="hold">
                                          <p:stCondLst>
                                            <p:cond delay="375"/>
                                          </p:stCondLst>
                                        </p:cTn>
                                        <p:tgtEl>
                                          <p:spTgt spid="35843">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Cell Cycle</a:t>
            </a:r>
            <a:endParaRPr lang="en-US" dirty="0"/>
          </a:p>
        </p:txBody>
      </p:sp>
      <p:sp>
        <p:nvSpPr>
          <p:cNvPr id="3" name="Content Placeholder 2"/>
          <p:cNvSpPr>
            <a:spLocks noGrp="1"/>
          </p:cNvSpPr>
          <p:nvPr>
            <p:ph idx="1"/>
          </p:nvPr>
        </p:nvSpPr>
        <p:spPr/>
        <p:txBody>
          <a:bodyPr/>
          <a:lstStyle/>
          <a:p>
            <a:pPr marL="0" indent="0">
              <a:buNone/>
            </a:pPr>
            <a:r>
              <a:rPr lang="en-US" sz="2400" dirty="0"/>
              <a:t>Which list of events occurs during the interphase stage of the cell cycle?</a:t>
            </a:r>
          </a:p>
          <a:p>
            <a:pPr marL="0" indent="0">
              <a:buNone/>
            </a:pPr>
            <a:r>
              <a:rPr lang="en-US" sz="2400" dirty="0"/>
              <a:t>A. chromosomes align at the center of the cell, spindle fibers shorten, and </a:t>
            </a:r>
            <a:r>
              <a:rPr lang="en-US" sz="2400" dirty="0" smtClean="0"/>
              <a:t>chromatids begin </a:t>
            </a:r>
            <a:r>
              <a:rPr lang="en-US" sz="2400" dirty="0"/>
              <a:t>moving to cell poles</a:t>
            </a:r>
          </a:p>
          <a:p>
            <a:pPr marL="0" indent="0">
              <a:buNone/>
            </a:pPr>
            <a:r>
              <a:rPr lang="en-US" sz="2400" dirty="0"/>
              <a:t>B. chromatids arrive at opposite poles of cell, new membranes form around </a:t>
            </a:r>
            <a:r>
              <a:rPr lang="en-US" sz="2400" dirty="0" smtClean="0"/>
              <a:t>daughter nuclei</a:t>
            </a:r>
            <a:r>
              <a:rPr lang="en-US" sz="2400" dirty="0"/>
              <a:t>, and chromosomes disperse</a:t>
            </a:r>
          </a:p>
          <a:p>
            <a:pPr marL="0" indent="0">
              <a:buNone/>
            </a:pPr>
            <a:r>
              <a:rPr lang="en-US" sz="2400" dirty="0"/>
              <a:t>C. DNA replicates, centrioles divide, and proteins are actively produced</a:t>
            </a:r>
          </a:p>
          <a:p>
            <a:pPr marL="0" indent="0">
              <a:buNone/>
            </a:pPr>
            <a:r>
              <a:rPr lang="en-US" sz="2400" dirty="0"/>
              <a:t>D. cytoplasm divides and a contractile ring separates cell into two daughter cells</a:t>
            </a:r>
          </a:p>
          <a:p>
            <a:endParaRPr lang="en-US" sz="2400" dirty="0"/>
          </a:p>
        </p:txBody>
      </p:sp>
      <p:sp>
        <p:nvSpPr>
          <p:cNvPr id="4" name="Slide Number Placeholder 3"/>
          <p:cNvSpPr>
            <a:spLocks noGrp="1"/>
          </p:cNvSpPr>
          <p:nvPr>
            <p:ph type="sldNum" sz="quarter" idx="12"/>
          </p:nvPr>
        </p:nvSpPr>
        <p:spPr/>
        <p:txBody>
          <a:bodyPr/>
          <a:lstStyle/>
          <a:p>
            <a:pPr>
              <a:defRPr/>
            </a:pPr>
            <a:fld id="{92434125-BD0F-453C-8A89-70E03EC30398}" type="slidenum">
              <a:rPr lang="en-US" smtClean="0"/>
              <a:pPr>
                <a:defRPr/>
              </a:pPr>
              <a:t>34</a:t>
            </a:fld>
            <a:endParaRPr lang="en-US"/>
          </a:p>
        </p:txBody>
      </p:sp>
    </p:spTree>
    <p:custDataLst>
      <p:tags r:id="rId1"/>
    </p:custDataLst>
    <p:extLst>
      <p:ext uri="{BB962C8B-B14F-4D97-AF65-F5344CB8AC3E}">
        <p14:creationId xmlns:p14="http://schemas.microsoft.com/office/powerpoint/2010/main" val="122322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
                                            <p:txEl>
                                              <p:pRg st="3" end="3"/>
                                            </p:txEl>
                                          </p:spTgt>
                                        </p:tgtEl>
                                        <p:attrNameLst>
                                          <p:attrName>ppt_x</p:attrName>
                                          <p:attrName>ppt_y</p:attrName>
                                        </p:attrNameLst>
                                      </p:cBhvr>
                                    </p:animMotion>
                                    <p:animRot by="1500000">
                                      <p:cBhvr>
                                        <p:cTn id="7" dur="125" fill="hold">
                                          <p:stCondLst>
                                            <p:cond delay="0"/>
                                          </p:stCondLst>
                                        </p:cTn>
                                        <p:tgtEl>
                                          <p:spTgt spid="3">
                                            <p:txEl>
                                              <p:pRg st="3" end="3"/>
                                            </p:txEl>
                                          </p:spTgt>
                                        </p:tgtEl>
                                        <p:attrNameLst>
                                          <p:attrName>r</p:attrName>
                                        </p:attrNameLst>
                                      </p:cBhvr>
                                    </p:animRot>
                                    <p:animRot by="-1500000">
                                      <p:cBhvr>
                                        <p:cTn id="8" dur="125" fill="hold">
                                          <p:stCondLst>
                                            <p:cond delay="125"/>
                                          </p:stCondLst>
                                        </p:cTn>
                                        <p:tgtEl>
                                          <p:spTgt spid="3">
                                            <p:txEl>
                                              <p:pRg st="3" end="3"/>
                                            </p:txEl>
                                          </p:spTgt>
                                        </p:tgtEl>
                                        <p:attrNameLst>
                                          <p:attrName>r</p:attrName>
                                        </p:attrNameLst>
                                      </p:cBhvr>
                                    </p:animRot>
                                    <p:animRot by="-1500000">
                                      <p:cBhvr>
                                        <p:cTn id="9" dur="125" fill="hold">
                                          <p:stCondLst>
                                            <p:cond delay="250"/>
                                          </p:stCondLst>
                                        </p:cTn>
                                        <p:tgtEl>
                                          <p:spTgt spid="3">
                                            <p:txEl>
                                              <p:pRg st="3" end="3"/>
                                            </p:txEl>
                                          </p:spTgt>
                                        </p:tgtEl>
                                        <p:attrNameLst>
                                          <p:attrName>r</p:attrName>
                                        </p:attrNameLst>
                                      </p:cBhvr>
                                    </p:animRot>
                                    <p:animRot by="1500000">
                                      <p:cBhvr>
                                        <p:cTn id="10" dur="125" fill="hold">
                                          <p:stCondLst>
                                            <p:cond delay="375"/>
                                          </p:stCondLst>
                                        </p:cTn>
                                        <p:tgtEl>
                                          <p:spTgt spid="3">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p:cNvSpPr>
          <p:nvPr>
            <p:ph type="title"/>
          </p:nvPr>
        </p:nvSpPr>
        <p:spPr/>
        <p:txBody>
          <a:bodyPr/>
          <a:lstStyle/>
          <a:p>
            <a:r>
              <a:rPr lang="en-US" dirty="0" smtClean="0"/>
              <a:t>Cells </a:t>
            </a:r>
          </a:p>
        </p:txBody>
      </p:sp>
      <p:sp>
        <p:nvSpPr>
          <p:cNvPr id="60419" name="Rectangle 3"/>
          <p:cNvSpPr>
            <a:spLocks noGrp="1"/>
          </p:cNvSpPr>
          <p:nvPr>
            <p:ph type="body" idx="1"/>
          </p:nvPr>
        </p:nvSpPr>
        <p:spPr/>
        <p:txBody>
          <a:bodyPr/>
          <a:lstStyle/>
          <a:p>
            <a:pPr>
              <a:buFont typeface="Arial" charset="0"/>
              <a:buNone/>
            </a:pPr>
            <a:r>
              <a:rPr lang="en-US" dirty="0" smtClean="0"/>
              <a:t>A human is typically composed of trillions of cells. Which process directly causes this large number of cells in humans?</a:t>
            </a:r>
          </a:p>
          <a:p>
            <a:pPr>
              <a:buFont typeface="Arial" charset="0"/>
              <a:buNone/>
            </a:pPr>
            <a:r>
              <a:rPr lang="en-US" dirty="0" smtClean="0"/>
              <a:t>A. circulation</a:t>
            </a:r>
          </a:p>
          <a:p>
            <a:pPr>
              <a:buFont typeface="Arial" charset="0"/>
              <a:buNone/>
            </a:pPr>
            <a:r>
              <a:rPr lang="en-US" dirty="0" smtClean="0"/>
              <a:t>B. respiration</a:t>
            </a:r>
          </a:p>
          <a:p>
            <a:pPr>
              <a:buFont typeface="Arial" charset="0"/>
              <a:buNone/>
            </a:pPr>
            <a:r>
              <a:rPr lang="en-US" dirty="0" smtClean="0"/>
              <a:t>C. cell division</a:t>
            </a:r>
          </a:p>
          <a:p>
            <a:pPr>
              <a:buFont typeface="Arial" charset="0"/>
              <a:buNone/>
            </a:pPr>
            <a:r>
              <a:rPr lang="en-US" dirty="0" smtClean="0"/>
              <a:t>D. cell mutation</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35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60419">
                                            <p:txEl>
                                              <p:pRg st="3" end="3"/>
                                            </p:txEl>
                                          </p:spTgt>
                                        </p:tgtEl>
                                        <p:attrNameLst>
                                          <p:attrName>ppt_x</p:attrName>
                                          <p:attrName>ppt_y</p:attrName>
                                        </p:attrNameLst>
                                      </p:cBhvr>
                                    </p:animMotion>
                                    <p:animRot by="1500000">
                                      <p:cBhvr>
                                        <p:cTn id="7" dur="125" fill="hold">
                                          <p:stCondLst>
                                            <p:cond delay="0"/>
                                          </p:stCondLst>
                                        </p:cTn>
                                        <p:tgtEl>
                                          <p:spTgt spid="60419">
                                            <p:txEl>
                                              <p:pRg st="3" end="3"/>
                                            </p:txEl>
                                          </p:spTgt>
                                        </p:tgtEl>
                                        <p:attrNameLst>
                                          <p:attrName>r</p:attrName>
                                        </p:attrNameLst>
                                      </p:cBhvr>
                                    </p:animRot>
                                    <p:animRot by="-1500000">
                                      <p:cBhvr>
                                        <p:cTn id="8" dur="125" fill="hold">
                                          <p:stCondLst>
                                            <p:cond delay="125"/>
                                          </p:stCondLst>
                                        </p:cTn>
                                        <p:tgtEl>
                                          <p:spTgt spid="60419">
                                            <p:txEl>
                                              <p:pRg st="3" end="3"/>
                                            </p:txEl>
                                          </p:spTgt>
                                        </p:tgtEl>
                                        <p:attrNameLst>
                                          <p:attrName>r</p:attrName>
                                        </p:attrNameLst>
                                      </p:cBhvr>
                                    </p:animRot>
                                    <p:animRot by="-1500000">
                                      <p:cBhvr>
                                        <p:cTn id="9" dur="125" fill="hold">
                                          <p:stCondLst>
                                            <p:cond delay="250"/>
                                          </p:stCondLst>
                                        </p:cTn>
                                        <p:tgtEl>
                                          <p:spTgt spid="60419">
                                            <p:txEl>
                                              <p:pRg st="3" end="3"/>
                                            </p:txEl>
                                          </p:spTgt>
                                        </p:tgtEl>
                                        <p:attrNameLst>
                                          <p:attrName>r</p:attrName>
                                        </p:attrNameLst>
                                      </p:cBhvr>
                                    </p:animRot>
                                    <p:animRot by="1500000">
                                      <p:cBhvr>
                                        <p:cTn id="10" dur="125" fill="hold">
                                          <p:stCondLst>
                                            <p:cond delay="375"/>
                                          </p:stCondLst>
                                        </p:cTn>
                                        <p:tgtEl>
                                          <p:spTgt spid="60419">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p:cNvSpPr>
          <p:nvPr>
            <p:ph type="title"/>
          </p:nvPr>
        </p:nvSpPr>
        <p:spPr/>
        <p:txBody>
          <a:bodyPr/>
          <a:lstStyle/>
          <a:p>
            <a:r>
              <a:rPr lang="en-US" dirty="0" smtClean="0"/>
              <a:t>Budding</a:t>
            </a:r>
          </a:p>
        </p:txBody>
      </p:sp>
      <p:sp>
        <p:nvSpPr>
          <p:cNvPr id="76803" name="Rectangle 3"/>
          <p:cNvSpPr>
            <a:spLocks noGrp="1"/>
          </p:cNvSpPr>
          <p:nvPr>
            <p:ph type="body" idx="1"/>
          </p:nvPr>
        </p:nvSpPr>
        <p:spPr/>
        <p:txBody>
          <a:bodyPr/>
          <a:lstStyle/>
          <a:p>
            <a:pPr>
              <a:lnSpc>
                <a:spcPct val="90000"/>
              </a:lnSpc>
              <a:buFont typeface="Arial" charset="0"/>
              <a:buNone/>
            </a:pPr>
            <a:r>
              <a:rPr lang="en-US" sz="2400" dirty="0" smtClean="0"/>
              <a:t>The </a:t>
            </a:r>
            <a:r>
              <a:rPr lang="en-US" sz="2400" dirty="0" err="1" smtClean="0"/>
              <a:t>kalanchoe</a:t>
            </a:r>
            <a:r>
              <a:rPr lang="en-US" sz="2400" dirty="0" smtClean="0"/>
              <a:t> is a plant that produces tiny buds from the tips of its leaves. These buds fall off the plant. When the buds land on a suitable growing surface, the buds then develop into mature plants. How is reproduction by budding different from sexual reproduction in plants?</a:t>
            </a:r>
          </a:p>
          <a:p>
            <a:pPr>
              <a:lnSpc>
                <a:spcPct val="90000"/>
              </a:lnSpc>
              <a:buFont typeface="Arial" charset="0"/>
              <a:buNone/>
            </a:pPr>
            <a:r>
              <a:rPr lang="en-US" sz="2400" dirty="0" smtClean="0"/>
              <a:t>A. Budding adds greater diversity to the </a:t>
            </a:r>
            <a:r>
              <a:rPr lang="en-US" sz="2400" dirty="0" err="1" smtClean="0"/>
              <a:t>kalanchoe</a:t>
            </a:r>
            <a:r>
              <a:rPr lang="en-US" sz="2400" dirty="0" smtClean="0"/>
              <a:t> plant species.</a:t>
            </a:r>
          </a:p>
          <a:p>
            <a:pPr>
              <a:lnSpc>
                <a:spcPct val="90000"/>
              </a:lnSpc>
              <a:buFont typeface="Arial" charset="0"/>
              <a:buNone/>
            </a:pPr>
            <a:r>
              <a:rPr lang="en-US" sz="2400" dirty="0" smtClean="0"/>
              <a:t>B. Budding requires that two parents be involved in reproduction.</a:t>
            </a:r>
          </a:p>
          <a:p>
            <a:pPr>
              <a:lnSpc>
                <a:spcPct val="90000"/>
              </a:lnSpc>
              <a:buFont typeface="Arial" charset="0"/>
              <a:buNone/>
            </a:pPr>
            <a:r>
              <a:rPr lang="en-US" sz="2400" dirty="0" smtClean="0"/>
              <a:t>C. Budding produces offspring plants that are identical to the parent plants.</a:t>
            </a:r>
          </a:p>
          <a:p>
            <a:pPr>
              <a:lnSpc>
                <a:spcPct val="90000"/>
              </a:lnSpc>
              <a:buFont typeface="Arial" charset="0"/>
              <a:buNone/>
            </a:pPr>
            <a:r>
              <a:rPr lang="en-US" sz="2400" dirty="0" smtClean="0"/>
              <a:t>D. Budding depends on another organism to transfer pollen for bud development.</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36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76803">
                                            <p:txEl>
                                              <p:pRg st="3" end="3"/>
                                            </p:txEl>
                                          </p:spTgt>
                                        </p:tgtEl>
                                        <p:attrNameLst>
                                          <p:attrName>ppt_x</p:attrName>
                                          <p:attrName>ppt_y</p:attrName>
                                        </p:attrNameLst>
                                      </p:cBhvr>
                                    </p:animMotion>
                                    <p:animRot by="1500000">
                                      <p:cBhvr>
                                        <p:cTn id="7" dur="125" fill="hold">
                                          <p:stCondLst>
                                            <p:cond delay="0"/>
                                          </p:stCondLst>
                                        </p:cTn>
                                        <p:tgtEl>
                                          <p:spTgt spid="76803">
                                            <p:txEl>
                                              <p:pRg st="3" end="3"/>
                                            </p:txEl>
                                          </p:spTgt>
                                        </p:tgtEl>
                                        <p:attrNameLst>
                                          <p:attrName>r</p:attrName>
                                        </p:attrNameLst>
                                      </p:cBhvr>
                                    </p:animRot>
                                    <p:animRot by="-1500000">
                                      <p:cBhvr>
                                        <p:cTn id="8" dur="125" fill="hold">
                                          <p:stCondLst>
                                            <p:cond delay="125"/>
                                          </p:stCondLst>
                                        </p:cTn>
                                        <p:tgtEl>
                                          <p:spTgt spid="76803">
                                            <p:txEl>
                                              <p:pRg st="3" end="3"/>
                                            </p:txEl>
                                          </p:spTgt>
                                        </p:tgtEl>
                                        <p:attrNameLst>
                                          <p:attrName>r</p:attrName>
                                        </p:attrNameLst>
                                      </p:cBhvr>
                                    </p:animRot>
                                    <p:animRot by="-1500000">
                                      <p:cBhvr>
                                        <p:cTn id="9" dur="125" fill="hold">
                                          <p:stCondLst>
                                            <p:cond delay="250"/>
                                          </p:stCondLst>
                                        </p:cTn>
                                        <p:tgtEl>
                                          <p:spTgt spid="76803">
                                            <p:txEl>
                                              <p:pRg st="3" end="3"/>
                                            </p:txEl>
                                          </p:spTgt>
                                        </p:tgtEl>
                                        <p:attrNameLst>
                                          <p:attrName>r</p:attrName>
                                        </p:attrNameLst>
                                      </p:cBhvr>
                                    </p:animRot>
                                    <p:animRot by="1500000">
                                      <p:cBhvr>
                                        <p:cTn id="10" dur="125" fill="hold">
                                          <p:stCondLst>
                                            <p:cond delay="375"/>
                                          </p:stCondLst>
                                        </p:cTn>
                                        <p:tgtEl>
                                          <p:spTgt spid="76803">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p:cNvSpPr>
          <p:nvPr>
            <p:ph type="title"/>
          </p:nvPr>
        </p:nvSpPr>
        <p:spPr/>
        <p:txBody>
          <a:bodyPr/>
          <a:lstStyle/>
          <a:p>
            <a:r>
              <a:rPr lang="en-US" dirty="0" smtClean="0"/>
              <a:t>Meiosis</a:t>
            </a:r>
          </a:p>
        </p:txBody>
      </p:sp>
      <p:sp>
        <p:nvSpPr>
          <p:cNvPr id="23555" name="Rectangle 3"/>
          <p:cNvSpPr>
            <a:spLocks noGrp="1"/>
          </p:cNvSpPr>
          <p:nvPr>
            <p:ph type="body" idx="1"/>
          </p:nvPr>
        </p:nvSpPr>
        <p:spPr/>
        <p:txBody>
          <a:bodyPr/>
          <a:lstStyle/>
          <a:p>
            <a:pPr>
              <a:lnSpc>
                <a:spcPct val="90000"/>
              </a:lnSpc>
              <a:buFont typeface="Arial" charset="0"/>
              <a:buNone/>
            </a:pPr>
            <a:r>
              <a:rPr lang="en-US" sz="2800" dirty="0" smtClean="0"/>
              <a:t>In one stage of a fern plant’s life cycle, a cell undergoes meiosis, and the resulting cells grow into new plants. How are these plants different from the parent plant?</a:t>
            </a:r>
          </a:p>
          <a:p>
            <a:pPr>
              <a:lnSpc>
                <a:spcPct val="90000"/>
              </a:lnSpc>
              <a:buFont typeface="Arial" charset="0"/>
              <a:buNone/>
            </a:pPr>
            <a:r>
              <a:rPr lang="en-US" sz="2800" dirty="0" smtClean="0"/>
              <a:t>A. The offspring plants grow twice as fast.</a:t>
            </a:r>
          </a:p>
          <a:p>
            <a:pPr>
              <a:lnSpc>
                <a:spcPct val="90000"/>
              </a:lnSpc>
              <a:buFont typeface="Arial" charset="0"/>
              <a:buNone/>
            </a:pPr>
            <a:r>
              <a:rPr lang="en-US" sz="2800" dirty="0" smtClean="0"/>
              <a:t>B. The offspring plants are smaller at maturity.</a:t>
            </a:r>
          </a:p>
          <a:p>
            <a:pPr>
              <a:lnSpc>
                <a:spcPct val="90000"/>
              </a:lnSpc>
              <a:buFont typeface="Arial" charset="0"/>
              <a:buNone/>
            </a:pPr>
            <a:r>
              <a:rPr lang="en-US" sz="2800" dirty="0" smtClean="0"/>
              <a:t>C. The offspring plants have half the amount of genetic material.</a:t>
            </a:r>
          </a:p>
          <a:p>
            <a:pPr>
              <a:lnSpc>
                <a:spcPct val="90000"/>
              </a:lnSpc>
              <a:buFont typeface="Arial" charset="0"/>
              <a:buNone/>
            </a:pPr>
            <a:r>
              <a:rPr lang="en-US" sz="2800" dirty="0" smtClean="0"/>
              <a:t>D. The offspring plants contain genetic material from multiple plants.</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37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23555">
                                            <p:txEl>
                                              <p:pRg st="3" end="3"/>
                                            </p:txEl>
                                          </p:spTgt>
                                        </p:tgtEl>
                                        <p:attrNameLst>
                                          <p:attrName>ppt_x</p:attrName>
                                          <p:attrName>ppt_y</p:attrName>
                                        </p:attrNameLst>
                                      </p:cBhvr>
                                    </p:animMotion>
                                    <p:animRot by="1500000">
                                      <p:cBhvr>
                                        <p:cTn id="7" dur="125" fill="hold">
                                          <p:stCondLst>
                                            <p:cond delay="0"/>
                                          </p:stCondLst>
                                        </p:cTn>
                                        <p:tgtEl>
                                          <p:spTgt spid="23555">
                                            <p:txEl>
                                              <p:pRg st="3" end="3"/>
                                            </p:txEl>
                                          </p:spTgt>
                                        </p:tgtEl>
                                        <p:attrNameLst>
                                          <p:attrName>r</p:attrName>
                                        </p:attrNameLst>
                                      </p:cBhvr>
                                    </p:animRot>
                                    <p:animRot by="-1500000">
                                      <p:cBhvr>
                                        <p:cTn id="8" dur="125" fill="hold">
                                          <p:stCondLst>
                                            <p:cond delay="125"/>
                                          </p:stCondLst>
                                        </p:cTn>
                                        <p:tgtEl>
                                          <p:spTgt spid="23555">
                                            <p:txEl>
                                              <p:pRg st="3" end="3"/>
                                            </p:txEl>
                                          </p:spTgt>
                                        </p:tgtEl>
                                        <p:attrNameLst>
                                          <p:attrName>r</p:attrName>
                                        </p:attrNameLst>
                                      </p:cBhvr>
                                    </p:animRot>
                                    <p:animRot by="-1500000">
                                      <p:cBhvr>
                                        <p:cTn id="9" dur="125" fill="hold">
                                          <p:stCondLst>
                                            <p:cond delay="250"/>
                                          </p:stCondLst>
                                        </p:cTn>
                                        <p:tgtEl>
                                          <p:spTgt spid="23555">
                                            <p:txEl>
                                              <p:pRg st="3" end="3"/>
                                            </p:txEl>
                                          </p:spTgt>
                                        </p:tgtEl>
                                        <p:attrNameLst>
                                          <p:attrName>r</p:attrName>
                                        </p:attrNameLst>
                                      </p:cBhvr>
                                    </p:animRot>
                                    <p:animRot by="1500000">
                                      <p:cBhvr>
                                        <p:cTn id="10" dur="125" fill="hold">
                                          <p:stCondLst>
                                            <p:cond delay="375"/>
                                          </p:stCondLst>
                                        </p:cTn>
                                        <p:tgtEl>
                                          <p:spTgt spid="23555">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p:cNvSpPr>
          <p:nvPr>
            <p:ph type="title"/>
          </p:nvPr>
        </p:nvSpPr>
        <p:spPr/>
        <p:txBody>
          <a:bodyPr/>
          <a:lstStyle/>
          <a:p>
            <a:r>
              <a:rPr lang="en-US" dirty="0" smtClean="0"/>
              <a:t>Unit of inheritance</a:t>
            </a:r>
          </a:p>
        </p:txBody>
      </p:sp>
      <p:sp>
        <p:nvSpPr>
          <p:cNvPr id="63491" name="Rectangle 3"/>
          <p:cNvSpPr>
            <a:spLocks noGrp="1"/>
          </p:cNvSpPr>
          <p:nvPr>
            <p:ph type="body" idx="1"/>
          </p:nvPr>
        </p:nvSpPr>
        <p:spPr/>
        <p:txBody>
          <a:bodyPr/>
          <a:lstStyle/>
          <a:p>
            <a:pPr>
              <a:buFont typeface="Arial" charset="0"/>
              <a:buNone/>
            </a:pPr>
            <a:r>
              <a:rPr lang="en-US" dirty="0" smtClean="0"/>
              <a:t>Which term </a:t>
            </a:r>
            <a:r>
              <a:rPr lang="en-US" b="1" dirty="0" smtClean="0"/>
              <a:t>best </a:t>
            </a:r>
            <a:r>
              <a:rPr lang="en-US" dirty="0" smtClean="0"/>
              <a:t>describes the basic unit of inheritance passed from a parent to offspring?</a:t>
            </a:r>
          </a:p>
          <a:p>
            <a:pPr>
              <a:buFont typeface="Arial" charset="0"/>
              <a:buNone/>
            </a:pPr>
            <a:r>
              <a:rPr lang="en-US" dirty="0" smtClean="0"/>
              <a:t>A. traits</a:t>
            </a:r>
          </a:p>
          <a:p>
            <a:pPr>
              <a:buFont typeface="Arial" charset="0"/>
              <a:buNone/>
            </a:pPr>
            <a:r>
              <a:rPr lang="en-US" dirty="0" smtClean="0"/>
              <a:t>B. genes</a:t>
            </a:r>
          </a:p>
          <a:p>
            <a:pPr>
              <a:buFont typeface="Arial" charset="0"/>
              <a:buNone/>
            </a:pPr>
            <a:r>
              <a:rPr lang="en-US" dirty="0" smtClean="0"/>
              <a:t>C. genotypes</a:t>
            </a:r>
          </a:p>
          <a:p>
            <a:pPr>
              <a:buFont typeface="Arial" charset="0"/>
              <a:buNone/>
            </a:pPr>
            <a:r>
              <a:rPr lang="en-US" dirty="0" smtClean="0"/>
              <a:t>D. phenotypes</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38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63491">
                                            <p:txEl>
                                              <p:pRg st="2" end="2"/>
                                            </p:txEl>
                                          </p:spTgt>
                                        </p:tgtEl>
                                        <p:attrNameLst>
                                          <p:attrName>ppt_x</p:attrName>
                                          <p:attrName>ppt_y</p:attrName>
                                        </p:attrNameLst>
                                      </p:cBhvr>
                                    </p:animMotion>
                                    <p:animRot by="1500000">
                                      <p:cBhvr>
                                        <p:cTn id="7" dur="125" fill="hold">
                                          <p:stCondLst>
                                            <p:cond delay="0"/>
                                          </p:stCondLst>
                                        </p:cTn>
                                        <p:tgtEl>
                                          <p:spTgt spid="63491">
                                            <p:txEl>
                                              <p:pRg st="2" end="2"/>
                                            </p:txEl>
                                          </p:spTgt>
                                        </p:tgtEl>
                                        <p:attrNameLst>
                                          <p:attrName>r</p:attrName>
                                        </p:attrNameLst>
                                      </p:cBhvr>
                                    </p:animRot>
                                    <p:animRot by="-1500000">
                                      <p:cBhvr>
                                        <p:cTn id="8" dur="125" fill="hold">
                                          <p:stCondLst>
                                            <p:cond delay="125"/>
                                          </p:stCondLst>
                                        </p:cTn>
                                        <p:tgtEl>
                                          <p:spTgt spid="63491">
                                            <p:txEl>
                                              <p:pRg st="2" end="2"/>
                                            </p:txEl>
                                          </p:spTgt>
                                        </p:tgtEl>
                                        <p:attrNameLst>
                                          <p:attrName>r</p:attrName>
                                        </p:attrNameLst>
                                      </p:cBhvr>
                                    </p:animRot>
                                    <p:animRot by="-1500000">
                                      <p:cBhvr>
                                        <p:cTn id="9" dur="125" fill="hold">
                                          <p:stCondLst>
                                            <p:cond delay="250"/>
                                          </p:stCondLst>
                                        </p:cTn>
                                        <p:tgtEl>
                                          <p:spTgt spid="63491">
                                            <p:txEl>
                                              <p:pRg st="2" end="2"/>
                                            </p:txEl>
                                          </p:spTgt>
                                        </p:tgtEl>
                                        <p:attrNameLst>
                                          <p:attrName>r</p:attrName>
                                        </p:attrNameLst>
                                      </p:cBhvr>
                                    </p:animRot>
                                    <p:animRot by="1500000">
                                      <p:cBhvr>
                                        <p:cTn id="10" dur="125" fill="hold">
                                          <p:stCondLst>
                                            <p:cond delay="375"/>
                                          </p:stCondLst>
                                        </p:cTn>
                                        <p:tgtEl>
                                          <p:spTgt spid="63491">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p:txBody>
          <a:bodyPr/>
          <a:lstStyle/>
          <a:p>
            <a:r>
              <a:rPr lang="en-US" dirty="0" smtClean="0"/>
              <a:t>Genetics</a:t>
            </a:r>
          </a:p>
        </p:txBody>
      </p:sp>
      <p:sp>
        <p:nvSpPr>
          <p:cNvPr id="3" name="Content Placeholder 2"/>
          <p:cNvSpPr>
            <a:spLocks noGrp="1"/>
          </p:cNvSpPr>
          <p:nvPr>
            <p:ph idx="1"/>
          </p:nvPr>
        </p:nvSpPr>
        <p:spPr/>
        <p:txBody>
          <a:bodyPr rtlCol="0">
            <a:normAutofit fontScale="92500" lnSpcReduction="10000"/>
          </a:bodyPr>
          <a:lstStyle/>
          <a:p>
            <a:pPr marL="0" indent="0" fontAlgn="auto">
              <a:spcAft>
                <a:spcPts val="0"/>
              </a:spcAft>
              <a:buFont typeface="Arial" pitchFamily="34" charset="0"/>
              <a:buNone/>
              <a:defRPr/>
            </a:pPr>
            <a:r>
              <a:rPr lang="en-US" dirty="0" smtClean="0"/>
              <a:t> Which of the following best describes an acquired trait of a cat?</a:t>
            </a:r>
          </a:p>
          <a:p>
            <a:pPr marL="914400" lvl="1" indent="-514350" fontAlgn="auto">
              <a:spcAft>
                <a:spcPts val="0"/>
              </a:spcAft>
              <a:buFont typeface="Arial" pitchFamily="34" charset="0"/>
              <a:buAutoNum type="alphaUcPeriod"/>
              <a:defRPr/>
            </a:pPr>
            <a:r>
              <a:rPr lang="en-US" dirty="0" smtClean="0"/>
              <a:t>eye color because it is passed on from the   previous generation</a:t>
            </a:r>
          </a:p>
          <a:p>
            <a:pPr marL="400050" lvl="1" indent="0" fontAlgn="auto">
              <a:spcAft>
                <a:spcPts val="0"/>
              </a:spcAft>
              <a:buFont typeface="Arial" pitchFamily="34" charset="0"/>
              <a:buNone/>
              <a:defRPr/>
            </a:pPr>
            <a:r>
              <a:rPr lang="en-US" dirty="0" smtClean="0"/>
              <a:t>B. fur length because it is passed on from the </a:t>
            </a:r>
          </a:p>
          <a:p>
            <a:pPr marL="400050" lvl="1" indent="0" fontAlgn="auto">
              <a:spcAft>
                <a:spcPts val="0"/>
              </a:spcAft>
              <a:buFont typeface="Arial" pitchFamily="34" charset="0"/>
              <a:buNone/>
              <a:defRPr/>
            </a:pPr>
            <a:r>
              <a:rPr lang="en-US" dirty="0"/>
              <a:t> </a:t>
            </a:r>
            <a:r>
              <a:rPr lang="en-US" dirty="0" smtClean="0"/>
              <a:t>    previous generation</a:t>
            </a:r>
          </a:p>
          <a:p>
            <a:pPr marL="400050" lvl="1" indent="0" fontAlgn="auto">
              <a:spcAft>
                <a:spcPts val="0"/>
              </a:spcAft>
              <a:buFont typeface="Arial" pitchFamily="34" charset="0"/>
              <a:buNone/>
              <a:defRPr/>
            </a:pPr>
            <a:r>
              <a:rPr lang="en-US" dirty="0" smtClean="0"/>
              <a:t>C. long tail because it develops during the lifetime of </a:t>
            </a:r>
          </a:p>
          <a:p>
            <a:pPr marL="400050" lvl="1" indent="0" fontAlgn="auto">
              <a:spcAft>
                <a:spcPts val="0"/>
              </a:spcAft>
              <a:buFont typeface="Arial" pitchFamily="34" charset="0"/>
              <a:buNone/>
              <a:defRPr/>
            </a:pPr>
            <a:r>
              <a:rPr lang="en-US" dirty="0"/>
              <a:t> </a:t>
            </a:r>
            <a:r>
              <a:rPr lang="en-US" dirty="0" smtClean="0"/>
              <a:t>    the organism</a:t>
            </a:r>
          </a:p>
          <a:p>
            <a:pPr marL="400050" lvl="1" indent="0" fontAlgn="auto">
              <a:spcAft>
                <a:spcPts val="0"/>
              </a:spcAft>
              <a:buFont typeface="Arial" pitchFamily="34" charset="0"/>
              <a:buNone/>
              <a:defRPr/>
            </a:pPr>
            <a:r>
              <a:rPr lang="en-US" dirty="0" smtClean="0"/>
              <a:t>D. chipped tooth because it develops during the lifetime </a:t>
            </a:r>
          </a:p>
          <a:p>
            <a:pPr marL="400050" lvl="1" indent="0" fontAlgn="auto">
              <a:spcAft>
                <a:spcPts val="0"/>
              </a:spcAft>
              <a:buFont typeface="Arial" pitchFamily="34" charset="0"/>
              <a:buNone/>
              <a:defRPr/>
            </a:pPr>
            <a:r>
              <a:rPr lang="en-US" dirty="0"/>
              <a:t> </a:t>
            </a:r>
            <a:r>
              <a:rPr lang="en-US" dirty="0" smtClean="0"/>
              <a:t>    of the organism</a:t>
            </a:r>
          </a:p>
          <a:p>
            <a:pPr marL="0" indent="0" fontAlgn="auto">
              <a:spcAft>
                <a:spcPts val="0"/>
              </a:spcAft>
              <a:buFont typeface="Arial" pitchFamily="34" charset="0"/>
              <a:buNone/>
              <a:defRPr/>
            </a:pPr>
            <a:endParaRPr lang="en-US" dirty="0"/>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39</a:t>
            </a:fld>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
                                            <p:txEl>
                                              <p:pRg st="6" end="6"/>
                                            </p:txEl>
                                          </p:spTgt>
                                        </p:tgtEl>
                                        <p:attrNameLst>
                                          <p:attrName>ppt_x</p:attrName>
                                          <p:attrName>ppt_y</p:attrName>
                                        </p:attrNameLst>
                                      </p:cBhvr>
                                    </p:animMotion>
                                    <p:animRot by="1500000">
                                      <p:cBhvr>
                                        <p:cTn id="7" dur="125" fill="hold">
                                          <p:stCondLst>
                                            <p:cond delay="0"/>
                                          </p:stCondLst>
                                        </p:cTn>
                                        <p:tgtEl>
                                          <p:spTgt spid="3">
                                            <p:txEl>
                                              <p:pRg st="6" end="6"/>
                                            </p:txEl>
                                          </p:spTgt>
                                        </p:tgtEl>
                                        <p:attrNameLst>
                                          <p:attrName>r</p:attrName>
                                        </p:attrNameLst>
                                      </p:cBhvr>
                                    </p:animRot>
                                    <p:animRot by="-1500000">
                                      <p:cBhvr>
                                        <p:cTn id="8" dur="125" fill="hold">
                                          <p:stCondLst>
                                            <p:cond delay="125"/>
                                          </p:stCondLst>
                                        </p:cTn>
                                        <p:tgtEl>
                                          <p:spTgt spid="3">
                                            <p:txEl>
                                              <p:pRg st="6" end="6"/>
                                            </p:txEl>
                                          </p:spTgt>
                                        </p:tgtEl>
                                        <p:attrNameLst>
                                          <p:attrName>r</p:attrName>
                                        </p:attrNameLst>
                                      </p:cBhvr>
                                    </p:animRot>
                                    <p:animRot by="-1500000">
                                      <p:cBhvr>
                                        <p:cTn id="9" dur="125" fill="hold">
                                          <p:stCondLst>
                                            <p:cond delay="250"/>
                                          </p:stCondLst>
                                        </p:cTn>
                                        <p:tgtEl>
                                          <p:spTgt spid="3">
                                            <p:txEl>
                                              <p:pRg st="6" end="6"/>
                                            </p:txEl>
                                          </p:spTgt>
                                        </p:tgtEl>
                                        <p:attrNameLst>
                                          <p:attrName>r</p:attrName>
                                        </p:attrNameLst>
                                      </p:cBhvr>
                                    </p:animRot>
                                    <p:animRot by="1500000">
                                      <p:cBhvr>
                                        <p:cTn id="10" dur="125" fill="hold">
                                          <p:stCondLst>
                                            <p:cond delay="375"/>
                                          </p:stCondLst>
                                        </p:cTn>
                                        <p:tgtEl>
                                          <p:spTgt spid="3">
                                            <p:txEl>
                                              <p:pRg st="6" end="6"/>
                                            </p:txEl>
                                          </p:spTgt>
                                        </p:tgtEl>
                                        <p:attrNameLst>
                                          <p:attrName>r</p:attrName>
                                        </p:attrNameLst>
                                      </p:cBhvr>
                                    </p:animRot>
                                  </p:childTnLst>
                                </p:cTn>
                              </p:par>
                              <p:par>
                                <p:cTn id="11" presetID="34" presetClass="emph" presetSubtype="0" fill="hold" nodeType="withEffect">
                                  <p:stCondLst>
                                    <p:cond delay="0"/>
                                  </p:stCondLst>
                                  <p:iterate type="lt">
                                    <p:tmPct val="10000"/>
                                  </p:iterate>
                                  <p:childTnLst>
                                    <p:animMotion origin="layout" path="M 0.0 0.0 L 0.0 -0.07213" pathEditMode="relative" ptsTypes="">
                                      <p:cBhvr>
                                        <p:cTn id="12" dur="250" accel="50000" decel="50000" autoRev="1" fill="hold">
                                          <p:stCondLst>
                                            <p:cond delay="0"/>
                                          </p:stCondLst>
                                        </p:cTn>
                                        <p:tgtEl>
                                          <p:spTgt spid="3">
                                            <p:txEl>
                                              <p:pRg st="7" end="7"/>
                                            </p:txEl>
                                          </p:spTgt>
                                        </p:tgtEl>
                                        <p:attrNameLst>
                                          <p:attrName>ppt_x</p:attrName>
                                          <p:attrName>ppt_y</p:attrName>
                                        </p:attrNameLst>
                                      </p:cBhvr>
                                    </p:animMotion>
                                    <p:animRot by="1500000">
                                      <p:cBhvr>
                                        <p:cTn id="13" dur="125" fill="hold">
                                          <p:stCondLst>
                                            <p:cond delay="0"/>
                                          </p:stCondLst>
                                        </p:cTn>
                                        <p:tgtEl>
                                          <p:spTgt spid="3">
                                            <p:txEl>
                                              <p:pRg st="7" end="7"/>
                                            </p:txEl>
                                          </p:spTgt>
                                        </p:tgtEl>
                                        <p:attrNameLst>
                                          <p:attrName>r</p:attrName>
                                        </p:attrNameLst>
                                      </p:cBhvr>
                                    </p:animRot>
                                    <p:animRot by="-1500000">
                                      <p:cBhvr>
                                        <p:cTn id="14" dur="125" fill="hold">
                                          <p:stCondLst>
                                            <p:cond delay="125"/>
                                          </p:stCondLst>
                                        </p:cTn>
                                        <p:tgtEl>
                                          <p:spTgt spid="3">
                                            <p:txEl>
                                              <p:pRg st="7" end="7"/>
                                            </p:txEl>
                                          </p:spTgt>
                                        </p:tgtEl>
                                        <p:attrNameLst>
                                          <p:attrName>r</p:attrName>
                                        </p:attrNameLst>
                                      </p:cBhvr>
                                    </p:animRot>
                                    <p:animRot by="-1500000">
                                      <p:cBhvr>
                                        <p:cTn id="15" dur="125" fill="hold">
                                          <p:stCondLst>
                                            <p:cond delay="250"/>
                                          </p:stCondLst>
                                        </p:cTn>
                                        <p:tgtEl>
                                          <p:spTgt spid="3">
                                            <p:txEl>
                                              <p:pRg st="7" end="7"/>
                                            </p:txEl>
                                          </p:spTgt>
                                        </p:tgtEl>
                                        <p:attrNameLst>
                                          <p:attrName>r</p:attrName>
                                        </p:attrNameLst>
                                      </p:cBhvr>
                                    </p:animRot>
                                    <p:animRot by="1500000">
                                      <p:cBhvr>
                                        <p:cTn id="16" dur="125" fill="hold">
                                          <p:stCondLst>
                                            <p:cond delay="375"/>
                                          </p:stCondLst>
                                        </p:cTn>
                                        <p:tgtEl>
                                          <p:spTgt spid="3">
                                            <p:txEl>
                                              <p:pRg st="7" end="7"/>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p:cNvSpPr>
          <p:nvPr>
            <p:ph type="title"/>
          </p:nvPr>
        </p:nvSpPr>
        <p:spPr/>
        <p:txBody>
          <a:bodyPr/>
          <a:lstStyle/>
          <a:p>
            <a:r>
              <a:rPr lang="en-US" dirty="0" smtClean="0"/>
              <a:t>Observations</a:t>
            </a:r>
          </a:p>
        </p:txBody>
      </p:sp>
      <p:sp>
        <p:nvSpPr>
          <p:cNvPr id="32771" name="Rectangle 3"/>
          <p:cNvSpPr>
            <a:spLocks noGrp="1"/>
          </p:cNvSpPr>
          <p:nvPr>
            <p:ph type="body" idx="1"/>
          </p:nvPr>
        </p:nvSpPr>
        <p:spPr/>
        <p:txBody>
          <a:bodyPr/>
          <a:lstStyle/>
          <a:p>
            <a:pPr>
              <a:buFont typeface="Arial" charset="0"/>
              <a:buNone/>
            </a:pPr>
            <a:r>
              <a:rPr lang="en-US" dirty="0" smtClean="0"/>
              <a:t>Observations are an important step in the design of an experiment. Which of the following is an example of an observation?</a:t>
            </a:r>
          </a:p>
          <a:p>
            <a:pPr>
              <a:buFont typeface="Arial" charset="0"/>
              <a:buNone/>
            </a:pPr>
            <a:r>
              <a:rPr lang="en-US" dirty="0" smtClean="0"/>
              <a:t>A. A fly is caught in a spider web.</a:t>
            </a:r>
          </a:p>
          <a:p>
            <a:pPr>
              <a:buFont typeface="Arial" charset="0"/>
              <a:buNone/>
            </a:pPr>
            <a:r>
              <a:rPr lang="en-US" dirty="0" smtClean="0"/>
              <a:t>B. Why does a spider spin a web?</a:t>
            </a:r>
          </a:p>
          <a:p>
            <a:pPr>
              <a:buFont typeface="Arial" charset="0"/>
              <a:buNone/>
            </a:pPr>
            <a:r>
              <a:rPr lang="en-US" dirty="0" smtClean="0"/>
              <a:t>C. A spider spins a web to catch its food.</a:t>
            </a:r>
          </a:p>
          <a:p>
            <a:pPr>
              <a:buFont typeface="Arial" charset="0"/>
              <a:buNone/>
            </a:pPr>
            <a:r>
              <a:rPr lang="en-US" dirty="0" smtClean="0"/>
              <a:t>D. What time of day is best for finding a spider web?</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2771">
                                            <p:txEl>
                                              <p:pRg st="1" end="1"/>
                                            </p:txEl>
                                          </p:spTgt>
                                        </p:tgtEl>
                                        <p:attrNameLst>
                                          <p:attrName>ppt_x</p:attrName>
                                          <p:attrName>ppt_y</p:attrName>
                                        </p:attrNameLst>
                                      </p:cBhvr>
                                    </p:animMotion>
                                    <p:animRot by="1500000">
                                      <p:cBhvr>
                                        <p:cTn id="7" dur="125" fill="hold">
                                          <p:stCondLst>
                                            <p:cond delay="0"/>
                                          </p:stCondLst>
                                        </p:cTn>
                                        <p:tgtEl>
                                          <p:spTgt spid="32771">
                                            <p:txEl>
                                              <p:pRg st="1" end="1"/>
                                            </p:txEl>
                                          </p:spTgt>
                                        </p:tgtEl>
                                        <p:attrNameLst>
                                          <p:attrName>r</p:attrName>
                                        </p:attrNameLst>
                                      </p:cBhvr>
                                    </p:animRot>
                                    <p:animRot by="-1500000">
                                      <p:cBhvr>
                                        <p:cTn id="8" dur="125" fill="hold">
                                          <p:stCondLst>
                                            <p:cond delay="125"/>
                                          </p:stCondLst>
                                        </p:cTn>
                                        <p:tgtEl>
                                          <p:spTgt spid="32771">
                                            <p:txEl>
                                              <p:pRg st="1" end="1"/>
                                            </p:txEl>
                                          </p:spTgt>
                                        </p:tgtEl>
                                        <p:attrNameLst>
                                          <p:attrName>r</p:attrName>
                                        </p:attrNameLst>
                                      </p:cBhvr>
                                    </p:animRot>
                                    <p:animRot by="-1500000">
                                      <p:cBhvr>
                                        <p:cTn id="9" dur="125" fill="hold">
                                          <p:stCondLst>
                                            <p:cond delay="250"/>
                                          </p:stCondLst>
                                        </p:cTn>
                                        <p:tgtEl>
                                          <p:spTgt spid="32771">
                                            <p:txEl>
                                              <p:pRg st="1" end="1"/>
                                            </p:txEl>
                                          </p:spTgt>
                                        </p:tgtEl>
                                        <p:attrNameLst>
                                          <p:attrName>r</p:attrName>
                                        </p:attrNameLst>
                                      </p:cBhvr>
                                    </p:animRot>
                                    <p:animRot by="1500000">
                                      <p:cBhvr>
                                        <p:cTn id="10" dur="125" fill="hold">
                                          <p:stCondLst>
                                            <p:cond delay="375"/>
                                          </p:stCondLst>
                                        </p:cTn>
                                        <p:tgtEl>
                                          <p:spTgt spid="32771">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p:cNvSpPr>
          <p:nvPr>
            <p:ph type="title"/>
          </p:nvPr>
        </p:nvSpPr>
        <p:spPr/>
        <p:txBody>
          <a:bodyPr/>
          <a:lstStyle/>
          <a:p>
            <a:r>
              <a:rPr lang="en-US" dirty="0" smtClean="0"/>
              <a:t>Acquired traits</a:t>
            </a:r>
          </a:p>
        </p:txBody>
      </p:sp>
      <p:sp>
        <p:nvSpPr>
          <p:cNvPr id="73731" name="Rectangle 3"/>
          <p:cNvSpPr>
            <a:spLocks noGrp="1"/>
          </p:cNvSpPr>
          <p:nvPr>
            <p:ph type="body" idx="1"/>
          </p:nvPr>
        </p:nvSpPr>
        <p:spPr/>
        <p:txBody>
          <a:bodyPr/>
          <a:lstStyle/>
          <a:p>
            <a:pPr>
              <a:buFont typeface="Arial" charset="0"/>
              <a:buNone/>
            </a:pPr>
            <a:r>
              <a:rPr lang="en-US" dirty="0" smtClean="0"/>
              <a:t>Which trait is an acquired trait?</a:t>
            </a:r>
          </a:p>
          <a:p>
            <a:pPr>
              <a:buFont typeface="Arial" charset="0"/>
              <a:buNone/>
            </a:pPr>
            <a:r>
              <a:rPr lang="en-US" dirty="0" smtClean="0"/>
              <a:t>A. red hair</a:t>
            </a:r>
          </a:p>
          <a:p>
            <a:pPr>
              <a:buFont typeface="Arial" charset="0"/>
              <a:buNone/>
            </a:pPr>
            <a:r>
              <a:rPr lang="en-US" dirty="0" smtClean="0"/>
              <a:t>B. dimples</a:t>
            </a:r>
          </a:p>
          <a:p>
            <a:pPr>
              <a:buFont typeface="Arial" charset="0"/>
              <a:buNone/>
            </a:pPr>
            <a:r>
              <a:rPr lang="en-US" dirty="0" smtClean="0"/>
              <a:t>C. brown eyes</a:t>
            </a:r>
          </a:p>
          <a:p>
            <a:pPr>
              <a:buFont typeface="Arial" charset="0"/>
              <a:buNone/>
            </a:pPr>
            <a:r>
              <a:rPr lang="en-US" dirty="0" smtClean="0"/>
              <a:t>D. bruise on leg</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40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73731">
                                            <p:txEl>
                                              <p:pRg st="4" end="4"/>
                                            </p:txEl>
                                          </p:spTgt>
                                        </p:tgtEl>
                                        <p:attrNameLst>
                                          <p:attrName>ppt_x</p:attrName>
                                          <p:attrName>ppt_y</p:attrName>
                                        </p:attrNameLst>
                                      </p:cBhvr>
                                    </p:animMotion>
                                    <p:animRot by="1500000">
                                      <p:cBhvr>
                                        <p:cTn id="7" dur="125" fill="hold">
                                          <p:stCondLst>
                                            <p:cond delay="0"/>
                                          </p:stCondLst>
                                        </p:cTn>
                                        <p:tgtEl>
                                          <p:spTgt spid="73731">
                                            <p:txEl>
                                              <p:pRg st="4" end="4"/>
                                            </p:txEl>
                                          </p:spTgt>
                                        </p:tgtEl>
                                        <p:attrNameLst>
                                          <p:attrName>r</p:attrName>
                                        </p:attrNameLst>
                                      </p:cBhvr>
                                    </p:animRot>
                                    <p:animRot by="-1500000">
                                      <p:cBhvr>
                                        <p:cTn id="8" dur="125" fill="hold">
                                          <p:stCondLst>
                                            <p:cond delay="125"/>
                                          </p:stCondLst>
                                        </p:cTn>
                                        <p:tgtEl>
                                          <p:spTgt spid="73731">
                                            <p:txEl>
                                              <p:pRg st="4" end="4"/>
                                            </p:txEl>
                                          </p:spTgt>
                                        </p:tgtEl>
                                        <p:attrNameLst>
                                          <p:attrName>r</p:attrName>
                                        </p:attrNameLst>
                                      </p:cBhvr>
                                    </p:animRot>
                                    <p:animRot by="-1500000">
                                      <p:cBhvr>
                                        <p:cTn id="9" dur="125" fill="hold">
                                          <p:stCondLst>
                                            <p:cond delay="250"/>
                                          </p:stCondLst>
                                        </p:cTn>
                                        <p:tgtEl>
                                          <p:spTgt spid="73731">
                                            <p:txEl>
                                              <p:pRg st="4" end="4"/>
                                            </p:txEl>
                                          </p:spTgt>
                                        </p:tgtEl>
                                        <p:attrNameLst>
                                          <p:attrName>r</p:attrName>
                                        </p:attrNameLst>
                                      </p:cBhvr>
                                    </p:animRot>
                                    <p:animRot by="1500000">
                                      <p:cBhvr>
                                        <p:cTn id="10" dur="125" fill="hold">
                                          <p:stCondLst>
                                            <p:cond delay="375"/>
                                          </p:stCondLst>
                                        </p:cTn>
                                        <p:tgtEl>
                                          <p:spTgt spid="73731">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p:cNvSpPr>
          <p:nvPr>
            <p:ph type="title"/>
          </p:nvPr>
        </p:nvSpPr>
        <p:spPr/>
        <p:txBody>
          <a:bodyPr/>
          <a:lstStyle/>
          <a:p>
            <a:r>
              <a:rPr lang="en-US" dirty="0" smtClean="0"/>
              <a:t>Translocation</a:t>
            </a:r>
          </a:p>
        </p:txBody>
      </p:sp>
      <p:sp>
        <p:nvSpPr>
          <p:cNvPr id="26627" name="Rectangle 3"/>
          <p:cNvSpPr>
            <a:spLocks noGrp="1"/>
          </p:cNvSpPr>
          <p:nvPr>
            <p:ph type="body" idx="1"/>
          </p:nvPr>
        </p:nvSpPr>
        <p:spPr/>
        <p:txBody>
          <a:bodyPr/>
          <a:lstStyle/>
          <a:p>
            <a:pPr>
              <a:buFont typeface="Arial" charset="0"/>
              <a:buNone/>
            </a:pPr>
            <a:r>
              <a:rPr lang="en-US" sz="2800" dirty="0" smtClean="0"/>
              <a:t>How can translocation affect chromosomes?</a:t>
            </a:r>
          </a:p>
          <a:p>
            <a:pPr>
              <a:buFont typeface="Arial" charset="0"/>
              <a:buNone/>
            </a:pPr>
            <a:r>
              <a:rPr lang="en-US" sz="2800" dirty="0" smtClean="0"/>
              <a:t>A. Translocation can result in chromosomes having very different lengths.</a:t>
            </a:r>
          </a:p>
          <a:p>
            <a:pPr>
              <a:buFont typeface="Arial" charset="0"/>
              <a:buNone/>
            </a:pPr>
            <a:r>
              <a:rPr lang="en-US" sz="2800" dirty="0" smtClean="0"/>
              <a:t>B. Translocation can cause duplication of certain sections of chromosomes.</a:t>
            </a:r>
          </a:p>
          <a:p>
            <a:pPr>
              <a:buFont typeface="Arial" charset="0"/>
              <a:buNone/>
            </a:pPr>
            <a:r>
              <a:rPr lang="en-US" sz="2800" dirty="0" smtClean="0"/>
              <a:t>C. Translocation can cause the exchange of genetic material between homologous chromosomes.</a:t>
            </a:r>
          </a:p>
          <a:p>
            <a:pPr>
              <a:buFont typeface="Arial" charset="0"/>
              <a:buNone/>
            </a:pPr>
            <a:r>
              <a:rPr lang="en-US" sz="2800" dirty="0" smtClean="0"/>
              <a:t>D. Translocation can result in the failure of homologous chromosomes to separate during meiosis.</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41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26627">
                                            <p:txEl>
                                              <p:pRg st="1" end="1"/>
                                            </p:txEl>
                                          </p:spTgt>
                                        </p:tgtEl>
                                        <p:attrNameLst>
                                          <p:attrName>ppt_x</p:attrName>
                                          <p:attrName>ppt_y</p:attrName>
                                        </p:attrNameLst>
                                      </p:cBhvr>
                                    </p:animMotion>
                                    <p:animRot by="1500000">
                                      <p:cBhvr>
                                        <p:cTn id="7" dur="125" fill="hold">
                                          <p:stCondLst>
                                            <p:cond delay="0"/>
                                          </p:stCondLst>
                                        </p:cTn>
                                        <p:tgtEl>
                                          <p:spTgt spid="26627">
                                            <p:txEl>
                                              <p:pRg st="1" end="1"/>
                                            </p:txEl>
                                          </p:spTgt>
                                        </p:tgtEl>
                                        <p:attrNameLst>
                                          <p:attrName>r</p:attrName>
                                        </p:attrNameLst>
                                      </p:cBhvr>
                                    </p:animRot>
                                    <p:animRot by="-1500000">
                                      <p:cBhvr>
                                        <p:cTn id="8" dur="125" fill="hold">
                                          <p:stCondLst>
                                            <p:cond delay="125"/>
                                          </p:stCondLst>
                                        </p:cTn>
                                        <p:tgtEl>
                                          <p:spTgt spid="26627">
                                            <p:txEl>
                                              <p:pRg st="1" end="1"/>
                                            </p:txEl>
                                          </p:spTgt>
                                        </p:tgtEl>
                                        <p:attrNameLst>
                                          <p:attrName>r</p:attrName>
                                        </p:attrNameLst>
                                      </p:cBhvr>
                                    </p:animRot>
                                    <p:animRot by="-1500000">
                                      <p:cBhvr>
                                        <p:cTn id="9" dur="125" fill="hold">
                                          <p:stCondLst>
                                            <p:cond delay="250"/>
                                          </p:stCondLst>
                                        </p:cTn>
                                        <p:tgtEl>
                                          <p:spTgt spid="26627">
                                            <p:txEl>
                                              <p:pRg st="1" end="1"/>
                                            </p:txEl>
                                          </p:spTgt>
                                        </p:tgtEl>
                                        <p:attrNameLst>
                                          <p:attrName>r</p:attrName>
                                        </p:attrNameLst>
                                      </p:cBhvr>
                                    </p:animRot>
                                    <p:animRot by="1500000">
                                      <p:cBhvr>
                                        <p:cTn id="10" dur="125" fill="hold">
                                          <p:stCondLst>
                                            <p:cond delay="375"/>
                                          </p:stCondLst>
                                        </p:cTn>
                                        <p:tgtEl>
                                          <p:spTgt spid="26627">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p:cNvSpPr>
          <p:nvPr>
            <p:ph type="title"/>
          </p:nvPr>
        </p:nvSpPr>
        <p:spPr/>
        <p:txBody>
          <a:bodyPr/>
          <a:lstStyle/>
          <a:p>
            <a:r>
              <a:rPr lang="en-US" dirty="0" smtClean="0"/>
              <a:t>Chromosome Changes</a:t>
            </a:r>
          </a:p>
        </p:txBody>
      </p:sp>
      <p:pic>
        <p:nvPicPr>
          <p:cNvPr id="30724" name="Picture 1"/>
          <p:cNvPicPr>
            <a:picLocks noGrp="1" noChangeAspect="1" noChangeArrowheads="1"/>
          </p:cNvPicPr>
          <p:nvPr>
            <p:ph type="body" idx="1"/>
          </p:nvPr>
        </p:nvPicPr>
        <p:blipFill>
          <a:blip r:embed="rId2"/>
          <a:srcRect/>
          <a:stretch>
            <a:fillRect/>
          </a:stretch>
        </p:blipFill>
        <p:spPr>
          <a:xfrm>
            <a:off x="762000" y="1497399"/>
            <a:ext cx="8153400" cy="5055801"/>
          </a:xfrm>
          <a:noFill/>
          <a:ln/>
        </p:spPr>
      </p:pic>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42</a:t>
            </a:fld>
            <a:endParaRPr lang="en-US"/>
          </a:p>
        </p:txBody>
      </p:sp>
      <p:sp>
        <p:nvSpPr>
          <p:cNvPr id="3" name="5-Point Star 2"/>
          <p:cNvSpPr/>
          <p:nvPr/>
        </p:nvSpPr>
        <p:spPr>
          <a:xfrm>
            <a:off x="1219200" y="5867400"/>
            <a:ext cx="228600" cy="2286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p:cNvSpPr>
          <p:nvPr>
            <p:ph type="title"/>
          </p:nvPr>
        </p:nvSpPr>
        <p:spPr/>
        <p:txBody>
          <a:bodyPr/>
          <a:lstStyle/>
          <a:p>
            <a:r>
              <a:rPr lang="en-US" dirty="0" smtClean="0"/>
              <a:t>Gene expression</a:t>
            </a:r>
          </a:p>
        </p:txBody>
      </p:sp>
      <p:sp>
        <p:nvSpPr>
          <p:cNvPr id="56323" name="Rectangle 3"/>
          <p:cNvSpPr>
            <a:spLocks noGrp="1"/>
          </p:cNvSpPr>
          <p:nvPr>
            <p:ph type="body" idx="1"/>
          </p:nvPr>
        </p:nvSpPr>
        <p:spPr/>
        <p:txBody>
          <a:bodyPr/>
          <a:lstStyle/>
          <a:p>
            <a:pPr>
              <a:lnSpc>
                <a:spcPct val="90000"/>
              </a:lnSpc>
              <a:buFont typeface="Arial" charset="0"/>
              <a:buNone/>
            </a:pPr>
            <a:r>
              <a:rPr lang="en-US" sz="2400" dirty="0" smtClean="0"/>
              <a:t>Scientists have been able to grow transgenic plants that contain and express genes from many different sources, including microbes, plants, and animals. Which characteristic makes this gene expression possible?</a:t>
            </a:r>
          </a:p>
          <a:p>
            <a:pPr>
              <a:lnSpc>
                <a:spcPct val="90000"/>
              </a:lnSpc>
              <a:buFont typeface="Arial" charset="0"/>
              <a:buNone/>
            </a:pPr>
            <a:r>
              <a:rPr lang="en-US" sz="2400" dirty="0" smtClean="0"/>
              <a:t>A. Only plant enzymes are substrate-specific.</a:t>
            </a:r>
          </a:p>
          <a:p>
            <a:pPr>
              <a:lnSpc>
                <a:spcPct val="90000"/>
              </a:lnSpc>
              <a:buFont typeface="Arial" charset="0"/>
              <a:buNone/>
            </a:pPr>
            <a:r>
              <a:rPr lang="en-US" sz="2400" dirty="0" smtClean="0"/>
              <a:t>B. Plants do not depend on proteins for gene expression.</a:t>
            </a:r>
          </a:p>
          <a:p>
            <a:pPr>
              <a:lnSpc>
                <a:spcPct val="90000"/>
              </a:lnSpc>
              <a:buFont typeface="Arial" charset="0"/>
              <a:buNone/>
            </a:pPr>
            <a:r>
              <a:rPr lang="en-US" sz="2400" dirty="0" smtClean="0"/>
              <a:t>C. The process of protein synthesis is common to all organisms.</a:t>
            </a:r>
          </a:p>
          <a:p>
            <a:pPr>
              <a:lnSpc>
                <a:spcPct val="90000"/>
              </a:lnSpc>
              <a:buFont typeface="Arial" charset="0"/>
              <a:buNone/>
            </a:pPr>
            <a:r>
              <a:rPr lang="en-US" sz="2400" dirty="0" smtClean="0"/>
              <a:t>D. Transferred genes carry information needed for their expression.</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43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56323">
                                            <p:txEl>
                                              <p:pRg st="4" end="4"/>
                                            </p:txEl>
                                          </p:spTgt>
                                        </p:tgtEl>
                                        <p:attrNameLst>
                                          <p:attrName>ppt_x</p:attrName>
                                          <p:attrName>ppt_y</p:attrName>
                                        </p:attrNameLst>
                                      </p:cBhvr>
                                    </p:animMotion>
                                    <p:animRot by="1500000">
                                      <p:cBhvr>
                                        <p:cTn id="7" dur="125" fill="hold">
                                          <p:stCondLst>
                                            <p:cond delay="0"/>
                                          </p:stCondLst>
                                        </p:cTn>
                                        <p:tgtEl>
                                          <p:spTgt spid="56323">
                                            <p:txEl>
                                              <p:pRg st="4" end="4"/>
                                            </p:txEl>
                                          </p:spTgt>
                                        </p:tgtEl>
                                        <p:attrNameLst>
                                          <p:attrName>r</p:attrName>
                                        </p:attrNameLst>
                                      </p:cBhvr>
                                    </p:animRot>
                                    <p:animRot by="-1500000">
                                      <p:cBhvr>
                                        <p:cTn id="8" dur="125" fill="hold">
                                          <p:stCondLst>
                                            <p:cond delay="125"/>
                                          </p:stCondLst>
                                        </p:cTn>
                                        <p:tgtEl>
                                          <p:spTgt spid="56323">
                                            <p:txEl>
                                              <p:pRg st="4" end="4"/>
                                            </p:txEl>
                                          </p:spTgt>
                                        </p:tgtEl>
                                        <p:attrNameLst>
                                          <p:attrName>r</p:attrName>
                                        </p:attrNameLst>
                                      </p:cBhvr>
                                    </p:animRot>
                                    <p:animRot by="-1500000">
                                      <p:cBhvr>
                                        <p:cTn id="9" dur="125" fill="hold">
                                          <p:stCondLst>
                                            <p:cond delay="250"/>
                                          </p:stCondLst>
                                        </p:cTn>
                                        <p:tgtEl>
                                          <p:spTgt spid="56323">
                                            <p:txEl>
                                              <p:pRg st="4" end="4"/>
                                            </p:txEl>
                                          </p:spTgt>
                                        </p:tgtEl>
                                        <p:attrNameLst>
                                          <p:attrName>r</p:attrName>
                                        </p:attrNameLst>
                                      </p:cBhvr>
                                    </p:animRot>
                                    <p:animRot by="1500000">
                                      <p:cBhvr>
                                        <p:cTn id="10" dur="125" fill="hold">
                                          <p:stCondLst>
                                            <p:cond delay="375"/>
                                          </p:stCondLst>
                                        </p:cTn>
                                        <p:tgtEl>
                                          <p:spTgt spid="56323">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p:cNvSpPr>
          <p:nvPr>
            <p:ph type="title"/>
          </p:nvPr>
        </p:nvSpPr>
        <p:spPr/>
        <p:txBody>
          <a:bodyPr/>
          <a:lstStyle/>
          <a:p>
            <a:r>
              <a:rPr lang="en-US" dirty="0" smtClean="0"/>
              <a:t>Selective breeding </a:t>
            </a:r>
          </a:p>
        </p:txBody>
      </p:sp>
      <p:sp>
        <p:nvSpPr>
          <p:cNvPr id="62467" name="Rectangle 3"/>
          <p:cNvSpPr>
            <a:spLocks noGrp="1"/>
          </p:cNvSpPr>
          <p:nvPr>
            <p:ph type="body" idx="1"/>
          </p:nvPr>
        </p:nvSpPr>
        <p:spPr/>
        <p:txBody>
          <a:bodyPr/>
          <a:lstStyle/>
          <a:p>
            <a:pPr>
              <a:buFont typeface="Arial" charset="0"/>
              <a:buNone/>
            </a:pPr>
            <a:r>
              <a:rPr lang="en-US" dirty="0" smtClean="0"/>
              <a:t>Which outcome is </a:t>
            </a:r>
            <a:r>
              <a:rPr lang="en-US" b="1" dirty="0" smtClean="0"/>
              <a:t>most likely </a:t>
            </a:r>
            <a:r>
              <a:rPr lang="en-US" dirty="0" smtClean="0"/>
              <a:t>a result of selective breeding?</a:t>
            </a:r>
          </a:p>
          <a:p>
            <a:pPr>
              <a:buFont typeface="Arial" charset="0"/>
              <a:buNone/>
            </a:pPr>
            <a:r>
              <a:rPr lang="en-US" dirty="0" smtClean="0"/>
              <a:t>A. the formation of new genes</a:t>
            </a:r>
          </a:p>
          <a:p>
            <a:pPr>
              <a:buFont typeface="Arial" charset="0"/>
              <a:buNone/>
            </a:pPr>
            <a:r>
              <a:rPr lang="en-US" dirty="0" smtClean="0"/>
              <a:t>B. an increase in natural selection</a:t>
            </a:r>
          </a:p>
          <a:p>
            <a:pPr>
              <a:buFont typeface="Arial" charset="0"/>
              <a:buNone/>
            </a:pPr>
            <a:r>
              <a:rPr lang="en-US" dirty="0" smtClean="0"/>
              <a:t>C. a development of new ecosystems</a:t>
            </a:r>
          </a:p>
          <a:p>
            <a:pPr>
              <a:buFont typeface="Arial" charset="0"/>
              <a:buNone/>
            </a:pPr>
            <a:r>
              <a:rPr lang="en-US" dirty="0" smtClean="0"/>
              <a:t>D. the expression of favored genotypes</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44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62467">
                                            <p:txEl>
                                              <p:pRg st="4" end="4"/>
                                            </p:txEl>
                                          </p:spTgt>
                                        </p:tgtEl>
                                        <p:attrNameLst>
                                          <p:attrName>ppt_x</p:attrName>
                                          <p:attrName>ppt_y</p:attrName>
                                        </p:attrNameLst>
                                      </p:cBhvr>
                                    </p:animMotion>
                                    <p:animRot by="1500000">
                                      <p:cBhvr>
                                        <p:cTn id="7" dur="125" fill="hold">
                                          <p:stCondLst>
                                            <p:cond delay="0"/>
                                          </p:stCondLst>
                                        </p:cTn>
                                        <p:tgtEl>
                                          <p:spTgt spid="62467">
                                            <p:txEl>
                                              <p:pRg st="4" end="4"/>
                                            </p:txEl>
                                          </p:spTgt>
                                        </p:tgtEl>
                                        <p:attrNameLst>
                                          <p:attrName>r</p:attrName>
                                        </p:attrNameLst>
                                      </p:cBhvr>
                                    </p:animRot>
                                    <p:animRot by="-1500000">
                                      <p:cBhvr>
                                        <p:cTn id="8" dur="125" fill="hold">
                                          <p:stCondLst>
                                            <p:cond delay="125"/>
                                          </p:stCondLst>
                                        </p:cTn>
                                        <p:tgtEl>
                                          <p:spTgt spid="62467">
                                            <p:txEl>
                                              <p:pRg st="4" end="4"/>
                                            </p:txEl>
                                          </p:spTgt>
                                        </p:tgtEl>
                                        <p:attrNameLst>
                                          <p:attrName>r</p:attrName>
                                        </p:attrNameLst>
                                      </p:cBhvr>
                                    </p:animRot>
                                    <p:animRot by="-1500000">
                                      <p:cBhvr>
                                        <p:cTn id="9" dur="125" fill="hold">
                                          <p:stCondLst>
                                            <p:cond delay="250"/>
                                          </p:stCondLst>
                                        </p:cTn>
                                        <p:tgtEl>
                                          <p:spTgt spid="62467">
                                            <p:txEl>
                                              <p:pRg st="4" end="4"/>
                                            </p:txEl>
                                          </p:spTgt>
                                        </p:tgtEl>
                                        <p:attrNameLst>
                                          <p:attrName>r</p:attrName>
                                        </p:attrNameLst>
                                      </p:cBhvr>
                                    </p:animRot>
                                    <p:animRot by="1500000">
                                      <p:cBhvr>
                                        <p:cTn id="10" dur="125" fill="hold">
                                          <p:stCondLst>
                                            <p:cond delay="375"/>
                                          </p:stCondLst>
                                        </p:cTn>
                                        <p:tgtEl>
                                          <p:spTgt spid="62467">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p:cNvSpPr>
          <p:nvPr>
            <p:ph type="title"/>
          </p:nvPr>
        </p:nvSpPr>
        <p:spPr/>
        <p:txBody>
          <a:bodyPr/>
          <a:lstStyle/>
          <a:p>
            <a:r>
              <a:rPr lang="en-US" dirty="0" smtClean="0"/>
              <a:t>Mutations</a:t>
            </a:r>
          </a:p>
        </p:txBody>
      </p:sp>
      <p:sp>
        <p:nvSpPr>
          <p:cNvPr id="50179" name="Rectangle 3"/>
          <p:cNvSpPr>
            <a:spLocks noGrp="1"/>
          </p:cNvSpPr>
          <p:nvPr>
            <p:ph type="body" idx="1"/>
          </p:nvPr>
        </p:nvSpPr>
        <p:spPr/>
        <p:txBody>
          <a:bodyPr/>
          <a:lstStyle/>
          <a:p>
            <a:pPr>
              <a:lnSpc>
                <a:spcPct val="80000"/>
              </a:lnSpc>
              <a:buFont typeface="Arial" charset="0"/>
              <a:buNone/>
            </a:pPr>
            <a:r>
              <a:rPr lang="en-US" sz="2800" dirty="0" smtClean="0"/>
              <a:t>A species of pea plants usually produces flowers with five petals. One offspring plant has three petals. Which event would </a:t>
            </a:r>
            <a:r>
              <a:rPr lang="en-US" sz="2800" b="1" dirty="0" smtClean="0"/>
              <a:t>most likely </a:t>
            </a:r>
            <a:r>
              <a:rPr lang="en-US" sz="2800" dirty="0" smtClean="0"/>
              <a:t>cause the offspring plant to have three petals?</a:t>
            </a:r>
          </a:p>
          <a:p>
            <a:pPr>
              <a:lnSpc>
                <a:spcPct val="80000"/>
              </a:lnSpc>
              <a:buFont typeface="Arial" charset="0"/>
              <a:buNone/>
            </a:pPr>
            <a:r>
              <a:rPr lang="en-US" sz="2800" dirty="0" smtClean="0"/>
              <a:t>A. DNA is inherited from two different parent plants</a:t>
            </a:r>
          </a:p>
          <a:p>
            <a:pPr>
              <a:lnSpc>
                <a:spcPct val="80000"/>
              </a:lnSpc>
              <a:buFont typeface="Arial" charset="0"/>
              <a:buNone/>
            </a:pPr>
            <a:r>
              <a:rPr lang="en-US" sz="2800" dirty="0" smtClean="0"/>
              <a:t>B. high temperatures during the flower production season</a:t>
            </a:r>
          </a:p>
          <a:p>
            <a:pPr>
              <a:lnSpc>
                <a:spcPct val="80000"/>
              </a:lnSpc>
              <a:buFont typeface="Arial" charset="0"/>
              <a:buNone/>
            </a:pPr>
            <a:r>
              <a:rPr lang="en-US" sz="2800" dirty="0" smtClean="0"/>
              <a:t>C. low water levels in the soil surrounding the parent plants</a:t>
            </a:r>
          </a:p>
          <a:p>
            <a:pPr>
              <a:lnSpc>
                <a:spcPct val="80000"/>
              </a:lnSpc>
              <a:buFont typeface="Arial" charset="0"/>
              <a:buNone/>
            </a:pPr>
            <a:r>
              <a:rPr lang="en-US" sz="2800" dirty="0" smtClean="0"/>
              <a:t>D. mutation in the gene coding for petal number in the parents’ DNA</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45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50179">
                                            <p:txEl>
                                              <p:pRg st="4" end="4"/>
                                            </p:txEl>
                                          </p:spTgt>
                                        </p:tgtEl>
                                        <p:attrNameLst>
                                          <p:attrName>ppt_x</p:attrName>
                                          <p:attrName>ppt_y</p:attrName>
                                        </p:attrNameLst>
                                      </p:cBhvr>
                                    </p:animMotion>
                                    <p:animRot by="1500000">
                                      <p:cBhvr>
                                        <p:cTn id="7" dur="125" fill="hold">
                                          <p:stCondLst>
                                            <p:cond delay="0"/>
                                          </p:stCondLst>
                                        </p:cTn>
                                        <p:tgtEl>
                                          <p:spTgt spid="50179">
                                            <p:txEl>
                                              <p:pRg st="4" end="4"/>
                                            </p:txEl>
                                          </p:spTgt>
                                        </p:tgtEl>
                                        <p:attrNameLst>
                                          <p:attrName>r</p:attrName>
                                        </p:attrNameLst>
                                      </p:cBhvr>
                                    </p:animRot>
                                    <p:animRot by="-1500000">
                                      <p:cBhvr>
                                        <p:cTn id="8" dur="125" fill="hold">
                                          <p:stCondLst>
                                            <p:cond delay="125"/>
                                          </p:stCondLst>
                                        </p:cTn>
                                        <p:tgtEl>
                                          <p:spTgt spid="50179">
                                            <p:txEl>
                                              <p:pRg st="4" end="4"/>
                                            </p:txEl>
                                          </p:spTgt>
                                        </p:tgtEl>
                                        <p:attrNameLst>
                                          <p:attrName>r</p:attrName>
                                        </p:attrNameLst>
                                      </p:cBhvr>
                                    </p:animRot>
                                    <p:animRot by="-1500000">
                                      <p:cBhvr>
                                        <p:cTn id="9" dur="125" fill="hold">
                                          <p:stCondLst>
                                            <p:cond delay="250"/>
                                          </p:stCondLst>
                                        </p:cTn>
                                        <p:tgtEl>
                                          <p:spTgt spid="50179">
                                            <p:txEl>
                                              <p:pRg st="4" end="4"/>
                                            </p:txEl>
                                          </p:spTgt>
                                        </p:tgtEl>
                                        <p:attrNameLst>
                                          <p:attrName>r</p:attrName>
                                        </p:attrNameLst>
                                      </p:cBhvr>
                                    </p:animRot>
                                    <p:animRot by="1500000">
                                      <p:cBhvr>
                                        <p:cTn id="10" dur="125" fill="hold">
                                          <p:stCondLst>
                                            <p:cond delay="375"/>
                                          </p:stCondLst>
                                        </p:cTn>
                                        <p:tgtEl>
                                          <p:spTgt spid="50179">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p:cNvSpPr>
          <p:nvPr>
            <p:ph type="title"/>
          </p:nvPr>
        </p:nvSpPr>
        <p:spPr/>
        <p:txBody>
          <a:bodyPr/>
          <a:lstStyle/>
          <a:p>
            <a:r>
              <a:rPr lang="en-US" dirty="0" smtClean="0"/>
              <a:t>Blood Types</a:t>
            </a:r>
          </a:p>
        </p:txBody>
      </p:sp>
      <p:sp>
        <p:nvSpPr>
          <p:cNvPr id="25603" name="Rectangle 3"/>
          <p:cNvSpPr>
            <a:spLocks noGrp="1"/>
          </p:cNvSpPr>
          <p:nvPr>
            <p:ph type="body" idx="1"/>
          </p:nvPr>
        </p:nvSpPr>
        <p:spPr/>
        <p:txBody>
          <a:bodyPr/>
          <a:lstStyle/>
          <a:p>
            <a:pPr>
              <a:lnSpc>
                <a:spcPct val="90000"/>
              </a:lnSpc>
              <a:buFont typeface="Arial" charset="0"/>
              <a:buNone/>
            </a:pPr>
            <a:r>
              <a:rPr lang="en-US" sz="2800" dirty="0" smtClean="0"/>
              <a:t>The four blood types in human ABO blood typing result from various combinations of alleles that code for different versions of a gene. This gene codes for an enzyme which attaches carbohydrate A or B to the red blood cells. Which pattern of inheritance is blood type in humans?</a:t>
            </a:r>
          </a:p>
          <a:p>
            <a:pPr>
              <a:lnSpc>
                <a:spcPct val="90000"/>
              </a:lnSpc>
              <a:buFont typeface="Arial" charset="0"/>
              <a:buNone/>
            </a:pPr>
            <a:r>
              <a:rPr lang="en-US" sz="2800" dirty="0" smtClean="0"/>
              <a:t>A. polygenic</a:t>
            </a:r>
          </a:p>
          <a:p>
            <a:pPr>
              <a:lnSpc>
                <a:spcPct val="90000"/>
              </a:lnSpc>
              <a:buFont typeface="Arial" charset="0"/>
              <a:buNone/>
            </a:pPr>
            <a:r>
              <a:rPr lang="en-US" sz="2800" dirty="0" smtClean="0"/>
              <a:t>B. co-dominance</a:t>
            </a:r>
          </a:p>
          <a:p>
            <a:pPr>
              <a:lnSpc>
                <a:spcPct val="90000"/>
              </a:lnSpc>
              <a:buFont typeface="Arial" charset="0"/>
              <a:buNone/>
            </a:pPr>
            <a:r>
              <a:rPr lang="en-US" sz="2800" dirty="0" smtClean="0"/>
              <a:t>C. multiple alleles</a:t>
            </a:r>
          </a:p>
          <a:p>
            <a:pPr>
              <a:lnSpc>
                <a:spcPct val="90000"/>
              </a:lnSpc>
              <a:buFont typeface="Arial" charset="0"/>
              <a:buNone/>
            </a:pPr>
            <a:r>
              <a:rPr lang="en-US" sz="2800" dirty="0" smtClean="0"/>
              <a:t>D. autosomal recessive</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46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25603">
                                            <p:txEl>
                                              <p:pRg st="2" end="2"/>
                                            </p:txEl>
                                          </p:spTgt>
                                        </p:tgtEl>
                                        <p:attrNameLst>
                                          <p:attrName>ppt_x</p:attrName>
                                          <p:attrName>ppt_y</p:attrName>
                                        </p:attrNameLst>
                                      </p:cBhvr>
                                    </p:animMotion>
                                    <p:animRot by="1500000">
                                      <p:cBhvr>
                                        <p:cTn id="7" dur="125" fill="hold">
                                          <p:stCondLst>
                                            <p:cond delay="0"/>
                                          </p:stCondLst>
                                        </p:cTn>
                                        <p:tgtEl>
                                          <p:spTgt spid="25603">
                                            <p:txEl>
                                              <p:pRg st="2" end="2"/>
                                            </p:txEl>
                                          </p:spTgt>
                                        </p:tgtEl>
                                        <p:attrNameLst>
                                          <p:attrName>r</p:attrName>
                                        </p:attrNameLst>
                                      </p:cBhvr>
                                    </p:animRot>
                                    <p:animRot by="-1500000">
                                      <p:cBhvr>
                                        <p:cTn id="8" dur="125" fill="hold">
                                          <p:stCondLst>
                                            <p:cond delay="125"/>
                                          </p:stCondLst>
                                        </p:cTn>
                                        <p:tgtEl>
                                          <p:spTgt spid="25603">
                                            <p:txEl>
                                              <p:pRg st="2" end="2"/>
                                            </p:txEl>
                                          </p:spTgt>
                                        </p:tgtEl>
                                        <p:attrNameLst>
                                          <p:attrName>r</p:attrName>
                                        </p:attrNameLst>
                                      </p:cBhvr>
                                    </p:animRot>
                                    <p:animRot by="-1500000">
                                      <p:cBhvr>
                                        <p:cTn id="9" dur="125" fill="hold">
                                          <p:stCondLst>
                                            <p:cond delay="250"/>
                                          </p:stCondLst>
                                        </p:cTn>
                                        <p:tgtEl>
                                          <p:spTgt spid="25603">
                                            <p:txEl>
                                              <p:pRg st="2" end="2"/>
                                            </p:txEl>
                                          </p:spTgt>
                                        </p:tgtEl>
                                        <p:attrNameLst>
                                          <p:attrName>r</p:attrName>
                                        </p:attrNameLst>
                                      </p:cBhvr>
                                    </p:animRot>
                                    <p:animRot by="1500000">
                                      <p:cBhvr>
                                        <p:cTn id="10" dur="125" fill="hold">
                                          <p:stCondLst>
                                            <p:cond delay="375"/>
                                          </p:stCondLst>
                                        </p:cTn>
                                        <p:tgtEl>
                                          <p:spTgt spid="25603">
                                            <p:txEl>
                                              <p:pRg st="2" end="2"/>
                                            </p:txEl>
                                          </p:spTgt>
                                        </p:tgtEl>
                                        <p:attrNameLst>
                                          <p:attrName>r</p:attrName>
                                        </p:attrNameLst>
                                      </p:cBhvr>
                                    </p:animRot>
                                  </p:childTnLst>
                                </p:cTn>
                              </p:par>
                              <p:par>
                                <p:cTn id="11" presetID="34" presetClass="emph" presetSubtype="0" fill="hold" nodeType="withEffect">
                                  <p:stCondLst>
                                    <p:cond delay="0"/>
                                  </p:stCondLst>
                                  <p:iterate type="lt">
                                    <p:tmPct val="10000"/>
                                  </p:iterate>
                                  <p:childTnLst>
                                    <p:animMotion origin="layout" path="M 0.0 0.0 L 0.0 -0.07213" pathEditMode="relative" ptsTypes="">
                                      <p:cBhvr>
                                        <p:cTn id="12" dur="250" accel="50000" decel="50000" autoRev="1" fill="hold">
                                          <p:stCondLst>
                                            <p:cond delay="0"/>
                                          </p:stCondLst>
                                        </p:cTn>
                                        <p:tgtEl>
                                          <p:spTgt spid="25603">
                                            <p:txEl>
                                              <p:pRg st="3" end="3"/>
                                            </p:txEl>
                                          </p:spTgt>
                                        </p:tgtEl>
                                        <p:attrNameLst>
                                          <p:attrName>ppt_x</p:attrName>
                                          <p:attrName>ppt_y</p:attrName>
                                        </p:attrNameLst>
                                      </p:cBhvr>
                                    </p:animMotion>
                                    <p:animRot by="1500000">
                                      <p:cBhvr>
                                        <p:cTn id="13" dur="125" fill="hold">
                                          <p:stCondLst>
                                            <p:cond delay="0"/>
                                          </p:stCondLst>
                                        </p:cTn>
                                        <p:tgtEl>
                                          <p:spTgt spid="25603">
                                            <p:txEl>
                                              <p:pRg st="3" end="3"/>
                                            </p:txEl>
                                          </p:spTgt>
                                        </p:tgtEl>
                                        <p:attrNameLst>
                                          <p:attrName>r</p:attrName>
                                        </p:attrNameLst>
                                      </p:cBhvr>
                                    </p:animRot>
                                    <p:animRot by="-1500000">
                                      <p:cBhvr>
                                        <p:cTn id="14" dur="125" fill="hold">
                                          <p:stCondLst>
                                            <p:cond delay="125"/>
                                          </p:stCondLst>
                                        </p:cTn>
                                        <p:tgtEl>
                                          <p:spTgt spid="25603">
                                            <p:txEl>
                                              <p:pRg st="3" end="3"/>
                                            </p:txEl>
                                          </p:spTgt>
                                        </p:tgtEl>
                                        <p:attrNameLst>
                                          <p:attrName>r</p:attrName>
                                        </p:attrNameLst>
                                      </p:cBhvr>
                                    </p:animRot>
                                    <p:animRot by="-1500000">
                                      <p:cBhvr>
                                        <p:cTn id="15" dur="125" fill="hold">
                                          <p:stCondLst>
                                            <p:cond delay="250"/>
                                          </p:stCondLst>
                                        </p:cTn>
                                        <p:tgtEl>
                                          <p:spTgt spid="25603">
                                            <p:txEl>
                                              <p:pRg st="3" end="3"/>
                                            </p:txEl>
                                          </p:spTgt>
                                        </p:tgtEl>
                                        <p:attrNameLst>
                                          <p:attrName>r</p:attrName>
                                        </p:attrNameLst>
                                      </p:cBhvr>
                                    </p:animRot>
                                    <p:animRot by="1500000">
                                      <p:cBhvr>
                                        <p:cTn id="16" dur="125" fill="hold">
                                          <p:stCondLst>
                                            <p:cond delay="375"/>
                                          </p:stCondLst>
                                        </p:cTn>
                                        <p:tgtEl>
                                          <p:spTgt spid="25603">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p:cNvSpPr>
          <p:nvPr>
            <p:ph type="title"/>
          </p:nvPr>
        </p:nvSpPr>
        <p:spPr/>
        <p:txBody>
          <a:bodyPr/>
          <a:lstStyle/>
          <a:p>
            <a:r>
              <a:rPr lang="en-US" dirty="0" smtClean="0"/>
              <a:t>Mutations</a:t>
            </a:r>
          </a:p>
        </p:txBody>
      </p:sp>
      <p:sp>
        <p:nvSpPr>
          <p:cNvPr id="27651" name="Rectangle 3"/>
          <p:cNvSpPr>
            <a:spLocks noGrp="1"/>
          </p:cNvSpPr>
          <p:nvPr>
            <p:ph type="body" idx="1"/>
          </p:nvPr>
        </p:nvSpPr>
        <p:spPr/>
        <p:txBody>
          <a:bodyPr/>
          <a:lstStyle/>
          <a:p>
            <a:pPr>
              <a:buFont typeface="Arial" charset="0"/>
              <a:buNone/>
            </a:pPr>
            <a:r>
              <a:rPr lang="en-US" sz="2800" dirty="0" smtClean="0"/>
              <a:t>A mutation is a change in DNA that usually occurs during replication. Which mutation is the </a:t>
            </a:r>
            <a:r>
              <a:rPr lang="en-US" sz="2800" b="1" dirty="0" smtClean="0"/>
              <a:t>most likely </a:t>
            </a:r>
            <a:r>
              <a:rPr lang="en-US" sz="2800" dirty="0" smtClean="0"/>
              <a:t>to result in no effect to the phenotype of a cell?</a:t>
            </a:r>
          </a:p>
          <a:p>
            <a:pPr>
              <a:buFont typeface="Arial" charset="0"/>
              <a:buNone/>
            </a:pPr>
            <a:r>
              <a:rPr lang="en-US" sz="2800" dirty="0" smtClean="0"/>
              <a:t>A. the replacement of a single base by another base</a:t>
            </a:r>
          </a:p>
          <a:p>
            <a:pPr>
              <a:buFont typeface="Arial" charset="0"/>
              <a:buNone/>
            </a:pPr>
            <a:r>
              <a:rPr lang="en-US" sz="2800" dirty="0" smtClean="0"/>
              <a:t>B. the insertion or deletion of one or two base pairs</a:t>
            </a:r>
          </a:p>
          <a:p>
            <a:pPr>
              <a:buFont typeface="Arial" charset="0"/>
              <a:buNone/>
            </a:pPr>
            <a:r>
              <a:rPr lang="en-US" sz="2800" dirty="0" smtClean="0"/>
              <a:t>C. an amino acid codon is changed into a stop codon</a:t>
            </a:r>
          </a:p>
          <a:p>
            <a:pPr>
              <a:buFont typeface="Arial" charset="0"/>
              <a:buNone/>
            </a:pPr>
            <a:r>
              <a:rPr lang="en-US" sz="2800" dirty="0" smtClean="0"/>
              <a:t>D. one codon is replaced by another codon for the same amino acid</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47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27651">
                                            <p:txEl>
                                              <p:pRg st="4" end="4"/>
                                            </p:txEl>
                                          </p:spTgt>
                                        </p:tgtEl>
                                        <p:attrNameLst>
                                          <p:attrName>ppt_x</p:attrName>
                                          <p:attrName>ppt_y</p:attrName>
                                        </p:attrNameLst>
                                      </p:cBhvr>
                                    </p:animMotion>
                                    <p:animRot by="1500000">
                                      <p:cBhvr>
                                        <p:cTn id="7" dur="125" fill="hold">
                                          <p:stCondLst>
                                            <p:cond delay="0"/>
                                          </p:stCondLst>
                                        </p:cTn>
                                        <p:tgtEl>
                                          <p:spTgt spid="27651">
                                            <p:txEl>
                                              <p:pRg st="4" end="4"/>
                                            </p:txEl>
                                          </p:spTgt>
                                        </p:tgtEl>
                                        <p:attrNameLst>
                                          <p:attrName>r</p:attrName>
                                        </p:attrNameLst>
                                      </p:cBhvr>
                                    </p:animRot>
                                    <p:animRot by="-1500000">
                                      <p:cBhvr>
                                        <p:cTn id="8" dur="125" fill="hold">
                                          <p:stCondLst>
                                            <p:cond delay="125"/>
                                          </p:stCondLst>
                                        </p:cTn>
                                        <p:tgtEl>
                                          <p:spTgt spid="27651">
                                            <p:txEl>
                                              <p:pRg st="4" end="4"/>
                                            </p:txEl>
                                          </p:spTgt>
                                        </p:tgtEl>
                                        <p:attrNameLst>
                                          <p:attrName>r</p:attrName>
                                        </p:attrNameLst>
                                      </p:cBhvr>
                                    </p:animRot>
                                    <p:animRot by="-1500000">
                                      <p:cBhvr>
                                        <p:cTn id="9" dur="125" fill="hold">
                                          <p:stCondLst>
                                            <p:cond delay="250"/>
                                          </p:stCondLst>
                                        </p:cTn>
                                        <p:tgtEl>
                                          <p:spTgt spid="27651">
                                            <p:txEl>
                                              <p:pRg st="4" end="4"/>
                                            </p:txEl>
                                          </p:spTgt>
                                        </p:tgtEl>
                                        <p:attrNameLst>
                                          <p:attrName>r</p:attrName>
                                        </p:attrNameLst>
                                      </p:cBhvr>
                                    </p:animRot>
                                    <p:animRot by="1500000">
                                      <p:cBhvr>
                                        <p:cTn id="10" dur="125" fill="hold">
                                          <p:stCondLst>
                                            <p:cond delay="375"/>
                                          </p:stCondLst>
                                        </p:cTn>
                                        <p:tgtEl>
                                          <p:spTgt spid="27651">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p:cNvSpPr>
          <p:nvPr>
            <p:ph type="title"/>
          </p:nvPr>
        </p:nvSpPr>
        <p:spPr/>
        <p:txBody>
          <a:bodyPr/>
          <a:lstStyle/>
          <a:p>
            <a:r>
              <a:rPr lang="en-US" dirty="0" smtClean="0"/>
              <a:t>Genetically Modified</a:t>
            </a:r>
          </a:p>
        </p:txBody>
      </p:sp>
      <p:sp>
        <p:nvSpPr>
          <p:cNvPr id="58371" name="Rectangle 3"/>
          <p:cNvSpPr>
            <a:spLocks noGrp="1"/>
          </p:cNvSpPr>
          <p:nvPr>
            <p:ph type="body" idx="1"/>
          </p:nvPr>
        </p:nvSpPr>
        <p:spPr/>
        <p:txBody>
          <a:bodyPr/>
          <a:lstStyle/>
          <a:p>
            <a:pPr>
              <a:lnSpc>
                <a:spcPct val="80000"/>
              </a:lnSpc>
              <a:buFont typeface="Arial" charset="0"/>
              <a:buNone/>
            </a:pPr>
            <a:r>
              <a:rPr lang="en-US" sz="2800" dirty="0" smtClean="0"/>
              <a:t>Researchers have developed a genetically modified mosquito which has a gene that makes it immune to a certain disease. Which statement </a:t>
            </a:r>
            <a:r>
              <a:rPr lang="en-US" sz="2800" b="1" dirty="0" smtClean="0"/>
              <a:t>best </a:t>
            </a:r>
            <a:r>
              <a:rPr lang="en-US" sz="2800" dirty="0" smtClean="0"/>
              <a:t>describes the intended impact of this development on the field of medicine?</a:t>
            </a:r>
          </a:p>
          <a:p>
            <a:pPr>
              <a:lnSpc>
                <a:spcPct val="80000"/>
              </a:lnSpc>
              <a:buFont typeface="Arial" charset="0"/>
              <a:buNone/>
            </a:pPr>
            <a:r>
              <a:rPr lang="en-US" sz="2800" dirty="0" smtClean="0"/>
              <a:t>A. It was developed to stop the spread of the disease.</a:t>
            </a:r>
          </a:p>
          <a:p>
            <a:pPr>
              <a:lnSpc>
                <a:spcPct val="80000"/>
              </a:lnSpc>
              <a:buFont typeface="Arial" charset="0"/>
              <a:buNone/>
            </a:pPr>
            <a:r>
              <a:rPr lang="en-US" sz="2800" dirty="0" smtClean="0"/>
              <a:t>B. It was developed to eliminate mosquito populations.</a:t>
            </a:r>
          </a:p>
          <a:p>
            <a:pPr>
              <a:lnSpc>
                <a:spcPct val="80000"/>
              </a:lnSpc>
              <a:buFont typeface="Arial" charset="0"/>
              <a:buNone/>
            </a:pPr>
            <a:r>
              <a:rPr lang="en-US" sz="2800" dirty="0" smtClean="0"/>
              <a:t>C. It was developed to increase biodiversity in parasite populations.</a:t>
            </a:r>
          </a:p>
          <a:p>
            <a:pPr>
              <a:lnSpc>
                <a:spcPct val="80000"/>
              </a:lnSpc>
              <a:buFont typeface="Arial" charset="0"/>
              <a:buNone/>
            </a:pPr>
            <a:r>
              <a:rPr lang="en-US" sz="2800" dirty="0" smtClean="0"/>
              <a:t>D. It was developed to increase human resistance to the same disease.</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48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58371">
                                            <p:txEl>
                                              <p:pRg st="1" end="1"/>
                                            </p:txEl>
                                          </p:spTgt>
                                        </p:tgtEl>
                                        <p:attrNameLst>
                                          <p:attrName>ppt_x</p:attrName>
                                          <p:attrName>ppt_y</p:attrName>
                                        </p:attrNameLst>
                                      </p:cBhvr>
                                    </p:animMotion>
                                    <p:animRot by="1500000">
                                      <p:cBhvr>
                                        <p:cTn id="7" dur="125" fill="hold">
                                          <p:stCondLst>
                                            <p:cond delay="0"/>
                                          </p:stCondLst>
                                        </p:cTn>
                                        <p:tgtEl>
                                          <p:spTgt spid="58371">
                                            <p:txEl>
                                              <p:pRg st="1" end="1"/>
                                            </p:txEl>
                                          </p:spTgt>
                                        </p:tgtEl>
                                        <p:attrNameLst>
                                          <p:attrName>r</p:attrName>
                                        </p:attrNameLst>
                                      </p:cBhvr>
                                    </p:animRot>
                                    <p:animRot by="-1500000">
                                      <p:cBhvr>
                                        <p:cTn id="8" dur="125" fill="hold">
                                          <p:stCondLst>
                                            <p:cond delay="125"/>
                                          </p:stCondLst>
                                        </p:cTn>
                                        <p:tgtEl>
                                          <p:spTgt spid="58371">
                                            <p:txEl>
                                              <p:pRg st="1" end="1"/>
                                            </p:txEl>
                                          </p:spTgt>
                                        </p:tgtEl>
                                        <p:attrNameLst>
                                          <p:attrName>r</p:attrName>
                                        </p:attrNameLst>
                                      </p:cBhvr>
                                    </p:animRot>
                                    <p:animRot by="-1500000">
                                      <p:cBhvr>
                                        <p:cTn id="9" dur="125" fill="hold">
                                          <p:stCondLst>
                                            <p:cond delay="250"/>
                                          </p:stCondLst>
                                        </p:cTn>
                                        <p:tgtEl>
                                          <p:spTgt spid="58371">
                                            <p:txEl>
                                              <p:pRg st="1" end="1"/>
                                            </p:txEl>
                                          </p:spTgt>
                                        </p:tgtEl>
                                        <p:attrNameLst>
                                          <p:attrName>r</p:attrName>
                                        </p:attrNameLst>
                                      </p:cBhvr>
                                    </p:animRot>
                                    <p:animRot by="1500000">
                                      <p:cBhvr>
                                        <p:cTn id="10" dur="125" fill="hold">
                                          <p:stCondLst>
                                            <p:cond delay="375"/>
                                          </p:stCondLst>
                                        </p:cTn>
                                        <p:tgtEl>
                                          <p:spTgt spid="58371">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p:cNvSpPr>
          <p:nvPr>
            <p:ph type="title"/>
          </p:nvPr>
        </p:nvSpPr>
        <p:spPr/>
        <p:txBody>
          <a:bodyPr/>
          <a:lstStyle/>
          <a:p>
            <a:r>
              <a:rPr lang="en-US" dirty="0" smtClean="0"/>
              <a:t>Evolution</a:t>
            </a:r>
          </a:p>
        </p:txBody>
      </p:sp>
      <p:sp>
        <p:nvSpPr>
          <p:cNvPr id="28675" name="Rectangle 3"/>
          <p:cNvSpPr>
            <a:spLocks noGrp="1"/>
          </p:cNvSpPr>
          <p:nvPr>
            <p:ph type="body" idx="1"/>
          </p:nvPr>
        </p:nvSpPr>
        <p:spPr/>
        <p:txBody>
          <a:bodyPr/>
          <a:lstStyle/>
          <a:p>
            <a:pPr>
              <a:lnSpc>
                <a:spcPct val="90000"/>
              </a:lnSpc>
              <a:buFont typeface="Arial" charset="0"/>
              <a:buNone/>
            </a:pPr>
            <a:r>
              <a:rPr lang="en-US" sz="2400" dirty="0" smtClean="0"/>
              <a:t>The frequency of an allele in a fly population changes from 89% to 20% over three generations. Which other events </a:t>
            </a:r>
            <a:r>
              <a:rPr lang="en-US" sz="2400" b="1" dirty="0" smtClean="0"/>
              <a:t>most likely </a:t>
            </a:r>
            <a:r>
              <a:rPr lang="en-US" sz="2400" dirty="0" smtClean="0"/>
              <a:t>occurred during the same time period?</a:t>
            </a:r>
          </a:p>
          <a:p>
            <a:pPr>
              <a:lnSpc>
                <a:spcPct val="90000"/>
              </a:lnSpc>
              <a:buFont typeface="Arial" charset="0"/>
              <a:buNone/>
            </a:pPr>
            <a:r>
              <a:rPr lang="en-US" sz="2400" dirty="0" smtClean="0"/>
              <a:t>A. an environmental change and a fly population increase</a:t>
            </a:r>
          </a:p>
          <a:p>
            <a:pPr>
              <a:lnSpc>
                <a:spcPct val="90000"/>
              </a:lnSpc>
              <a:buFont typeface="Arial" charset="0"/>
              <a:buNone/>
            </a:pPr>
            <a:r>
              <a:rPr lang="en-US" sz="2400" dirty="0" smtClean="0"/>
              <a:t>B. an environmental change and a fly population decrease</a:t>
            </a:r>
          </a:p>
          <a:p>
            <a:pPr>
              <a:lnSpc>
                <a:spcPct val="90000"/>
              </a:lnSpc>
              <a:buFont typeface="Arial" charset="0"/>
              <a:buNone/>
            </a:pPr>
            <a:r>
              <a:rPr lang="en-US" sz="2400" dirty="0" smtClean="0"/>
              <a:t>C. interbreeding of flies with an invasive species, and fly population speciation</a:t>
            </a:r>
          </a:p>
          <a:p>
            <a:pPr>
              <a:lnSpc>
                <a:spcPct val="90000"/>
              </a:lnSpc>
              <a:buFont typeface="Arial" charset="0"/>
              <a:buNone/>
            </a:pPr>
            <a:r>
              <a:rPr lang="en-US" sz="2400" dirty="0" smtClean="0"/>
              <a:t>D. interbreeding of flies with an established local species, and fly population speciation</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49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28675">
                                            <p:txEl>
                                              <p:pRg st="2" end="2"/>
                                            </p:txEl>
                                          </p:spTgt>
                                        </p:tgtEl>
                                        <p:attrNameLst>
                                          <p:attrName>ppt_x</p:attrName>
                                          <p:attrName>ppt_y</p:attrName>
                                        </p:attrNameLst>
                                      </p:cBhvr>
                                    </p:animMotion>
                                    <p:animRot by="1500000">
                                      <p:cBhvr>
                                        <p:cTn id="7" dur="125" fill="hold">
                                          <p:stCondLst>
                                            <p:cond delay="0"/>
                                          </p:stCondLst>
                                        </p:cTn>
                                        <p:tgtEl>
                                          <p:spTgt spid="28675">
                                            <p:txEl>
                                              <p:pRg st="2" end="2"/>
                                            </p:txEl>
                                          </p:spTgt>
                                        </p:tgtEl>
                                        <p:attrNameLst>
                                          <p:attrName>r</p:attrName>
                                        </p:attrNameLst>
                                      </p:cBhvr>
                                    </p:animRot>
                                    <p:animRot by="-1500000">
                                      <p:cBhvr>
                                        <p:cTn id="8" dur="125" fill="hold">
                                          <p:stCondLst>
                                            <p:cond delay="125"/>
                                          </p:stCondLst>
                                        </p:cTn>
                                        <p:tgtEl>
                                          <p:spTgt spid="28675">
                                            <p:txEl>
                                              <p:pRg st="2" end="2"/>
                                            </p:txEl>
                                          </p:spTgt>
                                        </p:tgtEl>
                                        <p:attrNameLst>
                                          <p:attrName>r</p:attrName>
                                        </p:attrNameLst>
                                      </p:cBhvr>
                                    </p:animRot>
                                    <p:animRot by="-1500000">
                                      <p:cBhvr>
                                        <p:cTn id="9" dur="125" fill="hold">
                                          <p:stCondLst>
                                            <p:cond delay="250"/>
                                          </p:stCondLst>
                                        </p:cTn>
                                        <p:tgtEl>
                                          <p:spTgt spid="28675">
                                            <p:txEl>
                                              <p:pRg st="2" end="2"/>
                                            </p:txEl>
                                          </p:spTgt>
                                        </p:tgtEl>
                                        <p:attrNameLst>
                                          <p:attrName>r</p:attrName>
                                        </p:attrNameLst>
                                      </p:cBhvr>
                                    </p:animRot>
                                    <p:animRot by="1500000">
                                      <p:cBhvr>
                                        <p:cTn id="10" dur="125" fill="hold">
                                          <p:stCondLst>
                                            <p:cond delay="375"/>
                                          </p:stCondLst>
                                        </p:cTn>
                                        <p:tgtEl>
                                          <p:spTgt spid="28675">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type="title"/>
          </p:nvPr>
        </p:nvSpPr>
        <p:spPr/>
        <p:txBody>
          <a:bodyPr/>
          <a:lstStyle/>
          <a:p>
            <a:r>
              <a:rPr lang="en-US" dirty="0" smtClean="0"/>
              <a:t>Level of Organization </a:t>
            </a:r>
          </a:p>
        </p:txBody>
      </p:sp>
      <p:sp>
        <p:nvSpPr>
          <p:cNvPr id="48131" name="Rectangle 3"/>
          <p:cNvSpPr>
            <a:spLocks noGrp="1"/>
          </p:cNvSpPr>
          <p:nvPr>
            <p:ph type="body" idx="1"/>
          </p:nvPr>
        </p:nvSpPr>
        <p:spPr/>
        <p:txBody>
          <a:bodyPr/>
          <a:lstStyle/>
          <a:p>
            <a:pPr>
              <a:buFont typeface="Arial" charset="0"/>
              <a:buNone/>
            </a:pPr>
            <a:r>
              <a:rPr lang="en-US" dirty="0" smtClean="0"/>
              <a:t>Which level of organization </a:t>
            </a:r>
            <a:r>
              <a:rPr lang="en-US" b="1" dirty="0" smtClean="0"/>
              <a:t>best </a:t>
            </a:r>
            <a:r>
              <a:rPr lang="en-US" dirty="0" smtClean="0"/>
              <a:t>classifies a heart?</a:t>
            </a:r>
          </a:p>
          <a:p>
            <a:pPr>
              <a:buFont typeface="Arial" charset="0"/>
              <a:buNone/>
            </a:pPr>
            <a:r>
              <a:rPr lang="en-US" dirty="0" smtClean="0"/>
              <a:t>A. cell</a:t>
            </a:r>
          </a:p>
          <a:p>
            <a:pPr>
              <a:buFont typeface="Arial" charset="0"/>
              <a:buNone/>
            </a:pPr>
            <a:r>
              <a:rPr lang="en-US" dirty="0" smtClean="0"/>
              <a:t>B. organ</a:t>
            </a:r>
          </a:p>
          <a:p>
            <a:pPr>
              <a:buFont typeface="Arial" charset="0"/>
              <a:buNone/>
            </a:pPr>
            <a:r>
              <a:rPr lang="en-US" dirty="0" smtClean="0"/>
              <a:t>C. tissue</a:t>
            </a:r>
          </a:p>
          <a:p>
            <a:pPr>
              <a:buFont typeface="Arial" charset="0"/>
              <a:buNone/>
            </a:pPr>
            <a:r>
              <a:rPr lang="en-US" dirty="0" smtClean="0"/>
              <a:t>D. organ system</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48131">
                                            <p:txEl>
                                              <p:pRg st="2" end="2"/>
                                            </p:txEl>
                                          </p:spTgt>
                                        </p:tgtEl>
                                        <p:attrNameLst>
                                          <p:attrName>ppt_x</p:attrName>
                                          <p:attrName>ppt_y</p:attrName>
                                        </p:attrNameLst>
                                      </p:cBhvr>
                                    </p:animMotion>
                                    <p:animRot by="1500000">
                                      <p:cBhvr>
                                        <p:cTn id="7" dur="125" fill="hold">
                                          <p:stCondLst>
                                            <p:cond delay="0"/>
                                          </p:stCondLst>
                                        </p:cTn>
                                        <p:tgtEl>
                                          <p:spTgt spid="48131">
                                            <p:txEl>
                                              <p:pRg st="2" end="2"/>
                                            </p:txEl>
                                          </p:spTgt>
                                        </p:tgtEl>
                                        <p:attrNameLst>
                                          <p:attrName>r</p:attrName>
                                        </p:attrNameLst>
                                      </p:cBhvr>
                                    </p:animRot>
                                    <p:animRot by="-1500000">
                                      <p:cBhvr>
                                        <p:cTn id="8" dur="125" fill="hold">
                                          <p:stCondLst>
                                            <p:cond delay="125"/>
                                          </p:stCondLst>
                                        </p:cTn>
                                        <p:tgtEl>
                                          <p:spTgt spid="48131">
                                            <p:txEl>
                                              <p:pRg st="2" end="2"/>
                                            </p:txEl>
                                          </p:spTgt>
                                        </p:tgtEl>
                                        <p:attrNameLst>
                                          <p:attrName>r</p:attrName>
                                        </p:attrNameLst>
                                      </p:cBhvr>
                                    </p:animRot>
                                    <p:animRot by="-1500000">
                                      <p:cBhvr>
                                        <p:cTn id="9" dur="125" fill="hold">
                                          <p:stCondLst>
                                            <p:cond delay="250"/>
                                          </p:stCondLst>
                                        </p:cTn>
                                        <p:tgtEl>
                                          <p:spTgt spid="48131">
                                            <p:txEl>
                                              <p:pRg st="2" end="2"/>
                                            </p:txEl>
                                          </p:spTgt>
                                        </p:tgtEl>
                                        <p:attrNameLst>
                                          <p:attrName>r</p:attrName>
                                        </p:attrNameLst>
                                      </p:cBhvr>
                                    </p:animRot>
                                    <p:animRot by="1500000">
                                      <p:cBhvr>
                                        <p:cTn id="10" dur="125" fill="hold">
                                          <p:stCondLst>
                                            <p:cond delay="375"/>
                                          </p:stCondLst>
                                        </p:cTn>
                                        <p:tgtEl>
                                          <p:spTgt spid="48131">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p:cNvSpPr>
          <p:nvPr>
            <p:ph type="title"/>
          </p:nvPr>
        </p:nvSpPr>
        <p:spPr/>
        <p:txBody>
          <a:bodyPr/>
          <a:lstStyle/>
          <a:p>
            <a:r>
              <a:rPr lang="en-US" dirty="0" smtClean="0"/>
              <a:t>Survival of Fittest</a:t>
            </a:r>
          </a:p>
        </p:txBody>
      </p:sp>
      <p:sp>
        <p:nvSpPr>
          <p:cNvPr id="88067" name="Rectangle 3"/>
          <p:cNvSpPr>
            <a:spLocks noGrp="1"/>
          </p:cNvSpPr>
          <p:nvPr>
            <p:ph type="body" idx="1"/>
          </p:nvPr>
        </p:nvSpPr>
        <p:spPr/>
        <p:txBody>
          <a:bodyPr/>
          <a:lstStyle/>
          <a:p>
            <a:pPr>
              <a:lnSpc>
                <a:spcPct val="80000"/>
              </a:lnSpc>
              <a:buFont typeface="Arial" charset="0"/>
              <a:buNone/>
            </a:pPr>
            <a:r>
              <a:rPr lang="en-US" sz="2800" dirty="0" smtClean="0"/>
              <a:t>Which statement </a:t>
            </a:r>
            <a:r>
              <a:rPr lang="en-US" sz="2800" b="1" dirty="0" smtClean="0"/>
              <a:t>best </a:t>
            </a:r>
            <a:r>
              <a:rPr lang="en-US" sz="2800" dirty="0" smtClean="0"/>
              <a:t>explains how different adaptations in individuals of the same species increase their survival?</a:t>
            </a:r>
          </a:p>
          <a:p>
            <a:pPr>
              <a:lnSpc>
                <a:spcPct val="80000"/>
              </a:lnSpc>
              <a:buFont typeface="Arial" charset="0"/>
              <a:buNone/>
            </a:pPr>
            <a:r>
              <a:rPr lang="en-US" sz="2800" dirty="0" smtClean="0"/>
              <a:t>A. thicker fur on black bears helps in colder temperatures</a:t>
            </a:r>
          </a:p>
          <a:p>
            <a:pPr>
              <a:lnSpc>
                <a:spcPct val="80000"/>
              </a:lnSpc>
              <a:buFont typeface="Arial" charset="0"/>
              <a:buNone/>
            </a:pPr>
            <a:r>
              <a:rPr lang="en-US" sz="2800" dirty="0" smtClean="0"/>
              <a:t>B. thinner fur on black bears helps in colder temperatures</a:t>
            </a:r>
          </a:p>
          <a:p>
            <a:pPr>
              <a:lnSpc>
                <a:spcPct val="80000"/>
              </a:lnSpc>
              <a:buFont typeface="Arial" charset="0"/>
              <a:buNone/>
            </a:pPr>
            <a:r>
              <a:rPr lang="en-US" sz="2800" dirty="0" smtClean="0"/>
              <a:t>C. longer beaks on </a:t>
            </a:r>
            <a:r>
              <a:rPr lang="en-US" sz="2800" dirty="0" err="1" smtClean="0"/>
              <a:t>rufous</a:t>
            </a:r>
            <a:r>
              <a:rPr lang="en-US" sz="2800" dirty="0" smtClean="0"/>
              <a:t> hummingbirds help in warmer temperatures</a:t>
            </a:r>
          </a:p>
          <a:p>
            <a:pPr>
              <a:lnSpc>
                <a:spcPct val="80000"/>
              </a:lnSpc>
              <a:buFont typeface="Arial" charset="0"/>
              <a:buNone/>
            </a:pPr>
            <a:r>
              <a:rPr lang="en-US" sz="2800" dirty="0" smtClean="0"/>
              <a:t>D. shorter beaks on </a:t>
            </a:r>
            <a:r>
              <a:rPr lang="en-US" sz="2800" dirty="0" err="1" smtClean="0"/>
              <a:t>rufous</a:t>
            </a:r>
            <a:r>
              <a:rPr lang="en-US" sz="2800" dirty="0" smtClean="0"/>
              <a:t> hummingbirds help in warmer temperatures</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50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88067">
                                            <p:txEl>
                                              <p:pRg st="1" end="1"/>
                                            </p:txEl>
                                          </p:spTgt>
                                        </p:tgtEl>
                                        <p:attrNameLst>
                                          <p:attrName>ppt_x</p:attrName>
                                          <p:attrName>ppt_y</p:attrName>
                                        </p:attrNameLst>
                                      </p:cBhvr>
                                    </p:animMotion>
                                    <p:animRot by="1500000">
                                      <p:cBhvr>
                                        <p:cTn id="7" dur="125" fill="hold">
                                          <p:stCondLst>
                                            <p:cond delay="0"/>
                                          </p:stCondLst>
                                        </p:cTn>
                                        <p:tgtEl>
                                          <p:spTgt spid="88067">
                                            <p:txEl>
                                              <p:pRg st="1" end="1"/>
                                            </p:txEl>
                                          </p:spTgt>
                                        </p:tgtEl>
                                        <p:attrNameLst>
                                          <p:attrName>r</p:attrName>
                                        </p:attrNameLst>
                                      </p:cBhvr>
                                    </p:animRot>
                                    <p:animRot by="-1500000">
                                      <p:cBhvr>
                                        <p:cTn id="8" dur="125" fill="hold">
                                          <p:stCondLst>
                                            <p:cond delay="125"/>
                                          </p:stCondLst>
                                        </p:cTn>
                                        <p:tgtEl>
                                          <p:spTgt spid="88067">
                                            <p:txEl>
                                              <p:pRg st="1" end="1"/>
                                            </p:txEl>
                                          </p:spTgt>
                                        </p:tgtEl>
                                        <p:attrNameLst>
                                          <p:attrName>r</p:attrName>
                                        </p:attrNameLst>
                                      </p:cBhvr>
                                    </p:animRot>
                                    <p:animRot by="-1500000">
                                      <p:cBhvr>
                                        <p:cTn id="9" dur="125" fill="hold">
                                          <p:stCondLst>
                                            <p:cond delay="250"/>
                                          </p:stCondLst>
                                        </p:cTn>
                                        <p:tgtEl>
                                          <p:spTgt spid="88067">
                                            <p:txEl>
                                              <p:pRg st="1" end="1"/>
                                            </p:txEl>
                                          </p:spTgt>
                                        </p:tgtEl>
                                        <p:attrNameLst>
                                          <p:attrName>r</p:attrName>
                                        </p:attrNameLst>
                                      </p:cBhvr>
                                    </p:animRot>
                                    <p:animRot by="1500000">
                                      <p:cBhvr>
                                        <p:cTn id="10" dur="125" fill="hold">
                                          <p:stCondLst>
                                            <p:cond delay="375"/>
                                          </p:stCondLst>
                                        </p:cTn>
                                        <p:tgtEl>
                                          <p:spTgt spid="88067">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p:cNvSpPr>
          <p:nvPr>
            <p:ph type="title"/>
          </p:nvPr>
        </p:nvSpPr>
        <p:spPr/>
        <p:txBody>
          <a:bodyPr/>
          <a:lstStyle/>
          <a:p>
            <a:r>
              <a:rPr lang="en-US" dirty="0" smtClean="0"/>
              <a:t>Speciation</a:t>
            </a:r>
          </a:p>
        </p:txBody>
      </p:sp>
      <p:sp>
        <p:nvSpPr>
          <p:cNvPr id="29699" name="Rectangle 3"/>
          <p:cNvSpPr>
            <a:spLocks noGrp="1"/>
          </p:cNvSpPr>
          <p:nvPr>
            <p:ph type="body" idx="1"/>
          </p:nvPr>
        </p:nvSpPr>
        <p:spPr/>
        <p:txBody>
          <a:bodyPr/>
          <a:lstStyle/>
          <a:p>
            <a:pPr>
              <a:lnSpc>
                <a:spcPct val="80000"/>
              </a:lnSpc>
              <a:buFont typeface="Arial" charset="0"/>
              <a:buNone/>
            </a:pPr>
            <a:r>
              <a:rPr lang="en-US" sz="2800" dirty="0" smtClean="0"/>
              <a:t>A population of beetles has lived in a forest for many generations. Which scenario would </a:t>
            </a:r>
            <a:r>
              <a:rPr lang="en-US" sz="2800" b="1" dirty="0" smtClean="0"/>
              <a:t>most </a:t>
            </a:r>
            <a:r>
              <a:rPr lang="en-US" sz="2800" dirty="0" smtClean="0"/>
              <a:t>rapidly encourage formation of a new species from this beetle population?</a:t>
            </a:r>
          </a:p>
          <a:p>
            <a:pPr>
              <a:lnSpc>
                <a:spcPct val="80000"/>
              </a:lnSpc>
              <a:buFont typeface="Arial" charset="0"/>
              <a:buNone/>
            </a:pPr>
            <a:r>
              <a:rPr lang="en-US" sz="2800" dirty="0" smtClean="0"/>
              <a:t>A. a random mutation in one of the beetles</a:t>
            </a:r>
          </a:p>
          <a:p>
            <a:pPr>
              <a:lnSpc>
                <a:spcPct val="80000"/>
              </a:lnSpc>
              <a:buFont typeface="Arial" charset="0"/>
              <a:buNone/>
            </a:pPr>
            <a:r>
              <a:rPr lang="en-US" sz="2800" dirty="0" smtClean="0"/>
              <a:t>B. a small group of beetles finding an area with a new food source</a:t>
            </a:r>
          </a:p>
          <a:p>
            <a:pPr>
              <a:lnSpc>
                <a:spcPct val="80000"/>
              </a:lnSpc>
              <a:buFont typeface="Arial" charset="0"/>
              <a:buNone/>
            </a:pPr>
            <a:r>
              <a:rPr lang="en-US" sz="2800" dirty="0" smtClean="0"/>
              <a:t>C. a non-native predator of the beetle being introduced into the forest</a:t>
            </a:r>
          </a:p>
          <a:p>
            <a:pPr>
              <a:lnSpc>
                <a:spcPct val="80000"/>
              </a:lnSpc>
              <a:buFont typeface="Arial" charset="0"/>
              <a:buNone/>
            </a:pPr>
            <a:r>
              <a:rPr lang="en-US" sz="2800" dirty="0" smtClean="0"/>
              <a:t>D. a geographic barrier separating the beetle population into two different locations</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51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29699">
                                            <p:txEl>
                                              <p:pRg st="4" end="4"/>
                                            </p:txEl>
                                          </p:spTgt>
                                        </p:tgtEl>
                                        <p:attrNameLst>
                                          <p:attrName>ppt_x</p:attrName>
                                          <p:attrName>ppt_y</p:attrName>
                                        </p:attrNameLst>
                                      </p:cBhvr>
                                    </p:animMotion>
                                    <p:animRot by="1500000">
                                      <p:cBhvr>
                                        <p:cTn id="7" dur="125" fill="hold">
                                          <p:stCondLst>
                                            <p:cond delay="0"/>
                                          </p:stCondLst>
                                        </p:cTn>
                                        <p:tgtEl>
                                          <p:spTgt spid="29699">
                                            <p:txEl>
                                              <p:pRg st="4" end="4"/>
                                            </p:txEl>
                                          </p:spTgt>
                                        </p:tgtEl>
                                        <p:attrNameLst>
                                          <p:attrName>r</p:attrName>
                                        </p:attrNameLst>
                                      </p:cBhvr>
                                    </p:animRot>
                                    <p:animRot by="-1500000">
                                      <p:cBhvr>
                                        <p:cTn id="8" dur="125" fill="hold">
                                          <p:stCondLst>
                                            <p:cond delay="125"/>
                                          </p:stCondLst>
                                        </p:cTn>
                                        <p:tgtEl>
                                          <p:spTgt spid="29699">
                                            <p:txEl>
                                              <p:pRg st="4" end="4"/>
                                            </p:txEl>
                                          </p:spTgt>
                                        </p:tgtEl>
                                        <p:attrNameLst>
                                          <p:attrName>r</p:attrName>
                                        </p:attrNameLst>
                                      </p:cBhvr>
                                    </p:animRot>
                                    <p:animRot by="-1500000">
                                      <p:cBhvr>
                                        <p:cTn id="9" dur="125" fill="hold">
                                          <p:stCondLst>
                                            <p:cond delay="250"/>
                                          </p:stCondLst>
                                        </p:cTn>
                                        <p:tgtEl>
                                          <p:spTgt spid="29699">
                                            <p:txEl>
                                              <p:pRg st="4" end="4"/>
                                            </p:txEl>
                                          </p:spTgt>
                                        </p:tgtEl>
                                        <p:attrNameLst>
                                          <p:attrName>r</p:attrName>
                                        </p:attrNameLst>
                                      </p:cBhvr>
                                    </p:animRot>
                                    <p:animRot by="1500000">
                                      <p:cBhvr>
                                        <p:cTn id="10" dur="125" fill="hold">
                                          <p:stCondLst>
                                            <p:cond delay="375"/>
                                          </p:stCondLst>
                                        </p:cTn>
                                        <p:tgtEl>
                                          <p:spTgt spid="29699">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3972" name="Picture 6"/>
          <p:cNvPicPr>
            <a:picLocks noGrp="1" noChangeAspect="1" noChangeArrowheads="1"/>
          </p:cNvPicPr>
          <p:nvPr>
            <p:ph type="body" idx="1"/>
          </p:nvPr>
        </p:nvPicPr>
        <p:blipFill>
          <a:blip r:embed="rId2"/>
          <a:srcRect/>
          <a:stretch>
            <a:fillRect/>
          </a:stretch>
        </p:blipFill>
        <p:spPr>
          <a:xfrm>
            <a:off x="2590800" y="1752600"/>
            <a:ext cx="3902075" cy="1584325"/>
          </a:xfrm>
          <a:noFill/>
          <a:ln/>
        </p:spPr>
      </p:pic>
      <p:sp>
        <p:nvSpPr>
          <p:cNvPr id="83970" name="Rectangle 2"/>
          <p:cNvSpPr>
            <a:spLocks noGrp="1"/>
          </p:cNvSpPr>
          <p:nvPr>
            <p:ph type="title"/>
          </p:nvPr>
        </p:nvSpPr>
        <p:spPr/>
        <p:txBody>
          <a:bodyPr/>
          <a:lstStyle/>
          <a:p>
            <a:r>
              <a:rPr lang="en-US" dirty="0" smtClean="0"/>
              <a:t>Homologous Structures</a:t>
            </a:r>
          </a:p>
        </p:txBody>
      </p:sp>
      <p:sp>
        <p:nvSpPr>
          <p:cNvPr id="83973" name="Rectangle 5"/>
          <p:cNvSpPr>
            <a:spLocks noChangeArrowheads="1"/>
          </p:cNvSpPr>
          <p:nvPr/>
        </p:nvSpPr>
        <p:spPr bwMode="auto">
          <a:xfrm>
            <a:off x="762000" y="3962400"/>
            <a:ext cx="7851775" cy="2014538"/>
          </a:xfrm>
          <a:prstGeom prst="rect">
            <a:avLst/>
          </a:prstGeom>
          <a:noFill/>
          <a:ln w="9525">
            <a:noFill/>
            <a:miter lim="800000"/>
            <a:headEnd/>
            <a:tailEnd/>
          </a:ln>
          <a:effectLst/>
        </p:spPr>
        <p:txBody>
          <a:bodyPr anchor="ctr">
            <a:spAutoFit/>
          </a:bodyPr>
          <a:lstStyle/>
          <a:p>
            <a:pPr algn="ctr"/>
            <a:r>
              <a:rPr lang="en-US" dirty="0"/>
              <a:t>This owl’s disk-shaped face helps direct sound waves into the owl’s ears. This helps the owl to hear better. Which numbered part of a human ear has a similar function?</a:t>
            </a:r>
          </a:p>
          <a:p>
            <a:pPr algn="ctr"/>
            <a:r>
              <a:rPr lang="en-US" dirty="0"/>
              <a:t>A. part 1</a:t>
            </a:r>
          </a:p>
          <a:p>
            <a:pPr algn="ctr"/>
            <a:r>
              <a:rPr lang="en-US" dirty="0"/>
              <a:t>B. part 2</a:t>
            </a:r>
          </a:p>
          <a:p>
            <a:pPr algn="ctr"/>
            <a:r>
              <a:rPr lang="en-US" dirty="0"/>
              <a:t>C. part 3</a:t>
            </a:r>
          </a:p>
          <a:p>
            <a:pPr algn="ctr"/>
            <a:r>
              <a:rPr lang="en-US" dirty="0"/>
              <a:t>D. part 4</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52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83973">
                                            <p:txEl>
                                              <p:pRg st="1" end="1"/>
                                            </p:txEl>
                                          </p:spTgt>
                                        </p:tgtEl>
                                        <p:attrNameLst>
                                          <p:attrName>ppt_x</p:attrName>
                                          <p:attrName>ppt_y</p:attrName>
                                        </p:attrNameLst>
                                      </p:cBhvr>
                                    </p:animMotion>
                                    <p:animRot by="1500000">
                                      <p:cBhvr>
                                        <p:cTn id="7" dur="125" fill="hold">
                                          <p:stCondLst>
                                            <p:cond delay="0"/>
                                          </p:stCondLst>
                                        </p:cTn>
                                        <p:tgtEl>
                                          <p:spTgt spid="83973">
                                            <p:txEl>
                                              <p:pRg st="1" end="1"/>
                                            </p:txEl>
                                          </p:spTgt>
                                        </p:tgtEl>
                                        <p:attrNameLst>
                                          <p:attrName>r</p:attrName>
                                        </p:attrNameLst>
                                      </p:cBhvr>
                                    </p:animRot>
                                    <p:animRot by="-1500000">
                                      <p:cBhvr>
                                        <p:cTn id="8" dur="125" fill="hold">
                                          <p:stCondLst>
                                            <p:cond delay="125"/>
                                          </p:stCondLst>
                                        </p:cTn>
                                        <p:tgtEl>
                                          <p:spTgt spid="83973">
                                            <p:txEl>
                                              <p:pRg st="1" end="1"/>
                                            </p:txEl>
                                          </p:spTgt>
                                        </p:tgtEl>
                                        <p:attrNameLst>
                                          <p:attrName>r</p:attrName>
                                        </p:attrNameLst>
                                      </p:cBhvr>
                                    </p:animRot>
                                    <p:animRot by="-1500000">
                                      <p:cBhvr>
                                        <p:cTn id="9" dur="125" fill="hold">
                                          <p:stCondLst>
                                            <p:cond delay="250"/>
                                          </p:stCondLst>
                                        </p:cTn>
                                        <p:tgtEl>
                                          <p:spTgt spid="83973">
                                            <p:txEl>
                                              <p:pRg st="1" end="1"/>
                                            </p:txEl>
                                          </p:spTgt>
                                        </p:tgtEl>
                                        <p:attrNameLst>
                                          <p:attrName>r</p:attrName>
                                        </p:attrNameLst>
                                      </p:cBhvr>
                                    </p:animRot>
                                    <p:animRot by="1500000">
                                      <p:cBhvr>
                                        <p:cTn id="10" dur="125" fill="hold">
                                          <p:stCondLst>
                                            <p:cond delay="375"/>
                                          </p:stCondLst>
                                        </p:cTn>
                                        <p:tgtEl>
                                          <p:spTgt spid="83973">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p:cNvSpPr>
          <p:nvPr>
            <p:ph type="title"/>
          </p:nvPr>
        </p:nvSpPr>
        <p:spPr/>
        <p:txBody>
          <a:bodyPr/>
          <a:lstStyle/>
          <a:p>
            <a:r>
              <a:rPr lang="en-US" dirty="0" smtClean="0"/>
              <a:t>Homologous Structures </a:t>
            </a:r>
          </a:p>
        </p:txBody>
      </p:sp>
      <p:sp>
        <p:nvSpPr>
          <p:cNvPr id="31747" name="Rectangle 3"/>
          <p:cNvSpPr>
            <a:spLocks noGrp="1"/>
          </p:cNvSpPr>
          <p:nvPr>
            <p:ph type="body" idx="1"/>
          </p:nvPr>
        </p:nvSpPr>
        <p:spPr/>
        <p:txBody>
          <a:bodyPr/>
          <a:lstStyle/>
          <a:p>
            <a:pPr>
              <a:lnSpc>
                <a:spcPct val="90000"/>
              </a:lnSpc>
              <a:buFont typeface="Arial" charset="0"/>
              <a:buNone/>
            </a:pPr>
            <a:r>
              <a:rPr lang="en-US" sz="2800" dirty="0" smtClean="0"/>
              <a:t>The pitcher plant and </a:t>
            </a:r>
            <a:r>
              <a:rPr lang="en-US" sz="2800" dirty="0" err="1" smtClean="0"/>
              <a:t>venus</a:t>
            </a:r>
            <a:r>
              <a:rPr lang="en-US" sz="2800" dirty="0" smtClean="0"/>
              <a:t> fly trap plant have leaves that are modified to catch insects. In cacti plants, the leaves are shaped like spines. Leaves on each of these plants are homologous structures. What type of evidence does the presence of homologous structures provide?</a:t>
            </a:r>
          </a:p>
          <a:p>
            <a:pPr>
              <a:lnSpc>
                <a:spcPct val="90000"/>
              </a:lnSpc>
              <a:buFont typeface="Arial" charset="0"/>
              <a:buNone/>
            </a:pPr>
            <a:r>
              <a:rPr lang="en-US" sz="2800" dirty="0" smtClean="0"/>
              <a:t>A. Some plants are more closely related to animals</a:t>
            </a:r>
          </a:p>
          <a:p>
            <a:pPr>
              <a:lnSpc>
                <a:spcPct val="90000"/>
              </a:lnSpc>
              <a:buFont typeface="Arial" charset="0"/>
              <a:buNone/>
            </a:pPr>
            <a:r>
              <a:rPr lang="en-US" sz="2800" dirty="0" smtClean="0"/>
              <a:t>B. Insects and plants evolved around the same time.</a:t>
            </a:r>
          </a:p>
          <a:p>
            <a:pPr>
              <a:lnSpc>
                <a:spcPct val="90000"/>
              </a:lnSpc>
              <a:buFont typeface="Arial" charset="0"/>
              <a:buNone/>
            </a:pPr>
            <a:r>
              <a:rPr lang="en-US" sz="2800" dirty="0" smtClean="0"/>
              <a:t>C. Only some plants are capable of photosynthesis.</a:t>
            </a:r>
          </a:p>
          <a:p>
            <a:pPr>
              <a:lnSpc>
                <a:spcPct val="90000"/>
              </a:lnSpc>
              <a:buFont typeface="Arial" charset="0"/>
              <a:buNone/>
            </a:pPr>
            <a:r>
              <a:rPr lang="en-US" sz="2800" dirty="0" smtClean="0"/>
              <a:t>D. Plants have evolved from a common ancestor.</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53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1747">
                                            <p:txEl>
                                              <p:pRg st="4" end="4"/>
                                            </p:txEl>
                                          </p:spTgt>
                                        </p:tgtEl>
                                        <p:attrNameLst>
                                          <p:attrName>ppt_x</p:attrName>
                                          <p:attrName>ppt_y</p:attrName>
                                        </p:attrNameLst>
                                      </p:cBhvr>
                                    </p:animMotion>
                                    <p:animRot by="1500000">
                                      <p:cBhvr>
                                        <p:cTn id="7" dur="125" fill="hold">
                                          <p:stCondLst>
                                            <p:cond delay="0"/>
                                          </p:stCondLst>
                                        </p:cTn>
                                        <p:tgtEl>
                                          <p:spTgt spid="31747">
                                            <p:txEl>
                                              <p:pRg st="4" end="4"/>
                                            </p:txEl>
                                          </p:spTgt>
                                        </p:tgtEl>
                                        <p:attrNameLst>
                                          <p:attrName>r</p:attrName>
                                        </p:attrNameLst>
                                      </p:cBhvr>
                                    </p:animRot>
                                    <p:animRot by="-1500000">
                                      <p:cBhvr>
                                        <p:cTn id="8" dur="125" fill="hold">
                                          <p:stCondLst>
                                            <p:cond delay="125"/>
                                          </p:stCondLst>
                                        </p:cTn>
                                        <p:tgtEl>
                                          <p:spTgt spid="31747">
                                            <p:txEl>
                                              <p:pRg st="4" end="4"/>
                                            </p:txEl>
                                          </p:spTgt>
                                        </p:tgtEl>
                                        <p:attrNameLst>
                                          <p:attrName>r</p:attrName>
                                        </p:attrNameLst>
                                      </p:cBhvr>
                                    </p:animRot>
                                    <p:animRot by="-1500000">
                                      <p:cBhvr>
                                        <p:cTn id="9" dur="125" fill="hold">
                                          <p:stCondLst>
                                            <p:cond delay="250"/>
                                          </p:stCondLst>
                                        </p:cTn>
                                        <p:tgtEl>
                                          <p:spTgt spid="31747">
                                            <p:txEl>
                                              <p:pRg st="4" end="4"/>
                                            </p:txEl>
                                          </p:spTgt>
                                        </p:tgtEl>
                                        <p:attrNameLst>
                                          <p:attrName>r</p:attrName>
                                        </p:attrNameLst>
                                      </p:cBhvr>
                                    </p:animRot>
                                    <p:animRot by="1500000">
                                      <p:cBhvr>
                                        <p:cTn id="10" dur="125" fill="hold">
                                          <p:stCondLst>
                                            <p:cond delay="375"/>
                                          </p:stCondLst>
                                        </p:cTn>
                                        <p:tgtEl>
                                          <p:spTgt spid="31747">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p:cNvSpPr>
          <p:nvPr>
            <p:ph type="title"/>
          </p:nvPr>
        </p:nvSpPr>
        <p:spPr/>
        <p:txBody>
          <a:bodyPr/>
          <a:lstStyle/>
          <a:p>
            <a:r>
              <a:rPr lang="en-US" dirty="0" smtClean="0"/>
              <a:t>Environmental Effects</a:t>
            </a:r>
          </a:p>
        </p:txBody>
      </p:sp>
      <p:sp>
        <p:nvSpPr>
          <p:cNvPr id="36867" name="Rectangle 3"/>
          <p:cNvSpPr>
            <a:spLocks noGrp="1"/>
          </p:cNvSpPr>
          <p:nvPr>
            <p:ph type="body" idx="1"/>
          </p:nvPr>
        </p:nvSpPr>
        <p:spPr/>
        <p:txBody>
          <a:bodyPr/>
          <a:lstStyle/>
          <a:p>
            <a:pPr>
              <a:lnSpc>
                <a:spcPct val="90000"/>
              </a:lnSpc>
              <a:buFont typeface="Arial" charset="0"/>
              <a:buNone/>
            </a:pPr>
            <a:r>
              <a:rPr lang="en-US" sz="2800" dirty="0" smtClean="0"/>
              <a:t>Rice cultivation, cattle ranching, the filling of landfills, and coal mining are some of the activities that lead to increased levels of methane gas in the atmosphere. Which statement describes how increased levels of methane gas will </a:t>
            </a:r>
            <a:r>
              <a:rPr lang="en-US" sz="2800" b="1" dirty="0" smtClean="0"/>
              <a:t>most likely </a:t>
            </a:r>
            <a:r>
              <a:rPr lang="en-US" sz="2800" dirty="0" smtClean="0"/>
              <a:t>affect the global environment?</a:t>
            </a:r>
          </a:p>
          <a:p>
            <a:pPr>
              <a:lnSpc>
                <a:spcPct val="90000"/>
              </a:lnSpc>
              <a:buFont typeface="Arial" charset="0"/>
              <a:buNone/>
            </a:pPr>
            <a:r>
              <a:rPr lang="en-US" sz="2800" dirty="0" smtClean="0"/>
              <a:t>A. It can cause ozone depletion.</a:t>
            </a:r>
          </a:p>
          <a:p>
            <a:pPr>
              <a:lnSpc>
                <a:spcPct val="90000"/>
              </a:lnSpc>
              <a:buFont typeface="Arial" charset="0"/>
              <a:buNone/>
            </a:pPr>
            <a:r>
              <a:rPr lang="en-US" sz="2800" dirty="0" smtClean="0"/>
              <a:t>B. It can cause acid rain formation.</a:t>
            </a:r>
          </a:p>
          <a:p>
            <a:pPr>
              <a:lnSpc>
                <a:spcPct val="90000"/>
              </a:lnSpc>
              <a:buFont typeface="Arial" charset="0"/>
              <a:buNone/>
            </a:pPr>
            <a:r>
              <a:rPr lang="en-US" sz="2800" dirty="0" smtClean="0"/>
              <a:t>C. It can pollute renewable resources.</a:t>
            </a:r>
          </a:p>
          <a:p>
            <a:pPr>
              <a:lnSpc>
                <a:spcPct val="90000"/>
              </a:lnSpc>
              <a:buFont typeface="Arial" charset="0"/>
              <a:buNone/>
            </a:pPr>
            <a:r>
              <a:rPr lang="en-US" sz="2800" dirty="0" smtClean="0"/>
              <a:t>D. It can contribute to climate changes.</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54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6867">
                                            <p:txEl>
                                              <p:pRg st="4" end="4"/>
                                            </p:txEl>
                                          </p:spTgt>
                                        </p:tgtEl>
                                        <p:attrNameLst>
                                          <p:attrName>ppt_x</p:attrName>
                                          <p:attrName>ppt_y</p:attrName>
                                        </p:attrNameLst>
                                      </p:cBhvr>
                                    </p:animMotion>
                                    <p:animRot by="1500000">
                                      <p:cBhvr>
                                        <p:cTn id="7" dur="125" fill="hold">
                                          <p:stCondLst>
                                            <p:cond delay="0"/>
                                          </p:stCondLst>
                                        </p:cTn>
                                        <p:tgtEl>
                                          <p:spTgt spid="36867">
                                            <p:txEl>
                                              <p:pRg st="4" end="4"/>
                                            </p:txEl>
                                          </p:spTgt>
                                        </p:tgtEl>
                                        <p:attrNameLst>
                                          <p:attrName>r</p:attrName>
                                        </p:attrNameLst>
                                      </p:cBhvr>
                                    </p:animRot>
                                    <p:animRot by="-1500000">
                                      <p:cBhvr>
                                        <p:cTn id="8" dur="125" fill="hold">
                                          <p:stCondLst>
                                            <p:cond delay="125"/>
                                          </p:stCondLst>
                                        </p:cTn>
                                        <p:tgtEl>
                                          <p:spTgt spid="36867">
                                            <p:txEl>
                                              <p:pRg st="4" end="4"/>
                                            </p:txEl>
                                          </p:spTgt>
                                        </p:tgtEl>
                                        <p:attrNameLst>
                                          <p:attrName>r</p:attrName>
                                        </p:attrNameLst>
                                      </p:cBhvr>
                                    </p:animRot>
                                    <p:animRot by="-1500000">
                                      <p:cBhvr>
                                        <p:cTn id="9" dur="125" fill="hold">
                                          <p:stCondLst>
                                            <p:cond delay="250"/>
                                          </p:stCondLst>
                                        </p:cTn>
                                        <p:tgtEl>
                                          <p:spTgt spid="36867">
                                            <p:txEl>
                                              <p:pRg st="4" end="4"/>
                                            </p:txEl>
                                          </p:spTgt>
                                        </p:tgtEl>
                                        <p:attrNameLst>
                                          <p:attrName>r</p:attrName>
                                        </p:attrNameLst>
                                      </p:cBhvr>
                                    </p:animRot>
                                    <p:animRot by="1500000">
                                      <p:cBhvr>
                                        <p:cTn id="10" dur="125" fill="hold">
                                          <p:stCondLst>
                                            <p:cond delay="375"/>
                                          </p:stCondLst>
                                        </p:cTn>
                                        <p:tgtEl>
                                          <p:spTgt spid="36867">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p:txBody>
          <a:bodyPr/>
          <a:lstStyle/>
          <a:p>
            <a:r>
              <a:rPr lang="en-US" dirty="0" smtClean="0"/>
              <a:t>Ecology</a:t>
            </a:r>
          </a:p>
        </p:txBody>
      </p:sp>
      <p:sp>
        <p:nvSpPr>
          <p:cNvPr id="37891" name="Rectangle 3"/>
          <p:cNvSpPr>
            <a:spLocks noGrp="1"/>
          </p:cNvSpPr>
          <p:nvPr>
            <p:ph type="body" idx="1"/>
          </p:nvPr>
        </p:nvSpPr>
        <p:spPr/>
        <p:txBody>
          <a:bodyPr/>
          <a:lstStyle/>
          <a:p>
            <a:pPr>
              <a:lnSpc>
                <a:spcPct val="90000"/>
              </a:lnSpc>
              <a:buFont typeface="Arial" charset="0"/>
              <a:buNone/>
            </a:pPr>
            <a:r>
              <a:rPr lang="en-US" dirty="0" smtClean="0"/>
              <a:t>At the bottom of a stream, various bacteria, fungi, protozoans, vertebrates, and invertebrates all live in one common area. Which terms </a:t>
            </a:r>
            <a:r>
              <a:rPr lang="en-US" b="1" dirty="0" smtClean="0"/>
              <a:t>best </a:t>
            </a:r>
            <a:r>
              <a:rPr lang="en-US" dirty="0" smtClean="0"/>
              <a:t>defines this group of organisms?</a:t>
            </a:r>
          </a:p>
          <a:p>
            <a:pPr>
              <a:lnSpc>
                <a:spcPct val="90000"/>
              </a:lnSpc>
              <a:buFont typeface="Arial" charset="0"/>
              <a:buNone/>
            </a:pPr>
            <a:r>
              <a:rPr lang="en-US" dirty="0" smtClean="0"/>
              <a:t>A. biome</a:t>
            </a:r>
          </a:p>
          <a:p>
            <a:pPr>
              <a:lnSpc>
                <a:spcPct val="90000"/>
              </a:lnSpc>
              <a:buFont typeface="Arial" charset="0"/>
              <a:buNone/>
            </a:pPr>
            <a:r>
              <a:rPr lang="en-US" dirty="0" smtClean="0"/>
              <a:t>B. population</a:t>
            </a:r>
          </a:p>
          <a:p>
            <a:pPr>
              <a:lnSpc>
                <a:spcPct val="90000"/>
              </a:lnSpc>
              <a:buFont typeface="Arial" charset="0"/>
              <a:buNone/>
            </a:pPr>
            <a:r>
              <a:rPr lang="en-US" dirty="0" smtClean="0"/>
              <a:t>C. ecosystem</a:t>
            </a:r>
          </a:p>
          <a:p>
            <a:pPr>
              <a:lnSpc>
                <a:spcPct val="90000"/>
              </a:lnSpc>
              <a:buFont typeface="Arial" charset="0"/>
              <a:buNone/>
            </a:pPr>
            <a:r>
              <a:rPr lang="en-US" dirty="0" smtClean="0"/>
              <a:t>D. community</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55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7891">
                                            <p:txEl>
                                              <p:pRg st="4" end="4"/>
                                            </p:txEl>
                                          </p:spTgt>
                                        </p:tgtEl>
                                        <p:attrNameLst>
                                          <p:attrName>ppt_x</p:attrName>
                                          <p:attrName>ppt_y</p:attrName>
                                        </p:attrNameLst>
                                      </p:cBhvr>
                                    </p:animMotion>
                                    <p:animRot by="1500000">
                                      <p:cBhvr>
                                        <p:cTn id="7" dur="125" fill="hold">
                                          <p:stCondLst>
                                            <p:cond delay="0"/>
                                          </p:stCondLst>
                                        </p:cTn>
                                        <p:tgtEl>
                                          <p:spTgt spid="37891">
                                            <p:txEl>
                                              <p:pRg st="4" end="4"/>
                                            </p:txEl>
                                          </p:spTgt>
                                        </p:tgtEl>
                                        <p:attrNameLst>
                                          <p:attrName>r</p:attrName>
                                        </p:attrNameLst>
                                      </p:cBhvr>
                                    </p:animRot>
                                    <p:animRot by="-1500000">
                                      <p:cBhvr>
                                        <p:cTn id="8" dur="125" fill="hold">
                                          <p:stCondLst>
                                            <p:cond delay="125"/>
                                          </p:stCondLst>
                                        </p:cTn>
                                        <p:tgtEl>
                                          <p:spTgt spid="37891">
                                            <p:txEl>
                                              <p:pRg st="4" end="4"/>
                                            </p:txEl>
                                          </p:spTgt>
                                        </p:tgtEl>
                                        <p:attrNameLst>
                                          <p:attrName>r</p:attrName>
                                        </p:attrNameLst>
                                      </p:cBhvr>
                                    </p:animRot>
                                    <p:animRot by="-1500000">
                                      <p:cBhvr>
                                        <p:cTn id="9" dur="125" fill="hold">
                                          <p:stCondLst>
                                            <p:cond delay="250"/>
                                          </p:stCondLst>
                                        </p:cTn>
                                        <p:tgtEl>
                                          <p:spTgt spid="37891">
                                            <p:txEl>
                                              <p:pRg st="4" end="4"/>
                                            </p:txEl>
                                          </p:spTgt>
                                        </p:tgtEl>
                                        <p:attrNameLst>
                                          <p:attrName>r</p:attrName>
                                        </p:attrNameLst>
                                      </p:cBhvr>
                                    </p:animRot>
                                    <p:animRot by="1500000">
                                      <p:cBhvr>
                                        <p:cTn id="10" dur="125" fill="hold">
                                          <p:stCondLst>
                                            <p:cond delay="375"/>
                                          </p:stCondLst>
                                        </p:cTn>
                                        <p:tgtEl>
                                          <p:spTgt spid="37891">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p:cNvSpPr>
          <p:nvPr>
            <p:ph type="title"/>
          </p:nvPr>
        </p:nvSpPr>
        <p:spPr/>
        <p:txBody>
          <a:bodyPr/>
          <a:lstStyle/>
          <a:p>
            <a:r>
              <a:rPr lang="en-US" dirty="0" smtClean="0"/>
              <a:t>Ecology </a:t>
            </a:r>
          </a:p>
        </p:txBody>
      </p:sp>
      <p:sp>
        <p:nvSpPr>
          <p:cNvPr id="66563" name="Rectangle 3"/>
          <p:cNvSpPr>
            <a:spLocks noGrp="1"/>
          </p:cNvSpPr>
          <p:nvPr>
            <p:ph type="body" idx="1"/>
          </p:nvPr>
        </p:nvSpPr>
        <p:spPr/>
        <p:txBody>
          <a:bodyPr/>
          <a:lstStyle/>
          <a:p>
            <a:pPr>
              <a:lnSpc>
                <a:spcPct val="90000"/>
              </a:lnSpc>
              <a:buFont typeface="Arial" charset="0"/>
              <a:buNone/>
            </a:pPr>
            <a:r>
              <a:rPr lang="en-US" dirty="0" smtClean="0"/>
              <a:t>The passenger pigeon is a bird that has been extinct since the early 1900s. This bird was one of the most abundant birds in the United States. Which factor </a:t>
            </a:r>
            <a:r>
              <a:rPr lang="en-US" b="1" dirty="0" smtClean="0"/>
              <a:t>most likely </a:t>
            </a:r>
            <a:r>
              <a:rPr lang="en-US" dirty="0" smtClean="0"/>
              <a:t>caused the extinction of the passenger pigeon?</a:t>
            </a:r>
          </a:p>
          <a:p>
            <a:pPr>
              <a:lnSpc>
                <a:spcPct val="90000"/>
              </a:lnSpc>
              <a:buFont typeface="Arial" charset="0"/>
              <a:buNone/>
            </a:pPr>
            <a:r>
              <a:rPr lang="en-US" dirty="0" smtClean="0"/>
              <a:t>A. a decrease in predators</a:t>
            </a:r>
          </a:p>
          <a:p>
            <a:pPr>
              <a:lnSpc>
                <a:spcPct val="90000"/>
              </a:lnSpc>
              <a:buFont typeface="Arial" charset="0"/>
              <a:buNone/>
            </a:pPr>
            <a:r>
              <a:rPr lang="en-US" dirty="0" smtClean="0"/>
              <a:t>B. an increase in food sources</a:t>
            </a:r>
          </a:p>
          <a:p>
            <a:pPr>
              <a:lnSpc>
                <a:spcPct val="90000"/>
              </a:lnSpc>
              <a:buFont typeface="Arial" charset="0"/>
              <a:buNone/>
            </a:pPr>
            <a:r>
              <a:rPr lang="en-US" dirty="0" smtClean="0"/>
              <a:t>C. the invention of automobiles</a:t>
            </a:r>
          </a:p>
          <a:p>
            <a:pPr>
              <a:lnSpc>
                <a:spcPct val="90000"/>
              </a:lnSpc>
              <a:buFont typeface="Arial" charset="0"/>
              <a:buNone/>
            </a:pPr>
            <a:r>
              <a:rPr lang="en-US" dirty="0" smtClean="0"/>
              <a:t>D. the destruction of forest habitats</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56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66563">
                                            <p:txEl>
                                              <p:pRg st="4" end="4"/>
                                            </p:txEl>
                                          </p:spTgt>
                                        </p:tgtEl>
                                        <p:attrNameLst>
                                          <p:attrName>ppt_x</p:attrName>
                                          <p:attrName>ppt_y</p:attrName>
                                        </p:attrNameLst>
                                      </p:cBhvr>
                                    </p:animMotion>
                                    <p:animRot by="1500000">
                                      <p:cBhvr>
                                        <p:cTn id="7" dur="125" fill="hold">
                                          <p:stCondLst>
                                            <p:cond delay="0"/>
                                          </p:stCondLst>
                                        </p:cTn>
                                        <p:tgtEl>
                                          <p:spTgt spid="66563">
                                            <p:txEl>
                                              <p:pRg st="4" end="4"/>
                                            </p:txEl>
                                          </p:spTgt>
                                        </p:tgtEl>
                                        <p:attrNameLst>
                                          <p:attrName>r</p:attrName>
                                        </p:attrNameLst>
                                      </p:cBhvr>
                                    </p:animRot>
                                    <p:animRot by="-1500000">
                                      <p:cBhvr>
                                        <p:cTn id="8" dur="125" fill="hold">
                                          <p:stCondLst>
                                            <p:cond delay="125"/>
                                          </p:stCondLst>
                                        </p:cTn>
                                        <p:tgtEl>
                                          <p:spTgt spid="66563">
                                            <p:txEl>
                                              <p:pRg st="4" end="4"/>
                                            </p:txEl>
                                          </p:spTgt>
                                        </p:tgtEl>
                                        <p:attrNameLst>
                                          <p:attrName>r</p:attrName>
                                        </p:attrNameLst>
                                      </p:cBhvr>
                                    </p:animRot>
                                    <p:animRot by="-1500000">
                                      <p:cBhvr>
                                        <p:cTn id="9" dur="125" fill="hold">
                                          <p:stCondLst>
                                            <p:cond delay="250"/>
                                          </p:stCondLst>
                                        </p:cTn>
                                        <p:tgtEl>
                                          <p:spTgt spid="66563">
                                            <p:txEl>
                                              <p:pRg st="4" end="4"/>
                                            </p:txEl>
                                          </p:spTgt>
                                        </p:tgtEl>
                                        <p:attrNameLst>
                                          <p:attrName>r</p:attrName>
                                        </p:attrNameLst>
                                      </p:cBhvr>
                                    </p:animRot>
                                    <p:animRot by="1500000">
                                      <p:cBhvr>
                                        <p:cTn id="10" dur="125" fill="hold">
                                          <p:stCondLst>
                                            <p:cond delay="375"/>
                                          </p:stCondLst>
                                        </p:cTn>
                                        <p:tgtEl>
                                          <p:spTgt spid="66563">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p:cNvSpPr>
          <p:nvPr>
            <p:ph type="title"/>
          </p:nvPr>
        </p:nvSpPr>
        <p:spPr/>
        <p:txBody>
          <a:bodyPr/>
          <a:lstStyle/>
          <a:p>
            <a:r>
              <a:rPr lang="en-US" dirty="0" smtClean="0"/>
              <a:t>Ecology</a:t>
            </a:r>
          </a:p>
        </p:txBody>
      </p:sp>
      <p:sp>
        <p:nvSpPr>
          <p:cNvPr id="38915" name="Rectangle 3"/>
          <p:cNvSpPr>
            <a:spLocks noGrp="1"/>
          </p:cNvSpPr>
          <p:nvPr>
            <p:ph type="body" idx="1"/>
          </p:nvPr>
        </p:nvSpPr>
        <p:spPr/>
        <p:txBody>
          <a:bodyPr/>
          <a:lstStyle/>
          <a:p>
            <a:pPr>
              <a:buFont typeface="Arial" charset="0"/>
              <a:buNone/>
            </a:pPr>
            <a:r>
              <a:rPr lang="en-US" dirty="0" smtClean="0"/>
              <a:t>A researcher observes that very few plants grow at the bottom of oceans. Which condition found on the ocean floor </a:t>
            </a:r>
            <a:r>
              <a:rPr lang="en-US" b="1" dirty="0" smtClean="0"/>
              <a:t>best </a:t>
            </a:r>
            <a:r>
              <a:rPr lang="en-US" dirty="0" smtClean="0"/>
              <a:t>explains this observation?</a:t>
            </a:r>
          </a:p>
          <a:p>
            <a:pPr>
              <a:buFont typeface="Arial" charset="0"/>
              <a:buNone/>
            </a:pPr>
            <a:r>
              <a:rPr lang="en-US" dirty="0" smtClean="0"/>
              <a:t>A. decreased oxygen</a:t>
            </a:r>
          </a:p>
          <a:p>
            <a:pPr>
              <a:buFont typeface="Arial" charset="0"/>
              <a:buNone/>
            </a:pPr>
            <a:r>
              <a:rPr lang="en-US" dirty="0" smtClean="0"/>
              <a:t>B. decreased sunlight</a:t>
            </a:r>
          </a:p>
          <a:p>
            <a:pPr>
              <a:buFont typeface="Arial" charset="0"/>
              <a:buNone/>
            </a:pPr>
            <a:r>
              <a:rPr lang="en-US" dirty="0" smtClean="0"/>
              <a:t>C. increased predation</a:t>
            </a:r>
          </a:p>
          <a:p>
            <a:pPr>
              <a:buFont typeface="Arial" charset="0"/>
              <a:buNone/>
            </a:pPr>
            <a:r>
              <a:rPr lang="en-US" dirty="0" smtClean="0"/>
              <a:t>D. increased competition</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57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8915">
                                            <p:txEl>
                                              <p:pRg st="2" end="2"/>
                                            </p:txEl>
                                          </p:spTgt>
                                        </p:tgtEl>
                                        <p:attrNameLst>
                                          <p:attrName>ppt_x</p:attrName>
                                          <p:attrName>ppt_y</p:attrName>
                                        </p:attrNameLst>
                                      </p:cBhvr>
                                    </p:animMotion>
                                    <p:animRot by="1500000">
                                      <p:cBhvr>
                                        <p:cTn id="7" dur="125" fill="hold">
                                          <p:stCondLst>
                                            <p:cond delay="0"/>
                                          </p:stCondLst>
                                        </p:cTn>
                                        <p:tgtEl>
                                          <p:spTgt spid="38915">
                                            <p:txEl>
                                              <p:pRg st="2" end="2"/>
                                            </p:txEl>
                                          </p:spTgt>
                                        </p:tgtEl>
                                        <p:attrNameLst>
                                          <p:attrName>r</p:attrName>
                                        </p:attrNameLst>
                                      </p:cBhvr>
                                    </p:animRot>
                                    <p:animRot by="-1500000">
                                      <p:cBhvr>
                                        <p:cTn id="8" dur="125" fill="hold">
                                          <p:stCondLst>
                                            <p:cond delay="125"/>
                                          </p:stCondLst>
                                        </p:cTn>
                                        <p:tgtEl>
                                          <p:spTgt spid="38915">
                                            <p:txEl>
                                              <p:pRg st="2" end="2"/>
                                            </p:txEl>
                                          </p:spTgt>
                                        </p:tgtEl>
                                        <p:attrNameLst>
                                          <p:attrName>r</p:attrName>
                                        </p:attrNameLst>
                                      </p:cBhvr>
                                    </p:animRot>
                                    <p:animRot by="-1500000">
                                      <p:cBhvr>
                                        <p:cTn id="9" dur="125" fill="hold">
                                          <p:stCondLst>
                                            <p:cond delay="250"/>
                                          </p:stCondLst>
                                        </p:cTn>
                                        <p:tgtEl>
                                          <p:spTgt spid="38915">
                                            <p:txEl>
                                              <p:pRg st="2" end="2"/>
                                            </p:txEl>
                                          </p:spTgt>
                                        </p:tgtEl>
                                        <p:attrNameLst>
                                          <p:attrName>r</p:attrName>
                                        </p:attrNameLst>
                                      </p:cBhvr>
                                    </p:animRot>
                                    <p:animRot by="1500000">
                                      <p:cBhvr>
                                        <p:cTn id="10" dur="125" fill="hold">
                                          <p:stCondLst>
                                            <p:cond delay="375"/>
                                          </p:stCondLst>
                                        </p:cTn>
                                        <p:tgtEl>
                                          <p:spTgt spid="38915">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p:cNvSpPr>
          <p:nvPr>
            <p:ph type="title"/>
          </p:nvPr>
        </p:nvSpPr>
        <p:spPr/>
        <p:txBody>
          <a:bodyPr/>
          <a:lstStyle/>
          <a:p>
            <a:r>
              <a:rPr lang="en-US" dirty="0" smtClean="0"/>
              <a:t>Trophic Levels</a:t>
            </a:r>
          </a:p>
        </p:txBody>
      </p:sp>
      <p:sp>
        <p:nvSpPr>
          <p:cNvPr id="44035" name="Rectangle 3"/>
          <p:cNvSpPr>
            <a:spLocks noGrp="1"/>
          </p:cNvSpPr>
          <p:nvPr>
            <p:ph type="body" idx="1"/>
          </p:nvPr>
        </p:nvSpPr>
        <p:spPr/>
        <p:txBody>
          <a:bodyPr/>
          <a:lstStyle/>
          <a:p>
            <a:pPr>
              <a:buFont typeface="Arial" charset="0"/>
              <a:buNone/>
            </a:pPr>
            <a:r>
              <a:rPr lang="en-US" dirty="0" smtClean="0"/>
              <a:t>A large amount of organic matter remains unused at each trophic level within an energy pyramid. Which statement correctly explains what happens to most of this organic matter?</a:t>
            </a:r>
          </a:p>
          <a:p>
            <a:pPr>
              <a:buFont typeface="Arial" charset="0"/>
              <a:buNone/>
            </a:pPr>
            <a:r>
              <a:rPr lang="en-US" dirty="0" smtClean="0"/>
              <a:t>A. It is absorbed by consumers.</a:t>
            </a:r>
          </a:p>
          <a:p>
            <a:pPr>
              <a:buFont typeface="Arial" charset="0"/>
              <a:buNone/>
            </a:pPr>
            <a:r>
              <a:rPr lang="en-US" dirty="0" smtClean="0"/>
              <a:t>B. It is recycled by decomposers.</a:t>
            </a:r>
          </a:p>
          <a:p>
            <a:pPr>
              <a:buFont typeface="Arial" charset="0"/>
              <a:buNone/>
            </a:pPr>
            <a:r>
              <a:rPr lang="en-US" dirty="0" smtClean="0"/>
              <a:t>C. It is lost as heat to the environment.</a:t>
            </a:r>
          </a:p>
          <a:p>
            <a:pPr>
              <a:buFont typeface="Arial" charset="0"/>
              <a:buNone/>
            </a:pPr>
            <a:r>
              <a:rPr lang="en-US" dirty="0" smtClean="0"/>
              <a:t>D. It is used by producers to make more food.</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58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44035">
                                            <p:txEl>
                                              <p:pRg st="2" end="2"/>
                                            </p:txEl>
                                          </p:spTgt>
                                        </p:tgtEl>
                                        <p:attrNameLst>
                                          <p:attrName>ppt_x</p:attrName>
                                          <p:attrName>ppt_y</p:attrName>
                                        </p:attrNameLst>
                                      </p:cBhvr>
                                    </p:animMotion>
                                    <p:animRot by="1500000">
                                      <p:cBhvr>
                                        <p:cTn id="7" dur="125" fill="hold">
                                          <p:stCondLst>
                                            <p:cond delay="0"/>
                                          </p:stCondLst>
                                        </p:cTn>
                                        <p:tgtEl>
                                          <p:spTgt spid="44035">
                                            <p:txEl>
                                              <p:pRg st="2" end="2"/>
                                            </p:txEl>
                                          </p:spTgt>
                                        </p:tgtEl>
                                        <p:attrNameLst>
                                          <p:attrName>r</p:attrName>
                                        </p:attrNameLst>
                                      </p:cBhvr>
                                    </p:animRot>
                                    <p:animRot by="-1500000">
                                      <p:cBhvr>
                                        <p:cTn id="8" dur="125" fill="hold">
                                          <p:stCondLst>
                                            <p:cond delay="125"/>
                                          </p:stCondLst>
                                        </p:cTn>
                                        <p:tgtEl>
                                          <p:spTgt spid="44035">
                                            <p:txEl>
                                              <p:pRg st="2" end="2"/>
                                            </p:txEl>
                                          </p:spTgt>
                                        </p:tgtEl>
                                        <p:attrNameLst>
                                          <p:attrName>r</p:attrName>
                                        </p:attrNameLst>
                                      </p:cBhvr>
                                    </p:animRot>
                                    <p:animRot by="-1500000">
                                      <p:cBhvr>
                                        <p:cTn id="9" dur="125" fill="hold">
                                          <p:stCondLst>
                                            <p:cond delay="250"/>
                                          </p:stCondLst>
                                        </p:cTn>
                                        <p:tgtEl>
                                          <p:spTgt spid="44035">
                                            <p:txEl>
                                              <p:pRg st="2" end="2"/>
                                            </p:txEl>
                                          </p:spTgt>
                                        </p:tgtEl>
                                        <p:attrNameLst>
                                          <p:attrName>r</p:attrName>
                                        </p:attrNameLst>
                                      </p:cBhvr>
                                    </p:animRot>
                                    <p:animRot by="1500000">
                                      <p:cBhvr>
                                        <p:cTn id="10" dur="125" fill="hold">
                                          <p:stCondLst>
                                            <p:cond delay="375"/>
                                          </p:stCondLst>
                                        </p:cTn>
                                        <p:tgtEl>
                                          <p:spTgt spid="44035">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p:cNvSpPr>
          <p:nvPr>
            <p:ph type="title"/>
          </p:nvPr>
        </p:nvSpPr>
        <p:spPr/>
        <p:txBody>
          <a:bodyPr/>
          <a:lstStyle/>
          <a:p>
            <a:r>
              <a:rPr lang="en-US" dirty="0" smtClean="0"/>
              <a:t>Symbiosis</a:t>
            </a:r>
          </a:p>
        </p:txBody>
      </p:sp>
      <p:sp>
        <p:nvSpPr>
          <p:cNvPr id="45059" name="Rectangle 3"/>
          <p:cNvSpPr>
            <a:spLocks noGrp="1"/>
          </p:cNvSpPr>
          <p:nvPr>
            <p:ph type="body" idx="1"/>
          </p:nvPr>
        </p:nvSpPr>
        <p:spPr/>
        <p:txBody>
          <a:bodyPr/>
          <a:lstStyle/>
          <a:p>
            <a:pPr>
              <a:lnSpc>
                <a:spcPct val="90000"/>
              </a:lnSpc>
              <a:buFont typeface="Arial" charset="0"/>
              <a:buNone/>
            </a:pPr>
            <a:r>
              <a:rPr lang="en-US" dirty="0" smtClean="0"/>
              <a:t>A deer tick feeds on the blood of a white-tailed deer and the deer survives. The deer tick can spread disease to the deer through its blood. Which relationship </a:t>
            </a:r>
            <a:r>
              <a:rPr lang="en-US" b="1" dirty="0" smtClean="0"/>
              <a:t>best </a:t>
            </a:r>
            <a:r>
              <a:rPr lang="en-US" dirty="0" smtClean="0"/>
              <a:t>describes the interaction between the tick and the deer?</a:t>
            </a:r>
          </a:p>
          <a:p>
            <a:pPr>
              <a:lnSpc>
                <a:spcPct val="90000"/>
              </a:lnSpc>
              <a:buFont typeface="Arial" charset="0"/>
              <a:buNone/>
            </a:pPr>
            <a:r>
              <a:rPr lang="en-US" dirty="0" smtClean="0"/>
              <a:t>A. parasitism</a:t>
            </a:r>
          </a:p>
          <a:p>
            <a:pPr>
              <a:lnSpc>
                <a:spcPct val="90000"/>
              </a:lnSpc>
              <a:buFont typeface="Arial" charset="0"/>
              <a:buNone/>
            </a:pPr>
            <a:r>
              <a:rPr lang="en-US" dirty="0" smtClean="0"/>
              <a:t>B. mutualism</a:t>
            </a:r>
          </a:p>
          <a:p>
            <a:pPr>
              <a:lnSpc>
                <a:spcPct val="90000"/>
              </a:lnSpc>
              <a:buFont typeface="Arial" charset="0"/>
              <a:buNone/>
            </a:pPr>
            <a:r>
              <a:rPr lang="en-US" dirty="0" smtClean="0"/>
              <a:t>C. competition</a:t>
            </a:r>
          </a:p>
          <a:p>
            <a:pPr>
              <a:lnSpc>
                <a:spcPct val="90000"/>
              </a:lnSpc>
              <a:buFont typeface="Arial" charset="0"/>
              <a:buNone/>
            </a:pPr>
            <a:r>
              <a:rPr lang="en-US" dirty="0" smtClean="0"/>
              <a:t>D. commensalism</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59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45059">
                                            <p:txEl>
                                              <p:pRg st="1" end="1"/>
                                            </p:txEl>
                                          </p:spTgt>
                                        </p:tgtEl>
                                        <p:attrNameLst>
                                          <p:attrName>ppt_x</p:attrName>
                                          <p:attrName>ppt_y</p:attrName>
                                        </p:attrNameLst>
                                      </p:cBhvr>
                                    </p:animMotion>
                                    <p:animRot by="1500000">
                                      <p:cBhvr>
                                        <p:cTn id="7" dur="125" fill="hold">
                                          <p:stCondLst>
                                            <p:cond delay="0"/>
                                          </p:stCondLst>
                                        </p:cTn>
                                        <p:tgtEl>
                                          <p:spTgt spid="45059">
                                            <p:txEl>
                                              <p:pRg st="1" end="1"/>
                                            </p:txEl>
                                          </p:spTgt>
                                        </p:tgtEl>
                                        <p:attrNameLst>
                                          <p:attrName>r</p:attrName>
                                        </p:attrNameLst>
                                      </p:cBhvr>
                                    </p:animRot>
                                    <p:animRot by="-1500000">
                                      <p:cBhvr>
                                        <p:cTn id="8" dur="125" fill="hold">
                                          <p:stCondLst>
                                            <p:cond delay="125"/>
                                          </p:stCondLst>
                                        </p:cTn>
                                        <p:tgtEl>
                                          <p:spTgt spid="45059">
                                            <p:txEl>
                                              <p:pRg st="1" end="1"/>
                                            </p:txEl>
                                          </p:spTgt>
                                        </p:tgtEl>
                                        <p:attrNameLst>
                                          <p:attrName>r</p:attrName>
                                        </p:attrNameLst>
                                      </p:cBhvr>
                                    </p:animRot>
                                    <p:animRot by="-1500000">
                                      <p:cBhvr>
                                        <p:cTn id="9" dur="125" fill="hold">
                                          <p:stCondLst>
                                            <p:cond delay="250"/>
                                          </p:stCondLst>
                                        </p:cTn>
                                        <p:tgtEl>
                                          <p:spTgt spid="45059">
                                            <p:txEl>
                                              <p:pRg st="1" end="1"/>
                                            </p:txEl>
                                          </p:spTgt>
                                        </p:tgtEl>
                                        <p:attrNameLst>
                                          <p:attrName>r</p:attrName>
                                        </p:attrNameLst>
                                      </p:cBhvr>
                                    </p:animRot>
                                    <p:animRot by="1500000">
                                      <p:cBhvr>
                                        <p:cTn id="10" dur="125" fill="hold">
                                          <p:stCondLst>
                                            <p:cond delay="375"/>
                                          </p:stCondLst>
                                        </p:cTn>
                                        <p:tgtEl>
                                          <p:spTgt spid="45059">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p:cNvSpPr>
          <p:nvPr>
            <p:ph type="title"/>
          </p:nvPr>
        </p:nvSpPr>
        <p:spPr/>
        <p:txBody>
          <a:bodyPr/>
          <a:lstStyle/>
          <a:p>
            <a:r>
              <a:rPr lang="en-US" dirty="0" smtClean="0"/>
              <a:t>Characteristics of Life</a:t>
            </a:r>
          </a:p>
        </p:txBody>
      </p:sp>
      <p:sp>
        <p:nvSpPr>
          <p:cNvPr id="49155" name="Rectangle 3"/>
          <p:cNvSpPr>
            <a:spLocks noGrp="1"/>
          </p:cNvSpPr>
          <p:nvPr>
            <p:ph type="body" idx="1"/>
          </p:nvPr>
        </p:nvSpPr>
        <p:spPr/>
        <p:txBody>
          <a:bodyPr/>
          <a:lstStyle/>
          <a:p>
            <a:pPr>
              <a:buFont typeface="Arial" charset="0"/>
              <a:buNone/>
            </a:pPr>
            <a:r>
              <a:rPr lang="en-US" dirty="0" smtClean="0"/>
              <a:t>Which characteristic do mushrooms, cats, humans, and trees have in common?</a:t>
            </a:r>
          </a:p>
          <a:p>
            <a:pPr>
              <a:buFont typeface="Arial" charset="0"/>
              <a:buNone/>
            </a:pPr>
            <a:r>
              <a:rPr lang="en-US" dirty="0" smtClean="0"/>
              <a:t>A. They have cell walls.</a:t>
            </a:r>
          </a:p>
          <a:p>
            <a:pPr>
              <a:buFont typeface="Arial" charset="0"/>
              <a:buNone/>
            </a:pPr>
            <a:r>
              <a:rPr lang="en-US" dirty="0" smtClean="0"/>
              <a:t>B. They are multicellular.</a:t>
            </a:r>
          </a:p>
          <a:p>
            <a:pPr>
              <a:buFont typeface="Arial" charset="0"/>
              <a:buNone/>
            </a:pPr>
            <a:r>
              <a:rPr lang="en-US" dirty="0" smtClean="0"/>
              <a:t>C. They have a backbone.</a:t>
            </a:r>
          </a:p>
          <a:p>
            <a:pPr>
              <a:buFont typeface="Arial" charset="0"/>
              <a:buNone/>
            </a:pPr>
            <a:r>
              <a:rPr lang="en-US" dirty="0" smtClean="0"/>
              <a:t>D. They make their own food.</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49155">
                                            <p:txEl>
                                              <p:pRg st="2" end="2"/>
                                            </p:txEl>
                                          </p:spTgt>
                                        </p:tgtEl>
                                        <p:attrNameLst>
                                          <p:attrName>ppt_x</p:attrName>
                                          <p:attrName>ppt_y</p:attrName>
                                        </p:attrNameLst>
                                      </p:cBhvr>
                                    </p:animMotion>
                                    <p:animRot by="1500000">
                                      <p:cBhvr>
                                        <p:cTn id="7" dur="125" fill="hold">
                                          <p:stCondLst>
                                            <p:cond delay="0"/>
                                          </p:stCondLst>
                                        </p:cTn>
                                        <p:tgtEl>
                                          <p:spTgt spid="49155">
                                            <p:txEl>
                                              <p:pRg st="2" end="2"/>
                                            </p:txEl>
                                          </p:spTgt>
                                        </p:tgtEl>
                                        <p:attrNameLst>
                                          <p:attrName>r</p:attrName>
                                        </p:attrNameLst>
                                      </p:cBhvr>
                                    </p:animRot>
                                    <p:animRot by="-1500000">
                                      <p:cBhvr>
                                        <p:cTn id="8" dur="125" fill="hold">
                                          <p:stCondLst>
                                            <p:cond delay="125"/>
                                          </p:stCondLst>
                                        </p:cTn>
                                        <p:tgtEl>
                                          <p:spTgt spid="49155">
                                            <p:txEl>
                                              <p:pRg st="2" end="2"/>
                                            </p:txEl>
                                          </p:spTgt>
                                        </p:tgtEl>
                                        <p:attrNameLst>
                                          <p:attrName>r</p:attrName>
                                        </p:attrNameLst>
                                      </p:cBhvr>
                                    </p:animRot>
                                    <p:animRot by="-1500000">
                                      <p:cBhvr>
                                        <p:cTn id="9" dur="125" fill="hold">
                                          <p:stCondLst>
                                            <p:cond delay="250"/>
                                          </p:stCondLst>
                                        </p:cTn>
                                        <p:tgtEl>
                                          <p:spTgt spid="49155">
                                            <p:txEl>
                                              <p:pRg st="2" end="2"/>
                                            </p:txEl>
                                          </p:spTgt>
                                        </p:tgtEl>
                                        <p:attrNameLst>
                                          <p:attrName>r</p:attrName>
                                        </p:attrNameLst>
                                      </p:cBhvr>
                                    </p:animRot>
                                    <p:animRot by="1500000">
                                      <p:cBhvr>
                                        <p:cTn id="10" dur="125" fill="hold">
                                          <p:stCondLst>
                                            <p:cond delay="375"/>
                                          </p:stCondLst>
                                        </p:cTn>
                                        <p:tgtEl>
                                          <p:spTgt spid="49155">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p:cNvSpPr>
          <p:nvPr>
            <p:ph type="title"/>
          </p:nvPr>
        </p:nvSpPr>
        <p:spPr/>
        <p:txBody>
          <a:bodyPr/>
          <a:lstStyle/>
          <a:p>
            <a:r>
              <a:rPr lang="en-US" dirty="0" smtClean="0"/>
              <a:t>Ecological Cycles</a:t>
            </a:r>
          </a:p>
        </p:txBody>
      </p:sp>
      <p:sp>
        <p:nvSpPr>
          <p:cNvPr id="43011" name="Rectangle 3"/>
          <p:cNvSpPr>
            <a:spLocks noGrp="1"/>
          </p:cNvSpPr>
          <p:nvPr>
            <p:ph type="body" idx="1"/>
          </p:nvPr>
        </p:nvSpPr>
        <p:spPr/>
        <p:txBody>
          <a:bodyPr/>
          <a:lstStyle/>
          <a:p>
            <a:pPr>
              <a:lnSpc>
                <a:spcPct val="90000"/>
              </a:lnSpc>
              <a:buFont typeface="Arial" charset="0"/>
              <a:buNone/>
            </a:pPr>
            <a:r>
              <a:rPr lang="en-US" sz="2800" dirty="0" smtClean="0"/>
              <a:t>Burning coal releases ash particles, sulfur dioxide, nitrogen oxides, and mercury into the atmosphere. Which statement about one or more of these substances is accurate?</a:t>
            </a:r>
          </a:p>
          <a:p>
            <a:pPr>
              <a:lnSpc>
                <a:spcPct val="90000"/>
              </a:lnSpc>
              <a:buFont typeface="Arial" charset="0"/>
              <a:buNone/>
            </a:pPr>
            <a:r>
              <a:rPr lang="en-US" sz="2800" dirty="0" smtClean="0"/>
              <a:t>A. Mercury is harmless to the environment.</a:t>
            </a:r>
          </a:p>
          <a:p>
            <a:pPr>
              <a:lnSpc>
                <a:spcPct val="90000"/>
              </a:lnSpc>
              <a:buFont typeface="Arial" charset="0"/>
              <a:buNone/>
            </a:pPr>
            <a:r>
              <a:rPr lang="en-US" sz="2800" dirty="0" smtClean="0"/>
              <a:t>B. Ash particles on leaves benefit plant life.</a:t>
            </a:r>
          </a:p>
          <a:p>
            <a:pPr>
              <a:lnSpc>
                <a:spcPct val="90000"/>
              </a:lnSpc>
              <a:buFont typeface="Arial" charset="0"/>
              <a:buNone/>
            </a:pPr>
            <a:r>
              <a:rPr lang="en-US" sz="2800" dirty="0" smtClean="0"/>
              <a:t>C. Particles and chemicals can pollute the air but cannot harm water sources.</a:t>
            </a:r>
          </a:p>
          <a:p>
            <a:pPr>
              <a:lnSpc>
                <a:spcPct val="90000"/>
              </a:lnSpc>
              <a:buFont typeface="Arial" charset="0"/>
              <a:buNone/>
            </a:pPr>
            <a:r>
              <a:rPr lang="en-US" sz="2800" dirty="0" smtClean="0"/>
              <a:t>D. Sulfur dioxide and nitrogen oxides can pollute water sources by forming acid rain.</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60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43011">
                                            <p:txEl>
                                              <p:pRg st="4" end="4"/>
                                            </p:txEl>
                                          </p:spTgt>
                                        </p:tgtEl>
                                        <p:attrNameLst>
                                          <p:attrName>ppt_x</p:attrName>
                                          <p:attrName>ppt_y</p:attrName>
                                        </p:attrNameLst>
                                      </p:cBhvr>
                                    </p:animMotion>
                                    <p:animRot by="1500000">
                                      <p:cBhvr>
                                        <p:cTn id="7" dur="125" fill="hold">
                                          <p:stCondLst>
                                            <p:cond delay="0"/>
                                          </p:stCondLst>
                                        </p:cTn>
                                        <p:tgtEl>
                                          <p:spTgt spid="43011">
                                            <p:txEl>
                                              <p:pRg st="4" end="4"/>
                                            </p:txEl>
                                          </p:spTgt>
                                        </p:tgtEl>
                                        <p:attrNameLst>
                                          <p:attrName>r</p:attrName>
                                        </p:attrNameLst>
                                      </p:cBhvr>
                                    </p:animRot>
                                    <p:animRot by="-1500000">
                                      <p:cBhvr>
                                        <p:cTn id="8" dur="125" fill="hold">
                                          <p:stCondLst>
                                            <p:cond delay="125"/>
                                          </p:stCondLst>
                                        </p:cTn>
                                        <p:tgtEl>
                                          <p:spTgt spid="43011">
                                            <p:txEl>
                                              <p:pRg st="4" end="4"/>
                                            </p:txEl>
                                          </p:spTgt>
                                        </p:tgtEl>
                                        <p:attrNameLst>
                                          <p:attrName>r</p:attrName>
                                        </p:attrNameLst>
                                      </p:cBhvr>
                                    </p:animRot>
                                    <p:animRot by="-1500000">
                                      <p:cBhvr>
                                        <p:cTn id="9" dur="125" fill="hold">
                                          <p:stCondLst>
                                            <p:cond delay="250"/>
                                          </p:stCondLst>
                                        </p:cTn>
                                        <p:tgtEl>
                                          <p:spTgt spid="43011">
                                            <p:txEl>
                                              <p:pRg st="4" end="4"/>
                                            </p:txEl>
                                          </p:spTgt>
                                        </p:tgtEl>
                                        <p:attrNameLst>
                                          <p:attrName>r</p:attrName>
                                        </p:attrNameLst>
                                      </p:cBhvr>
                                    </p:animRot>
                                    <p:animRot by="1500000">
                                      <p:cBhvr>
                                        <p:cTn id="10" dur="125" fill="hold">
                                          <p:stCondLst>
                                            <p:cond delay="375"/>
                                          </p:stCondLst>
                                        </p:cTn>
                                        <p:tgtEl>
                                          <p:spTgt spid="43011">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Ecology</a:t>
            </a:r>
            <a:endParaRPr lang="en-US" dirty="0"/>
          </a:p>
        </p:txBody>
      </p:sp>
      <p:sp>
        <p:nvSpPr>
          <p:cNvPr id="3" name="Content Placeholder 2"/>
          <p:cNvSpPr>
            <a:spLocks noGrp="1"/>
          </p:cNvSpPr>
          <p:nvPr>
            <p:ph idx="1"/>
          </p:nvPr>
        </p:nvSpPr>
        <p:spPr/>
        <p:txBody>
          <a:bodyPr/>
          <a:lstStyle/>
          <a:p>
            <a:pPr marL="0" indent="0">
              <a:buNone/>
            </a:pPr>
            <a:r>
              <a:rPr lang="en-US" sz="2800" dirty="0"/>
              <a:t>Many hummingbirds are attracted to orange flowers. Which statement describes how a plant </a:t>
            </a:r>
            <a:r>
              <a:rPr lang="en-US" sz="2800" dirty="0" smtClean="0"/>
              <a:t>most </a:t>
            </a:r>
            <a:r>
              <a:rPr lang="en-US" sz="2800" dirty="0"/>
              <a:t>likely benefits from having orange flowers?</a:t>
            </a:r>
          </a:p>
          <a:p>
            <a:pPr marL="0" indent="0">
              <a:buNone/>
            </a:pPr>
            <a:r>
              <a:rPr lang="en-US" sz="2800" dirty="0"/>
              <a:t>A. The plant’s rate of growth would increase.</a:t>
            </a:r>
          </a:p>
          <a:p>
            <a:pPr marL="0" indent="0">
              <a:buNone/>
            </a:pPr>
            <a:r>
              <a:rPr lang="en-US" sz="2800" dirty="0"/>
              <a:t>B. The plant’s chances of successful reproduction would increase.</a:t>
            </a:r>
          </a:p>
          <a:p>
            <a:pPr marL="0" indent="0">
              <a:buNone/>
            </a:pPr>
            <a:r>
              <a:rPr lang="en-US" sz="2800" dirty="0"/>
              <a:t>C. The plant’s life span would be longer than other plants’ life spans.</a:t>
            </a:r>
          </a:p>
          <a:p>
            <a:pPr marL="0" indent="0">
              <a:buNone/>
            </a:pPr>
            <a:r>
              <a:rPr lang="en-US" sz="2800" dirty="0"/>
              <a:t>D. The plant’s seeds would be more likely to spread to distant locations.</a:t>
            </a:r>
          </a:p>
          <a:p>
            <a:endParaRPr lang="en-US" sz="2800" dirty="0"/>
          </a:p>
        </p:txBody>
      </p:sp>
      <p:sp>
        <p:nvSpPr>
          <p:cNvPr id="4" name="Slide Number Placeholder 3"/>
          <p:cNvSpPr>
            <a:spLocks noGrp="1"/>
          </p:cNvSpPr>
          <p:nvPr>
            <p:ph type="sldNum" sz="quarter" idx="12"/>
          </p:nvPr>
        </p:nvSpPr>
        <p:spPr/>
        <p:txBody>
          <a:bodyPr/>
          <a:lstStyle/>
          <a:p>
            <a:pPr>
              <a:defRPr/>
            </a:pPr>
            <a:fld id="{92434125-BD0F-453C-8A89-70E03EC30398}" type="slidenum">
              <a:rPr lang="en-US" smtClean="0"/>
              <a:pPr>
                <a:defRPr/>
              </a:pPr>
              <a:t>61</a:t>
            </a:fld>
            <a:endParaRPr lang="en-US"/>
          </a:p>
        </p:txBody>
      </p:sp>
    </p:spTree>
    <p:custDataLst>
      <p:tags r:id="rId1"/>
    </p:custDataLst>
    <p:extLst>
      <p:ext uri="{BB962C8B-B14F-4D97-AF65-F5344CB8AC3E}">
        <p14:creationId xmlns:p14="http://schemas.microsoft.com/office/powerpoint/2010/main" val="1245176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
                                            <p:txEl>
                                              <p:pRg st="2" end="2"/>
                                            </p:txEl>
                                          </p:spTgt>
                                        </p:tgtEl>
                                        <p:attrNameLst>
                                          <p:attrName>ppt_x</p:attrName>
                                          <p:attrName>ppt_y</p:attrName>
                                        </p:attrNameLst>
                                      </p:cBhvr>
                                    </p:animMotion>
                                    <p:animRot by="1500000">
                                      <p:cBhvr>
                                        <p:cTn id="7" dur="125" fill="hold">
                                          <p:stCondLst>
                                            <p:cond delay="0"/>
                                          </p:stCondLst>
                                        </p:cTn>
                                        <p:tgtEl>
                                          <p:spTgt spid="3">
                                            <p:txEl>
                                              <p:pRg st="2" end="2"/>
                                            </p:txEl>
                                          </p:spTgt>
                                        </p:tgtEl>
                                        <p:attrNameLst>
                                          <p:attrName>r</p:attrName>
                                        </p:attrNameLst>
                                      </p:cBhvr>
                                    </p:animRot>
                                    <p:animRot by="-1500000">
                                      <p:cBhvr>
                                        <p:cTn id="8" dur="125" fill="hold">
                                          <p:stCondLst>
                                            <p:cond delay="125"/>
                                          </p:stCondLst>
                                        </p:cTn>
                                        <p:tgtEl>
                                          <p:spTgt spid="3">
                                            <p:txEl>
                                              <p:pRg st="2" end="2"/>
                                            </p:txEl>
                                          </p:spTgt>
                                        </p:tgtEl>
                                        <p:attrNameLst>
                                          <p:attrName>r</p:attrName>
                                        </p:attrNameLst>
                                      </p:cBhvr>
                                    </p:animRot>
                                    <p:animRot by="-1500000">
                                      <p:cBhvr>
                                        <p:cTn id="9" dur="125" fill="hold">
                                          <p:stCondLst>
                                            <p:cond delay="250"/>
                                          </p:stCondLst>
                                        </p:cTn>
                                        <p:tgtEl>
                                          <p:spTgt spid="3">
                                            <p:txEl>
                                              <p:pRg st="2" end="2"/>
                                            </p:txEl>
                                          </p:spTgt>
                                        </p:tgtEl>
                                        <p:attrNameLst>
                                          <p:attrName>r</p:attrName>
                                        </p:attrNameLst>
                                      </p:cBhvr>
                                    </p:animRot>
                                    <p:animRot by="1500000">
                                      <p:cBhvr>
                                        <p:cTn id="10" dur="125" fill="hold">
                                          <p:stCondLst>
                                            <p:cond delay="375"/>
                                          </p:stCondLst>
                                        </p:cTn>
                                        <p:tgtEl>
                                          <p:spTgt spid="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948" name="Picture 5"/>
          <p:cNvPicPr>
            <a:picLocks noGrp="1" noChangeAspect="1" noChangeArrowheads="1"/>
          </p:cNvPicPr>
          <p:nvPr>
            <p:ph type="body" idx="1"/>
          </p:nvPr>
        </p:nvPicPr>
        <p:blipFill>
          <a:blip r:embed="rId2"/>
          <a:srcRect/>
          <a:stretch>
            <a:fillRect/>
          </a:stretch>
        </p:blipFill>
        <p:spPr>
          <a:xfrm>
            <a:off x="1330392" y="1143000"/>
            <a:ext cx="6289608" cy="3326039"/>
          </a:xfrm>
          <a:noFill/>
          <a:ln/>
        </p:spPr>
      </p:pic>
      <p:sp>
        <p:nvSpPr>
          <p:cNvPr id="82946" name="Rectangle 2"/>
          <p:cNvSpPr>
            <a:spLocks noGrp="1"/>
          </p:cNvSpPr>
          <p:nvPr>
            <p:ph type="title"/>
          </p:nvPr>
        </p:nvSpPr>
        <p:spPr/>
        <p:txBody>
          <a:bodyPr/>
          <a:lstStyle/>
          <a:p>
            <a:r>
              <a:rPr lang="en-US" dirty="0" smtClean="0"/>
              <a:t>Ecology</a:t>
            </a:r>
          </a:p>
        </p:txBody>
      </p:sp>
      <p:sp>
        <p:nvSpPr>
          <p:cNvPr id="82949" name="Rectangle 5"/>
          <p:cNvSpPr>
            <a:spLocks noChangeArrowheads="1"/>
          </p:cNvSpPr>
          <p:nvPr/>
        </p:nvSpPr>
        <p:spPr bwMode="auto">
          <a:xfrm>
            <a:off x="533400" y="4479925"/>
            <a:ext cx="8159750" cy="1739900"/>
          </a:xfrm>
          <a:prstGeom prst="rect">
            <a:avLst/>
          </a:prstGeom>
          <a:noFill/>
          <a:ln w="9525">
            <a:noFill/>
            <a:miter lim="800000"/>
            <a:headEnd/>
            <a:tailEnd/>
          </a:ln>
          <a:effectLst/>
        </p:spPr>
        <p:txBody>
          <a:bodyPr anchor="ctr">
            <a:spAutoFit/>
          </a:bodyPr>
          <a:lstStyle/>
          <a:p>
            <a:pPr algn="ctr"/>
            <a:r>
              <a:rPr lang="en-US" dirty="0"/>
              <a:t>Which statement describes how cutting down trees in the forest would </a:t>
            </a:r>
            <a:r>
              <a:rPr lang="en-US" b="1" dirty="0"/>
              <a:t>most likely </a:t>
            </a:r>
            <a:r>
              <a:rPr lang="en-US" dirty="0"/>
              <a:t>affects the squirrel?</a:t>
            </a:r>
          </a:p>
          <a:p>
            <a:pPr algn="ctr"/>
            <a:r>
              <a:rPr lang="en-US" dirty="0"/>
              <a:t>A. Cutting down trees reduces light in the forest.</a:t>
            </a:r>
          </a:p>
          <a:p>
            <a:pPr algn="ctr"/>
            <a:r>
              <a:rPr lang="en-US" dirty="0"/>
              <a:t>B. Cutting down trees makes food less available.</a:t>
            </a:r>
          </a:p>
          <a:p>
            <a:pPr algn="ctr"/>
            <a:r>
              <a:rPr lang="en-US" dirty="0"/>
              <a:t>C. Cutting down trees reduces rainfall in the forest.</a:t>
            </a:r>
          </a:p>
          <a:p>
            <a:pPr algn="ctr"/>
            <a:r>
              <a:rPr lang="en-US" dirty="0"/>
              <a:t>D. Cutting down trees makes shelter more available.</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62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82949">
                                            <p:txEl>
                                              <p:pRg st="2" end="2"/>
                                            </p:txEl>
                                          </p:spTgt>
                                        </p:tgtEl>
                                        <p:attrNameLst>
                                          <p:attrName>ppt_x</p:attrName>
                                          <p:attrName>ppt_y</p:attrName>
                                        </p:attrNameLst>
                                      </p:cBhvr>
                                    </p:animMotion>
                                    <p:animRot by="1500000">
                                      <p:cBhvr>
                                        <p:cTn id="7" dur="125" fill="hold">
                                          <p:stCondLst>
                                            <p:cond delay="0"/>
                                          </p:stCondLst>
                                        </p:cTn>
                                        <p:tgtEl>
                                          <p:spTgt spid="82949">
                                            <p:txEl>
                                              <p:pRg st="2" end="2"/>
                                            </p:txEl>
                                          </p:spTgt>
                                        </p:tgtEl>
                                        <p:attrNameLst>
                                          <p:attrName>r</p:attrName>
                                        </p:attrNameLst>
                                      </p:cBhvr>
                                    </p:animRot>
                                    <p:animRot by="-1500000">
                                      <p:cBhvr>
                                        <p:cTn id="8" dur="125" fill="hold">
                                          <p:stCondLst>
                                            <p:cond delay="125"/>
                                          </p:stCondLst>
                                        </p:cTn>
                                        <p:tgtEl>
                                          <p:spTgt spid="82949">
                                            <p:txEl>
                                              <p:pRg st="2" end="2"/>
                                            </p:txEl>
                                          </p:spTgt>
                                        </p:tgtEl>
                                        <p:attrNameLst>
                                          <p:attrName>r</p:attrName>
                                        </p:attrNameLst>
                                      </p:cBhvr>
                                    </p:animRot>
                                    <p:animRot by="-1500000">
                                      <p:cBhvr>
                                        <p:cTn id="9" dur="125" fill="hold">
                                          <p:stCondLst>
                                            <p:cond delay="250"/>
                                          </p:stCondLst>
                                        </p:cTn>
                                        <p:tgtEl>
                                          <p:spTgt spid="82949">
                                            <p:txEl>
                                              <p:pRg st="2" end="2"/>
                                            </p:txEl>
                                          </p:spTgt>
                                        </p:tgtEl>
                                        <p:attrNameLst>
                                          <p:attrName>r</p:attrName>
                                        </p:attrNameLst>
                                      </p:cBhvr>
                                    </p:animRot>
                                    <p:animRot by="1500000">
                                      <p:cBhvr>
                                        <p:cTn id="10" dur="125" fill="hold">
                                          <p:stCondLst>
                                            <p:cond delay="375"/>
                                          </p:stCondLst>
                                        </p:cTn>
                                        <p:tgtEl>
                                          <p:spTgt spid="82949">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p:cNvSpPr>
          <p:nvPr>
            <p:ph type="title"/>
          </p:nvPr>
        </p:nvSpPr>
        <p:spPr/>
        <p:txBody>
          <a:bodyPr/>
          <a:lstStyle/>
          <a:p>
            <a:r>
              <a:rPr lang="en-US" dirty="0" smtClean="0"/>
              <a:t>Water cycle</a:t>
            </a:r>
          </a:p>
        </p:txBody>
      </p:sp>
      <p:sp>
        <p:nvSpPr>
          <p:cNvPr id="40963" name="Rectangle 3"/>
          <p:cNvSpPr>
            <a:spLocks noGrp="1"/>
          </p:cNvSpPr>
          <p:nvPr>
            <p:ph type="body" idx="1"/>
          </p:nvPr>
        </p:nvSpPr>
        <p:spPr/>
        <p:txBody>
          <a:bodyPr/>
          <a:lstStyle/>
          <a:p>
            <a:pPr>
              <a:buFont typeface="Arial" charset="0"/>
              <a:buNone/>
            </a:pPr>
            <a:r>
              <a:rPr lang="en-US" dirty="0" smtClean="0"/>
              <a:t>Which process is responsible for the movement of water through soil layers?</a:t>
            </a:r>
          </a:p>
          <a:p>
            <a:pPr>
              <a:buFont typeface="Arial" charset="0"/>
              <a:buNone/>
            </a:pPr>
            <a:r>
              <a:rPr lang="en-US" dirty="0" smtClean="0"/>
              <a:t>A. infiltration</a:t>
            </a:r>
          </a:p>
          <a:p>
            <a:pPr>
              <a:buFont typeface="Arial" charset="0"/>
              <a:buNone/>
            </a:pPr>
            <a:r>
              <a:rPr lang="en-US" dirty="0" smtClean="0"/>
              <a:t>B. precipitation</a:t>
            </a:r>
          </a:p>
          <a:p>
            <a:pPr>
              <a:buFont typeface="Arial" charset="0"/>
              <a:buNone/>
            </a:pPr>
            <a:r>
              <a:rPr lang="en-US" dirty="0" smtClean="0"/>
              <a:t>C. transpiration</a:t>
            </a:r>
          </a:p>
          <a:p>
            <a:pPr>
              <a:buFont typeface="Arial" charset="0"/>
              <a:buNone/>
            </a:pPr>
            <a:r>
              <a:rPr lang="en-US" dirty="0" smtClean="0"/>
              <a:t>D. condensation</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63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40963">
                                            <p:txEl>
                                              <p:pRg st="1" end="1"/>
                                            </p:txEl>
                                          </p:spTgt>
                                        </p:tgtEl>
                                        <p:attrNameLst>
                                          <p:attrName>ppt_x</p:attrName>
                                          <p:attrName>ppt_y</p:attrName>
                                        </p:attrNameLst>
                                      </p:cBhvr>
                                    </p:animMotion>
                                    <p:animRot by="1500000">
                                      <p:cBhvr>
                                        <p:cTn id="7" dur="125" fill="hold">
                                          <p:stCondLst>
                                            <p:cond delay="0"/>
                                          </p:stCondLst>
                                        </p:cTn>
                                        <p:tgtEl>
                                          <p:spTgt spid="40963">
                                            <p:txEl>
                                              <p:pRg st="1" end="1"/>
                                            </p:txEl>
                                          </p:spTgt>
                                        </p:tgtEl>
                                        <p:attrNameLst>
                                          <p:attrName>r</p:attrName>
                                        </p:attrNameLst>
                                      </p:cBhvr>
                                    </p:animRot>
                                    <p:animRot by="-1500000">
                                      <p:cBhvr>
                                        <p:cTn id="8" dur="125" fill="hold">
                                          <p:stCondLst>
                                            <p:cond delay="125"/>
                                          </p:stCondLst>
                                        </p:cTn>
                                        <p:tgtEl>
                                          <p:spTgt spid="40963">
                                            <p:txEl>
                                              <p:pRg st="1" end="1"/>
                                            </p:txEl>
                                          </p:spTgt>
                                        </p:tgtEl>
                                        <p:attrNameLst>
                                          <p:attrName>r</p:attrName>
                                        </p:attrNameLst>
                                      </p:cBhvr>
                                    </p:animRot>
                                    <p:animRot by="-1500000">
                                      <p:cBhvr>
                                        <p:cTn id="9" dur="125" fill="hold">
                                          <p:stCondLst>
                                            <p:cond delay="250"/>
                                          </p:stCondLst>
                                        </p:cTn>
                                        <p:tgtEl>
                                          <p:spTgt spid="40963">
                                            <p:txEl>
                                              <p:pRg st="1" end="1"/>
                                            </p:txEl>
                                          </p:spTgt>
                                        </p:tgtEl>
                                        <p:attrNameLst>
                                          <p:attrName>r</p:attrName>
                                        </p:attrNameLst>
                                      </p:cBhvr>
                                    </p:animRot>
                                    <p:animRot by="1500000">
                                      <p:cBhvr>
                                        <p:cTn id="10" dur="125" fill="hold">
                                          <p:stCondLst>
                                            <p:cond delay="375"/>
                                          </p:stCondLst>
                                        </p:cTn>
                                        <p:tgtEl>
                                          <p:spTgt spid="40963">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p:nvPr>
        </p:nvSpPr>
        <p:spPr/>
        <p:txBody>
          <a:bodyPr/>
          <a:lstStyle/>
          <a:p>
            <a:r>
              <a:rPr lang="en-US" dirty="0" smtClean="0"/>
              <a:t>Nitrogen Cycle</a:t>
            </a:r>
          </a:p>
        </p:txBody>
      </p:sp>
      <p:sp>
        <p:nvSpPr>
          <p:cNvPr id="41987" name="Rectangle 3"/>
          <p:cNvSpPr>
            <a:spLocks noGrp="1"/>
          </p:cNvSpPr>
          <p:nvPr>
            <p:ph type="body" idx="1"/>
          </p:nvPr>
        </p:nvSpPr>
        <p:spPr/>
        <p:txBody>
          <a:bodyPr/>
          <a:lstStyle/>
          <a:p>
            <a:pPr>
              <a:buFont typeface="Arial" charset="0"/>
              <a:buNone/>
            </a:pPr>
            <a:r>
              <a:rPr lang="en-US" dirty="0" smtClean="0"/>
              <a:t>Which change is a negative impact of using nitrogen-based fertilizers?</a:t>
            </a:r>
          </a:p>
          <a:p>
            <a:pPr>
              <a:buFont typeface="Arial" charset="0"/>
              <a:buNone/>
            </a:pPr>
            <a:r>
              <a:rPr lang="en-US" dirty="0" smtClean="0"/>
              <a:t>A. an increase in biomass</a:t>
            </a:r>
          </a:p>
          <a:p>
            <a:pPr>
              <a:buFont typeface="Arial" charset="0"/>
              <a:buNone/>
            </a:pPr>
            <a:r>
              <a:rPr lang="en-US" dirty="0" smtClean="0"/>
              <a:t>B. an increase in water pollution</a:t>
            </a:r>
          </a:p>
          <a:p>
            <a:pPr>
              <a:buFont typeface="Arial" charset="0"/>
              <a:buNone/>
            </a:pPr>
            <a:r>
              <a:rPr lang="en-US" dirty="0" smtClean="0"/>
              <a:t>C. a decrease in the size of the ozone layer</a:t>
            </a:r>
          </a:p>
          <a:p>
            <a:pPr>
              <a:buFont typeface="Arial" charset="0"/>
              <a:buNone/>
            </a:pPr>
            <a:r>
              <a:rPr lang="en-US" dirty="0" smtClean="0"/>
              <a:t>D. a decrease in emissions of greenhouse gases</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64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41987">
                                            <p:txEl>
                                              <p:pRg st="2" end="2"/>
                                            </p:txEl>
                                          </p:spTgt>
                                        </p:tgtEl>
                                        <p:attrNameLst>
                                          <p:attrName>ppt_x</p:attrName>
                                          <p:attrName>ppt_y</p:attrName>
                                        </p:attrNameLst>
                                      </p:cBhvr>
                                    </p:animMotion>
                                    <p:animRot by="1500000">
                                      <p:cBhvr>
                                        <p:cTn id="7" dur="125" fill="hold">
                                          <p:stCondLst>
                                            <p:cond delay="0"/>
                                          </p:stCondLst>
                                        </p:cTn>
                                        <p:tgtEl>
                                          <p:spTgt spid="41987">
                                            <p:txEl>
                                              <p:pRg st="2" end="2"/>
                                            </p:txEl>
                                          </p:spTgt>
                                        </p:tgtEl>
                                        <p:attrNameLst>
                                          <p:attrName>r</p:attrName>
                                        </p:attrNameLst>
                                      </p:cBhvr>
                                    </p:animRot>
                                    <p:animRot by="-1500000">
                                      <p:cBhvr>
                                        <p:cTn id="8" dur="125" fill="hold">
                                          <p:stCondLst>
                                            <p:cond delay="125"/>
                                          </p:stCondLst>
                                        </p:cTn>
                                        <p:tgtEl>
                                          <p:spTgt spid="41987">
                                            <p:txEl>
                                              <p:pRg st="2" end="2"/>
                                            </p:txEl>
                                          </p:spTgt>
                                        </p:tgtEl>
                                        <p:attrNameLst>
                                          <p:attrName>r</p:attrName>
                                        </p:attrNameLst>
                                      </p:cBhvr>
                                    </p:animRot>
                                    <p:animRot by="-1500000">
                                      <p:cBhvr>
                                        <p:cTn id="9" dur="125" fill="hold">
                                          <p:stCondLst>
                                            <p:cond delay="250"/>
                                          </p:stCondLst>
                                        </p:cTn>
                                        <p:tgtEl>
                                          <p:spTgt spid="41987">
                                            <p:txEl>
                                              <p:pRg st="2" end="2"/>
                                            </p:txEl>
                                          </p:spTgt>
                                        </p:tgtEl>
                                        <p:attrNameLst>
                                          <p:attrName>r</p:attrName>
                                        </p:attrNameLst>
                                      </p:cBhvr>
                                    </p:animRot>
                                    <p:animRot by="1500000">
                                      <p:cBhvr>
                                        <p:cTn id="10" dur="125" fill="hold">
                                          <p:stCondLst>
                                            <p:cond delay="375"/>
                                          </p:stCondLst>
                                        </p:cTn>
                                        <p:tgtEl>
                                          <p:spTgt spid="41987">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p:cNvSpPr>
          <p:nvPr>
            <p:ph type="title"/>
          </p:nvPr>
        </p:nvSpPr>
        <p:spPr/>
        <p:txBody>
          <a:bodyPr/>
          <a:lstStyle/>
          <a:p>
            <a:r>
              <a:rPr lang="en-US" dirty="0" smtClean="0"/>
              <a:t>Processes</a:t>
            </a:r>
          </a:p>
        </p:txBody>
      </p:sp>
      <p:sp>
        <p:nvSpPr>
          <p:cNvPr id="47107" name="Rectangle 3"/>
          <p:cNvSpPr>
            <a:spLocks noGrp="1"/>
          </p:cNvSpPr>
          <p:nvPr>
            <p:ph type="body" idx="1"/>
          </p:nvPr>
        </p:nvSpPr>
        <p:spPr/>
        <p:txBody>
          <a:bodyPr/>
          <a:lstStyle/>
          <a:p>
            <a:pPr>
              <a:lnSpc>
                <a:spcPct val="90000"/>
              </a:lnSpc>
              <a:buFont typeface="Arial" charset="0"/>
              <a:buNone/>
            </a:pPr>
            <a:r>
              <a:rPr lang="en-US" sz="2800" dirty="0" smtClean="0"/>
              <a:t>Application of insecticides in an agricultural field causes a decrease in the earthworm population of that field. This change in the earthworm population affects nutrient cycling and decreases the wheat-crop yield. Which part of the system in the agricultural field is an example of a process?</a:t>
            </a:r>
          </a:p>
          <a:p>
            <a:pPr>
              <a:lnSpc>
                <a:spcPct val="90000"/>
              </a:lnSpc>
              <a:buFont typeface="Arial" charset="0"/>
              <a:buNone/>
            </a:pPr>
            <a:r>
              <a:rPr lang="en-US" sz="2800" dirty="0" smtClean="0"/>
              <a:t>A. nutrient cycling</a:t>
            </a:r>
          </a:p>
          <a:p>
            <a:pPr>
              <a:lnSpc>
                <a:spcPct val="90000"/>
              </a:lnSpc>
              <a:buFont typeface="Arial" charset="0"/>
              <a:buNone/>
            </a:pPr>
            <a:r>
              <a:rPr lang="en-US" sz="2800" dirty="0" smtClean="0"/>
              <a:t>B. the insecticides</a:t>
            </a:r>
          </a:p>
          <a:p>
            <a:pPr>
              <a:lnSpc>
                <a:spcPct val="90000"/>
              </a:lnSpc>
              <a:buFont typeface="Arial" charset="0"/>
              <a:buNone/>
            </a:pPr>
            <a:r>
              <a:rPr lang="en-US" sz="2800" dirty="0" smtClean="0"/>
              <a:t>C. reduced wheat-crop yield</a:t>
            </a:r>
          </a:p>
          <a:p>
            <a:pPr>
              <a:lnSpc>
                <a:spcPct val="90000"/>
              </a:lnSpc>
              <a:buFont typeface="Arial" charset="0"/>
              <a:buNone/>
            </a:pPr>
            <a:r>
              <a:rPr lang="en-US" sz="2800" dirty="0" smtClean="0"/>
              <a:t>D. decreased earthworm population</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65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47107">
                                            <p:txEl>
                                              <p:pRg st="2" end="2"/>
                                            </p:txEl>
                                          </p:spTgt>
                                        </p:tgtEl>
                                        <p:attrNameLst>
                                          <p:attrName>ppt_x</p:attrName>
                                          <p:attrName>ppt_y</p:attrName>
                                        </p:attrNameLst>
                                      </p:cBhvr>
                                    </p:animMotion>
                                    <p:animRot by="1500000">
                                      <p:cBhvr>
                                        <p:cTn id="7" dur="125" fill="hold">
                                          <p:stCondLst>
                                            <p:cond delay="0"/>
                                          </p:stCondLst>
                                        </p:cTn>
                                        <p:tgtEl>
                                          <p:spTgt spid="47107">
                                            <p:txEl>
                                              <p:pRg st="2" end="2"/>
                                            </p:txEl>
                                          </p:spTgt>
                                        </p:tgtEl>
                                        <p:attrNameLst>
                                          <p:attrName>r</p:attrName>
                                        </p:attrNameLst>
                                      </p:cBhvr>
                                    </p:animRot>
                                    <p:animRot by="-1500000">
                                      <p:cBhvr>
                                        <p:cTn id="8" dur="125" fill="hold">
                                          <p:stCondLst>
                                            <p:cond delay="125"/>
                                          </p:stCondLst>
                                        </p:cTn>
                                        <p:tgtEl>
                                          <p:spTgt spid="47107">
                                            <p:txEl>
                                              <p:pRg st="2" end="2"/>
                                            </p:txEl>
                                          </p:spTgt>
                                        </p:tgtEl>
                                        <p:attrNameLst>
                                          <p:attrName>r</p:attrName>
                                        </p:attrNameLst>
                                      </p:cBhvr>
                                    </p:animRot>
                                    <p:animRot by="-1500000">
                                      <p:cBhvr>
                                        <p:cTn id="9" dur="125" fill="hold">
                                          <p:stCondLst>
                                            <p:cond delay="250"/>
                                          </p:stCondLst>
                                        </p:cTn>
                                        <p:tgtEl>
                                          <p:spTgt spid="47107">
                                            <p:txEl>
                                              <p:pRg st="2" end="2"/>
                                            </p:txEl>
                                          </p:spTgt>
                                        </p:tgtEl>
                                        <p:attrNameLst>
                                          <p:attrName>r</p:attrName>
                                        </p:attrNameLst>
                                      </p:cBhvr>
                                    </p:animRot>
                                    <p:animRot by="1500000">
                                      <p:cBhvr>
                                        <p:cTn id="10" dur="125" fill="hold">
                                          <p:stCondLst>
                                            <p:cond delay="375"/>
                                          </p:stCondLst>
                                        </p:cTn>
                                        <p:tgtEl>
                                          <p:spTgt spid="47107">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p:cNvSpPr>
          <p:nvPr>
            <p:ph type="title"/>
          </p:nvPr>
        </p:nvSpPr>
        <p:spPr/>
        <p:txBody>
          <a:bodyPr/>
          <a:lstStyle/>
          <a:p>
            <a:r>
              <a:rPr lang="en-US" dirty="0" smtClean="0"/>
              <a:t>Energy</a:t>
            </a:r>
          </a:p>
        </p:txBody>
      </p:sp>
      <p:sp>
        <p:nvSpPr>
          <p:cNvPr id="46083" name="Rectangle 3"/>
          <p:cNvSpPr>
            <a:spLocks noGrp="1"/>
          </p:cNvSpPr>
          <p:nvPr>
            <p:ph type="body" idx="1"/>
          </p:nvPr>
        </p:nvSpPr>
        <p:spPr/>
        <p:txBody>
          <a:bodyPr/>
          <a:lstStyle/>
          <a:p>
            <a:pPr>
              <a:lnSpc>
                <a:spcPct val="90000"/>
              </a:lnSpc>
              <a:buFont typeface="Arial" charset="0"/>
              <a:buNone/>
            </a:pPr>
            <a:r>
              <a:rPr lang="en-US" sz="2400" dirty="0" smtClean="0"/>
              <a:t>The total amount of energy stored in a population of toads is far less than the total energy stored in the insect population they eat. Which statement </a:t>
            </a:r>
            <a:r>
              <a:rPr lang="en-US" sz="2400" b="1" dirty="0" smtClean="0"/>
              <a:t>best </a:t>
            </a:r>
            <a:r>
              <a:rPr lang="en-US" sz="2400" dirty="0" smtClean="0"/>
              <a:t>explains the difference in total available energy between the toads and insects?</a:t>
            </a:r>
          </a:p>
          <a:p>
            <a:pPr>
              <a:lnSpc>
                <a:spcPct val="90000"/>
              </a:lnSpc>
              <a:buFont typeface="Arial" charset="0"/>
              <a:buNone/>
            </a:pPr>
            <a:r>
              <a:rPr lang="en-US" sz="2400" dirty="0" smtClean="0"/>
              <a:t>A. Insects are more efficient at using energy than toads.</a:t>
            </a:r>
          </a:p>
          <a:p>
            <a:pPr>
              <a:lnSpc>
                <a:spcPct val="90000"/>
              </a:lnSpc>
              <a:buFont typeface="Arial" charset="0"/>
              <a:buNone/>
            </a:pPr>
            <a:r>
              <a:rPr lang="en-US" sz="2400" dirty="0" smtClean="0"/>
              <a:t>B. Total available energy decreases with an increase in trophic level.</a:t>
            </a:r>
          </a:p>
          <a:p>
            <a:pPr>
              <a:lnSpc>
                <a:spcPct val="90000"/>
              </a:lnSpc>
              <a:buFont typeface="Arial" charset="0"/>
              <a:buNone/>
            </a:pPr>
            <a:r>
              <a:rPr lang="en-US" sz="2400" dirty="0" smtClean="0"/>
              <a:t>C. Insects make their own food so they don't have to use up energy to hunt.</a:t>
            </a:r>
          </a:p>
          <a:p>
            <a:pPr>
              <a:lnSpc>
                <a:spcPct val="90000"/>
              </a:lnSpc>
              <a:buFont typeface="Arial" charset="0"/>
              <a:buNone/>
            </a:pPr>
            <a:r>
              <a:rPr lang="en-US" sz="2400" dirty="0" smtClean="0"/>
              <a:t>D. Total available energy is reduced for each toad since there are more toads than insects.</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66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46083">
                                            <p:txEl>
                                              <p:pRg st="2" end="2"/>
                                            </p:txEl>
                                          </p:spTgt>
                                        </p:tgtEl>
                                        <p:attrNameLst>
                                          <p:attrName>ppt_x</p:attrName>
                                          <p:attrName>ppt_y</p:attrName>
                                        </p:attrNameLst>
                                      </p:cBhvr>
                                    </p:animMotion>
                                    <p:animRot by="1500000">
                                      <p:cBhvr>
                                        <p:cTn id="7" dur="125" fill="hold">
                                          <p:stCondLst>
                                            <p:cond delay="0"/>
                                          </p:stCondLst>
                                        </p:cTn>
                                        <p:tgtEl>
                                          <p:spTgt spid="46083">
                                            <p:txEl>
                                              <p:pRg st="2" end="2"/>
                                            </p:txEl>
                                          </p:spTgt>
                                        </p:tgtEl>
                                        <p:attrNameLst>
                                          <p:attrName>r</p:attrName>
                                        </p:attrNameLst>
                                      </p:cBhvr>
                                    </p:animRot>
                                    <p:animRot by="-1500000">
                                      <p:cBhvr>
                                        <p:cTn id="8" dur="125" fill="hold">
                                          <p:stCondLst>
                                            <p:cond delay="125"/>
                                          </p:stCondLst>
                                        </p:cTn>
                                        <p:tgtEl>
                                          <p:spTgt spid="46083">
                                            <p:txEl>
                                              <p:pRg st="2" end="2"/>
                                            </p:txEl>
                                          </p:spTgt>
                                        </p:tgtEl>
                                        <p:attrNameLst>
                                          <p:attrName>r</p:attrName>
                                        </p:attrNameLst>
                                      </p:cBhvr>
                                    </p:animRot>
                                    <p:animRot by="-1500000">
                                      <p:cBhvr>
                                        <p:cTn id="9" dur="125" fill="hold">
                                          <p:stCondLst>
                                            <p:cond delay="250"/>
                                          </p:stCondLst>
                                        </p:cTn>
                                        <p:tgtEl>
                                          <p:spTgt spid="46083">
                                            <p:txEl>
                                              <p:pRg st="2" end="2"/>
                                            </p:txEl>
                                          </p:spTgt>
                                        </p:tgtEl>
                                        <p:attrNameLst>
                                          <p:attrName>r</p:attrName>
                                        </p:attrNameLst>
                                      </p:cBhvr>
                                    </p:animRot>
                                    <p:animRot by="1500000">
                                      <p:cBhvr>
                                        <p:cTn id="10" dur="125" fill="hold">
                                          <p:stCondLst>
                                            <p:cond delay="375"/>
                                          </p:stCondLst>
                                        </p:cTn>
                                        <p:tgtEl>
                                          <p:spTgt spid="4608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p:cNvSpPr>
          <p:nvPr>
            <p:ph type="title"/>
          </p:nvPr>
        </p:nvSpPr>
        <p:spPr/>
        <p:txBody>
          <a:bodyPr/>
          <a:lstStyle/>
          <a:p>
            <a:r>
              <a:rPr lang="en-US" dirty="0" smtClean="0"/>
              <a:t>Biomes </a:t>
            </a:r>
          </a:p>
        </p:txBody>
      </p:sp>
      <p:sp>
        <p:nvSpPr>
          <p:cNvPr id="65539" name="Rectangle 3"/>
          <p:cNvSpPr>
            <a:spLocks noGrp="1"/>
          </p:cNvSpPr>
          <p:nvPr>
            <p:ph type="body" idx="1"/>
          </p:nvPr>
        </p:nvSpPr>
        <p:spPr/>
        <p:txBody>
          <a:bodyPr/>
          <a:lstStyle/>
          <a:p>
            <a:pPr>
              <a:buFont typeface="Arial" charset="0"/>
              <a:buNone/>
            </a:pPr>
            <a:r>
              <a:rPr lang="en-US" dirty="0" smtClean="0"/>
              <a:t>Which biome is characterized by large trees, lush vegetation, and a wide variety of animals living in a tropical region?</a:t>
            </a:r>
          </a:p>
          <a:p>
            <a:pPr>
              <a:buFont typeface="Arial" charset="0"/>
              <a:buNone/>
            </a:pPr>
            <a:r>
              <a:rPr lang="en-US" dirty="0" smtClean="0"/>
              <a:t>A. taiga</a:t>
            </a:r>
          </a:p>
          <a:p>
            <a:pPr>
              <a:buFont typeface="Arial" charset="0"/>
              <a:buNone/>
            </a:pPr>
            <a:r>
              <a:rPr lang="en-US" dirty="0" smtClean="0"/>
              <a:t>B. desert</a:t>
            </a:r>
          </a:p>
          <a:p>
            <a:pPr>
              <a:buFont typeface="Arial" charset="0"/>
              <a:buNone/>
            </a:pPr>
            <a:r>
              <a:rPr lang="en-US" dirty="0" smtClean="0"/>
              <a:t>C. rainforest</a:t>
            </a:r>
          </a:p>
          <a:p>
            <a:pPr>
              <a:buFont typeface="Arial" charset="0"/>
              <a:buNone/>
            </a:pPr>
            <a:r>
              <a:rPr lang="en-US" dirty="0" smtClean="0"/>
              <a:t>D. grassland</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67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65539">
                                            <p:txEl>
                                              <p:pRg st="3" end="3"/>
                                            </p:txEl>
                                          </p:spTgt>
                                        </p:tgtEl>
                                        <p:attrNameLst>
                                          <p:attrName>ppt_x</p:attrName>
                                          <p:attrName>ppt_y</p:attrName>
                                        </p:attrNameLst>
                                      </p:cBhvr>
                                    </p:animMotion>
                                    <p:animRot by="1500000">
                                      <p:cBhvr>
                                        <p:cTn id="7" dur="125" fill="hold">
                                          <p:stCondLst>
                                            <p:cond delay="0"/>
                                          </p:stCondLst>
                                        </p:cTn>
                                        <p:tgtEl>
                                          <p:spTgt spid="65539">
                                            <p:txEl>
                                              <p:pRg st="3" end="3"/>
                                            </p:txEl>
                                          </p:spTgt>
                                        </p:tgtEl>
                                        <p:attrNameLst>
                                          <p:attrName>r</p:attrName>
                                        </p:attrNameLst>
                                      </p:cBhvr>
                                    </p:animRot>
                                    <p:animRot by="-1500000">
                                      <p:cBhvr>
                                        <p:cTn id="8" dur="125" fill="hold">
                                          <p:stCondLst>
                                            <p:cond delay="125"/>
                                          </p:stCondLst>
                                        </p:cTn>
                                        <p:tgtEl>
                                          <p:spTgt spid="65539">
                                            <p:txEl>
                                              <p:pRg st="3" end="3"/>
                                            </p:txEl>
                                          </p:spTgt>
                                        </p:tgtEl>
                                        <p:attrNameLst>
                                          <p:attrName>r</p:attrName>
                                        </p:attrNameLst>
                                      </p:cBhvr>
                                    </p:animRot>
                                    <p:animRot by="-1500000">
                                      <p:cBhvr>
                                        <p:cTn id="9" dur="125" fill="hold">
                                          <p:stCondLst>
                                            <p:cond delay="250"/>
                                          </p:stCondLst>
                                        </p:cTn>
                                        <p:tgtEl>
                                          <p:spTgt spid="65539">
                                            <p:txEl>
                                              <p:pRg st="3" end="3"/>
                                            </p:txEl>
                                          </p:spTgt>
                                        </p:tgtEl>
                                        <p:attrNameLst>
                                          <p:attrName>r</p:attrName>
                                        </p:attrNameLst>
                                      </p:cBhvr>
                                    </p:animRot>
                                    <p:animRot by="1500000">
                                      <p:cBhvr>
                                        <p:cTn id="10" dur="125" fill="hold">
                                          <p:stCondLst>
                                            <p:cond delay="375"/>
                                          </p:stCondLst>
                                        </p:cTn>
                                        <p:tgtEl>
                                          <p:spTgt spid="65539">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p:cNvSpPr>
          <p:nvPr>
            <p:ph type="title"/>
          </p:nvPr>
        </p:nvSpPr>
        <p:spPr/>
        <p:txBody>
          <a:bodyPr/>
          <a:lstStyle/>
          <a:p>
            <a:r>
              <a:rPr lang="en-US" dirty="0" smtClean="0"/>
              <a:t>Pesticides </a:t>
            </a:r>
          </a:p>
        </p:txBody>
      </p:sp>
      <p:sp>
        <p:nvSpPr>
          <p:cNvPr id="67587" name="Rectangle 3"/>
          <p:cNvSpPr>
            <a:spLocks noGrp="1"/>
          </p:cNvSpPr>
          <p:nvPr>
            <p:ph type="body" idx="1"/>
          </p:nvPr>
        </p:nvSpPr>
        <p:spPr/>
        <p:txBody>
          <a:bodyPr/>
          <a:lstStyle/>
          <a:p>
            <a:pPr>
              <a:lnSpc>
                <a:spcPct val="90000"/>
              </a:lnSpc>
              <a:buFont typeface="Arial" charset="0"/>
              <a:buNone/>
            </a:pPr>
            <a:r>
              <a:rPr lang="en-US" sz="2400" dirty="0" smtClean="0"/>
              <a:t>Microbial pesticides contain microscopic organisms that produce proteins harmful to specific pests. Which statement </a:t>
            </a:r>
            <a:r>
              <a:rPr lang="en-US" sz="2400" b="1" dirty="0" smtClean="0"/>
              <a:t>best </a:t>
            </a:r>
            <a:r>
              <a:rPr lang="en-US" sz="2400" dirty="0" smtClean="0"/>
              <a:t>describes a reason a farmer would choose a microbial pesticide rather than a chemical pesticide?</a:t>
            </a:r>
          </a:p>
          <a:p>
            <a:pPr>
              <a:lnSpc>
                <a:spcPct val="90000"/>
              </a:lnSpc>
              <a:buFont typeface="Arial" charset="0"/>
              <a:buNone/>
            </a:pPr>
            <a:r>
              <a:rPr lang="en-US" sz="2400" dirty="0" smtClean="0"/>
              <a:t>A. Microbial pesticides protect crops from pests.</a:t>
            </a:r>
          </a:p>
          <a:p>
            <a:pPr>
              <a:lnSpc>
                <a:spcPct val="90000"/>
              </a:lnSpc>
              <a:buFont typeface="Arial" charset="0"/>
              <a:buNone/>
            </a:pPr>
            <a:r>
              <a:rPr lang="en-US" sz="2400" dirty="0" smtClean="0"/>
              <a:t>B. Microbial pesticides protect crops from a wider variety of pests.</a:t>
            </a:r>
          </a:p>
          <a:p>
            <a:pPr>
              <a:lnSpc>
                <a:spcPct val="90000"/>
              </a:lnSpc>
              <a:buFont typeface="Arial" charset="0"/>
              <a:buNone/>
            </a:pPr>
            <a:r>
              <a:rPr lang="en-US" sz="2400" dirty="0" smtClean="0"/>
              <a:t>C. Microbial pesticides are less likely to affect beneficial organisms.</a:t>
            </a:r>
          </a:p>
          <a:p>
            <a:pPr>
              <a:lnSpc>
                <a:spcPct val="90000"/>
              </a:lnSpc>
              <a:buFont typeface="Arial" charset="0"/>
              <a:buNone/>
            </a:pPr>
            <a:r>
              <a:rPr lang="en-US" sz="2400" dirty="0" smtClean="0"/>
              <a:t>D. Microbial pesticides are less likely to be carried by the wind to new locations.</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68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67587">
                                            <p:txEl>
                                              <p:pRg st="3" end="3"/>
                                            </p:txEl>
                                          </p:spTgt>
                                        </p:tgtEl>
                                        <p:attrNameLst>
                                          <p:attrName>ppt_x</p:attrName>
                                          <p:attrName>ppt_y</p:attrName>
                                        </p:attrNameLst>
                                      </p:cBhvr>
                                    </p:animMotion>
                                    <p:animRot by="1500000">
                                      <p:cBhvr>
                                        <p:cTn id="7" dur="125" fill="hold">
                                          <p:stCondLst>
                                            <p:cond delay="0"/>
                                          </p:stCondLst>
                                        </p:cTn>
                                        <p:tgtEl>
                                          <p:spTgt spid="67587">
                                            <p:txEl>
                                              <p:pRg st="3" end="3"/>
                                            </p:txEl>
                                          </p:spTgt>
                                        </p:tgtEl>
                                        <p:attrNameLst>
                                          <p:attrName>r</p:attrName>
                                        </p:attrNameLst>
                                      </p:cBhvr>
                                    </p:animRot>
                                    <p:animRot by="-1500000">
                                      <p:cBhvr>
                                        <p:cTn id="8" dur="125" fill="hold">
                                          <p:stCondLst>
                                            <p:cond delay="125"/>
                                          </p:stCondLst>
                                        </p:cTn>
                                        <p:tgtEl>
                                          <p:spTgt spid="67587">
                                            <p:txEl>
                                              <p:pRg st="3" end="3"/>
                                            </p:txEl>
                                          </p:spTgt>
                                        </p:tgtEl>
                                        <p:attrNameLst>
                                          <p:attrName>r</p:attrName>
                                        </p:attrNameLst>
                                      </p:cBhvr>
                                    </p:animRot>
                                    <p:animRot by="-1500000">
                                      <p:cBhvr>
                                        <p:cTn id="9" dur="125" fill="hold">
                                          <p:stCondLst>
                                            <p:cond delay="250"/>
                                          </p:stCondLst>
                                        </p:cTn>
                                        <p:tgtEl>
                                          <p:spTgt spid="67587">
                                            <p:txEl>
                                              <p:pRg st="3" end="3"/>
                                            </p:txEl>
                                          </p:spTgt>
                                        </p:tgtEl>
                                        <p:attrNameLst>
                                          <p:attrName>r</p:attrName>
                                        </p:attrNameLst>
                                      </p:cBhvr>
                                    </p:animRot>
                                    <p:animRot by="1500000">
                                      <p:cBhvr>
                                        <p:cTn id="10" dur="125" fill="hold">
                                          <p:stCondLst>
                                            <p:cond delay="375"/>
                                          </p:stCondLst>
                                        </p:cTn>
                                        <p:tgtEl>
                                          <p:spTgt spid="67587">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p:cNvSpPr>
          <p:nvPr>
            <p:ph type="title"/>
          </p:nvPr>
        </p:nvSpPr>
        <p:spPr/>
        <p:txBody>
          <a:bodyPr/>
          <a:lstStyle/>
          <a:p>
            <a:r>
              <a:rPr lang="en-US" dirty="0" smtClean="0"/>
              <a:t>Burning of Wastes</a:t>
            </a:r>
          </a:p>
        </p:txBody>
      </p:sp>
      <p:sp>
        <p:nvSpPr>
          <p:cNvPr id="89091" name="Rectangle 3"/>
          <p:cNvSpPr>
            <a:spLocks noGrp="1"/>
          </p:cNvSpPr>
          <p:nvPr>
            <p:ph type="body" idx="1"/>
          </p:nvPr>
        </p:nvSpPr>
        <p:spPr/>
        <p:txBody>
          <a:bodyPr/>
          <a:lstStyle/>
          <a:p>
            <a:pPr>
              <a:buFont typeface="Arial" charset="0"/>
              <a:buNone/>
            </a:pPr>
            <a:r>
              <a:rPr lang="en-US" dirty="0" smtClean="0"/>
              <a:t>How does the burning of waste </a:t>
            </a:r>
            <a:r>
              <a:rPr lang="en-US" b="1" dirty="0" smtClean="0"/>
              <a:t>most likely </a:t>
            </a:r>
            <a:r>
              <a:rPr lang="en-US" dirty="0" smtClean="0"/>
              <a:t>affect the environment?</a:t>
            </a:r>
          </a:p>
          <a:p>
            <a:pPr>
              <a:buFont typeface="Arial" charset="0"/>
              <a:buNone/>
            </a:pPr>
            <a:r>
              <a:rPr lang="en-US" dirty="0" smtClean="0"/>
              <a:t>A. nutrient cycling in the soil is reduced</a:t>
            </a:r>
          </a:p>
          <a:p>
            <a:pPr>
              <a:buFont typeface="Arial" charset="0"/>
              <a:buNone/>
            </a:pPr>
            <a:r>
              <a:rPr lang="en-US" dirty="0" smtClean="0"/>
              <a:t>B. toxins are released into the air and soil</a:t>
            </a:r>
          </a:p>
          <a:p>
            <a:pPr>
              <a:buFont typeface="Arial" charset="0"/>
              <a:buNone/>
            </a:pPr>
            <a:r>
              <a:rPr lang="en-US" dirty="0" smtClean="0"/>
              <a:t>C. biodiversity of the surrounding area is increased</a:t>
            </a:r>
          </a:p>
          <a:p>
            <a:pPr>
              <a:buFont typeface="Arial" charset="0"/>
              <a:buNone/>
            </a:pPr>
            <a:r>
              <a:rPr lang="en-US" dirty="0" smtClean="0"/>
              <a:t>D. household garbage takes up more space in landfills</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69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89091">
                                            <p:txEl>
                                              <p:pRg st="2" end="2"/>
                                            </p:txEl>
                                          </p:spTgt>
                                        </p:tgtEl>
                                        <p:attrNameLst>
                                          <p:attrName>ppt_x</p:attrName>
                                          <p:attrName>ppt_y</p:attrName>
                                        </p:attrNameLst>
                                      </p:cBhvr>
                                    </p:animMotion>
                                    <p:animRot by="1500000">
                                      <p:cBhvr>
                                        <p:cTn id="7" dur="125" fill="hold">
                                          <p:stCondLst>
                                            <p:cond delay="0"/>
                                          </p:stCondLst>
                                        </p:cTn>
                                        <p:tgtEl>
                                          <p:spTgt spid="89091">
                                            <p:txEl>
                                              <p:pRg st="2" end="2"/>
                                            </p:txEl>
                                          </p:spTgt>
                                        </p:tgtEl>
                                        <p:attrNameLst>
                                          <p:attrName>r</p:attrName>
                                        </p:attrNameLst>
                                      </p:cBhvr>
                                    </p:animRot>
                                    <p:animRot by="-1500000">
                                      <p:cBhvr>
                                        <p:cTn id="8" dur="125" fill="hold">
                                          <p:stCondLst>
                                            <p:cond delay="125"/>
                                          </p:stCondLst>
                                        </p:cTn>
                                        <p:tgtEl>
                                          <p:spTgt spid="89091">
                                            <p:txEl>
                                              <p:pRg st="2" end="2"/>
                                            </p:txEl>
                                          </p:spTgt>
                                        </p:tgtEl>
                                        <p:attrNameLst>
                                          <p:attrName>r</p:attrName>
                                        </p:attrNameLst>
                                      </p:cBhvr>
                                    </p:animRot>
                                    <p:animRot by="-1500000">
                                      <p:cBhvr>
                                        <p:cTn id="9" dur="125" fill="hold">
                                          <p:stCondLst>
                                            <p:cond delay="250"/>
                                          </p:stCondLst>
                                        </p:cTn>
                                        <p:tgtEl>
                                          <p:spTgt spid="89091">
                                            <p:txEl>
                                              <p:pRg st="2" end="2"/>
                                            </p:txEl>
                                          </p:spTgt>
                                        </p:tgtEl>
                                        <p:attrNameLst>
                                          <p:attrName>r</p:attrName>
                                        </p:attrNameLst>
                                      </p:cBhvr>
                                    </p:animRot>
                                    <p:animRot by="1500000">
                                      <p:cBhvr>
                                        <p:cTn id="10" dur="125" fill="hold">
                                          <p:stCondLst>
                                            <p:cond delay="375"/>
                                          </p:stCondLst>
                                        </p:cTn>
                                        <p:tgtEl>
                                          <p:spTgt spid="89091">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p:cNvSpPr>
          <p:nvPr>
            <p:ph type="title"/>
          </p:nvPr>
        </p:nvSpPr>
        <p:spPr/>
        <p:txBody>
          <a:bodyPr/>
          <a:lstStyle/>
          <a:p>
            <a:r>
              <a:rPr lang="en-US" dirty="0" smtClean="0"/>
              <a:t>Cells </a:t>
            </a:r>
          </a:p>
        </p:txBody>
      </p:sp>
      <p:sp>
        <p:nvSpPr>
          <p:cNvPr id="74755" name="Rectangle 3"/>
          <p:cNvSpPr>
            <a:spLocks noGrp="1"/>
          </p:cNvSpPr>
          <p:nvPr>
            <p:ph type="body" idx="1"/>
          </p:nvPr>
        </p:nvSpPr>
        <p:spPr/>
        <p:txBody>
          <a:bodyPr/>
          <a:lstStyle/>
          <a:p>
            <a:pPr>
              <a:buFont typeface="Arial" charset="0"/>
              <a:buNone/>
            </a:pPr>
            <a:r>
              <a:rPr lang="en-US" dirty="0" smtClean="0"/>
              <a:t>Which statement </a:t>
            </a:r>
            <a:r>
              <a:rPr lang="en-US" b="1" dirty="0" smtClean="0"/>
              <a:t>best </a:t>
            </a:r>
            <a:r>
              <a:rPr lang="en-US" dirty="0" smtClean="0"/>
              <a:t>describes the cells of a goldfish?</a:t>
            </a:r>
          </a:p>
          <a:p>
            <a:pPr>
              <a:buFont typeface="Arial" charset="0"/>
              <a:buNone/>
            </a:pPr>
            <a:r>
              <a:rPr lang="en-US" dirty="0" smtClean="0"/>
              <a:t>A. The cells arrange to directly form organs.</a:t>
            </a:r>
          </a:p>
          <a:p>
            <a:pPr>
              <a:buFont typeface="Arial" charset="0"/>
              <a:buNone/>
            </a:pPr>
            <a:r>
              <a:rPr lang="en-US" dirty="0" smtClean="0"/>
              <a:t>B. The cells combine to directly form organelles.</a:t>
            </a:r>
          </a:p>
          <a:p>
            <a:pPr>
              <a:buFont typeface="Arial" charset="0"/>
              <a:buNone/>
            </a:pPr>
            <a:r>
              <a:rPr lang="en-US" dirty="0" smtClean="0"/>
              <a:t>C. The cells group together to directly form tissues.</a:t>
            </a:r>
          </a:p>
          <a:p>
            <a:pPr>
              <a:buFont typeface="Arial" charset="0"/>
              <a:buNone/>
            </a:pPr>
            <a:r>
              <a:rPr lang="en-US" dirty="0" smtClean="0"/>
              <a:t>D. The cells work together to directly form organ systems.</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74755">
                                            <p:txEl>
                                              <p:pRg st="3" end="3"/>
                                            </p:txEl>
                                          </p:spTgt>
                                        </p:tgtEl>
                                        <p:attrNameLst>
                                          <p:attrName>ppt_x</p:attrName>
                                          <p:attrName>ppt_y</p:attrName>
                                        </p:attrNameLst>
                                      </p:cBhvr>
                                    </p:animMotion>
                                    <p:animRot by="1500000">
                                      <p:cBhvr>
                                        <p:cTn id="7" dur="125" fill="hold">
                                          <p:stCondLst>
                                            <p:cond delay="0"/>
                                          </p:stCondLst>
                                        </p:cTn>
                                        <p:tgtEl>
                                          <p:spTgt spid="74755">
                                            <p:txEl>
                                              <p:pRg st="3" end="3"/>
                                            </p:txEl>
                                          </p:spTgt>
                                        </p:tgtEl>
                                        <p:attrNameLst>
                                          <p:attrName>r</p:attrName>
                                        </p:attrNameLst>
                                      </p:cBhvr>
                                    </p:animRot>
                                    <p:animRot by="-1500000">
                                      <p:cBhvr>
                                        <p:cTn id="8" dur="125" fill="hold">
                                          <p:stCondLst>
                                            <p:cond delay="125"/>
                                          </p:stCondLst>
                                        </p:cTn>
                                        <p:tgtEl>
                                          <p:spTgt spid="74755">
                                            <p:txEl>
                                              <p:pRg st="3" end="3"/>
                                            </p:txEl>
                                          </p:spTgt>
                                        </p:tgtEl>
                                        <p:attrNameLst>
                                          <p:attrName>r</p:attrName>
                                        </p:attrNameLst>
                                      </p:cBhvr>
                                    </p:animRot>
                                    <p:animRot by="-1500000">
                                      <p:cBhvr>
                                        <p:cTn id="9" dur="125" fill="hold">
                                          <p:stCondLst>
                                            <p:cond delay="250"/>
                                          </p:stCondLst>
                                        </p:cTn>
                                        <p:tgtEl>
                                          <p:spTgt spid="74755">
                                            <p:txEl>
                                              <p:pRg st="3" end="3"/>
                                            </p:txEl>
                                          </p:spTgt>
                                        </p:tgtEl>
                                        <p:attrNameLst>
                                          <p:attrName>r</p:attrName>
                                        </p:attrNameLst>
                                      </p:cBhvr>
                                    </p:animRot>
                                    <p:animRot by="1500000">
                                      <p:cBhvr>
                                        <p:cTn id="10" dur="125" fill="hold">
                                          <p:stCondLst>
                                            <p:cond delay="375"/>
                                          </p:stCondLst>
                                        </p:cTn>
                                        <p:tgtEl>
                                          <p:spTgt spid="74755">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p:cNvSpPr>
          <p:nvPr>
            <p:ph type="title"/>
          </p:nvPr>
        </p:nvSpPr>
        <p:spPr/>
        <p:txBody>
          <a:bodyPr/>
          <a:lstStyle/>
          <a:p>
            <a:r>
              <a:rPr lang="en-US" dirty="0" smtClean="0"/>
              <a:t>Runoff</a:t>
            </a:r>
          </a:p>
        </p:txBody>
      </p:sp>
      <p:sp>
        <p:nvSpPr>
          <p:cNvPr id="70659" name="Rectangle 3"/>
          <p:cNvSpPr>
            <a:spLocks noGrp="1"/>
          </p:cNvSpPr>
          <p:nvPr>
            <p:ph type="body" idx="1"/>
          </p:nvPr>
        </p:nvSpPr>
        <p:spPr/>
        <p:txBody>
          <a:bodyPr/>
          <a:lstStyle/>
          <a:p>
            <a:pPr>
              <a:buFont typeface="Arial" charset="0"/>
              <a:buNone/>
            </a:pPr>
            <a:r>
              <a:rPr lang="en-US" dirty="0" smtClean="0"/>
              <a:t>Water runoff is greatly influenced by the landscape over which it flows. Which landscape surface will </a:t>
            </a:r>
            <a:r>
              <a:rPr lang="en-US" b="1" dirty="0" smtClean="0"/>
              <a:t>most likely </a:t>
            </a:r>
            <a:r>
              <a:rPr lang="en-US" dirty="0" smtClean="0"/>
              <a:t>have the highest rate of water runoff?</a:t>
            </a:r>
          </a:p>
          <a:p>
            <a:pPr>
              <a:buFont typeface="Arial" charset="0"/>
              <a:buNone/>
            </a:pPr>
            <a:r>
              <a:rPr lang="en-US" dirty="0" smtClean="0"/>
              <a:t>A. old growth forest</a:t>
            </a:r>
          </a:p>
          <a:p>
            <a:pPr>
              <a:buFont typeface="Arial" charset="0"/>
              <a:buNone/>
            </a:pPr>
            <a:r>
              <a:rPr lang="en-US" dirty="0" smtClean="0"/>
              <a:t>B. sandy flood plain</a:t>
            </a:r>
          </a:p>
          <a:p>
            <a:pPr>
              <a:buFont typeface="Arial" charset="0"/>
              <a:buNone/>
            </a:pPr>
            <a:r>
              <a:rPr lang="en-US" dirty="0" smtClean="0"/>
              <a:t>C. rocky, mountainous area</a:t>
            </a:r>
          </a:p>
          <a:p>
            <a:pPr>
              <a:buFont typeface="Arial" charset="0"/>
              <a:buNone/>
            </a:pPr>
            <a:r>
              <a:rPr lang="en-US" dirty="0" smtClean="0"/>
              <a:t>D. meadow with an adjacent wetland</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70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70659">
                                            <p:txEl>
                                              <p:pRg st="3" end="3"/>
                                            </p:txEl>
                                          </p:spTgt>
                                        </p:tgtEl>
                                        <p:attrNameLst>
                                          <p:attrName>ppt_x</p:attrName>
                                          <p:attrName>ppt_y</p:attrName>
                                        </p:attrNameLst>
                                      </p:cBhvr>
                                    </p:animMotion>
                                    <p:animRot by="1500000">
                                      <p:cBhvr>
                                        <p:cTn id="7" dur="125" fill="hold">
                                          <p:stCondLst>
                                            <p:cond delay="0"/>
                                          </p:stCondLst>
                                        </p:cTn>
                                        <p:tgtEl>
                                          <p:spTgt spid="70659">
                                            <p:txEl>
                                              <p:pRg st="3" end="3"/>
                                            </p:txEl>
                                          </p:spTgt>
                                        </p:tgtEl>
                                        <p:attrNameLst>
                                          <p:attrName>r</p:attrName>
                                        </p:attrNameLst>
                                      </p:cBhvr>
                                    </p:animRot>
                                    <p:animRot by="-1500000">
                                      <p:cBhvr>
                                        <p:cTn id="8" dur="125" fill="hold">
                                          <p:stCondLst>
                                            <p:cond delay="125"/>
                                          </p:stCondLst>
                                        </p:cTn>
                                        <p:tgtEl>
                                          <p:spTgt spid="70659">
                                            <p:txEl>
                                              <p:pRg st="3" end="3"/>
                                            </p:txEl>
                                          </p:spTgt>
                                        </p:tgtEl>
                                        <p:attrNameLst>
                                          <p:attrName>r</p:attrName>
                                        </p:attrNameLst>
                                      </p:cBhvr>
                                    </p:animRot>
                                    <p:animRot by="-1500000">
                                      <p:cBhvr>
                                        <p:cTn id="9" dur="125" fill="hold">
                                          <p:stCondLst>
                                            <p:cond delay="250"/>
                                          </p:stCondLst>
                                        </p:cTn>
                                        <p:tgtEl>
                                          <p:spTgt spid="70659">
                                            <p:txEl>
                                              <p:pRg st="3" end="3"/>
                                            </p:txEl>
                                          </p:spTgt>
                                        </p:tgtEl>
                                        <p:attrNameLst>
                                          <p:attrName>r</p:attrName>
                                        </p:attrNameLst>
                                      </p:cBhvr>
                                    </p:animRot>
                                    <p:animRot by="1500000">
                                      <p:cBhvr>
                                        <p:cTn id="10" dur="125" fill="hold">
                                          <p:stCondLst>
                                            <p:cond delay="375"/>
                                          </p:stCondLst>
                                        </p:cTn>
                                        <p:tgtEl>
                                          <p:spTgt spid="70659">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p:cNvSpPr>
          <p:nvPr>
            <p:ph type="title"/>
          </p:nvPr>
        </p:nvSpPr>
        <p:spPr/>
        <p:txBody>
          <a:bodyPr/>
          <a:lstStyle/>
          <a:p>
            <a:r>
              <a:rPr lang="en-US" dirty="0" smtClean="0"/>
              <a:t>Environmental Destruction</a:t>
            </a:r>
          </a:p>
        </p:txBody>
      </p:sp>
      <p:sp>
        <p:nvSpPr>
          <p:cNvPr id="90115" name="Rectangle 3"/>
          <p:cNvSpPr>
            <a:spLocks noGrp="1"/>
          </p:cNvSpPr>
          <p:nvPr>
            <p:ph type="body" idx="1"/>
          </p:nvPr>
        </p:nvSpPr>
        <p:spPr/>
        <p:txBody>
          <a:bodyPr/>
          <a:lstStyle/>
          <a:p>
            <a:pPr>
              <a:lnSpc>
                <a:spcPct val="90000"/>
              </a:lnSpc>
              <a:buFont typeface="Arial" charset="0"/>
              <a:buNone/>
            </a:pPr>
            <a:r>
              <a:rPr lang="en-US" dirty="0" smtClean="0"/>
              <a:t>Some snakes live in a wetland habitat. They eat small fish, worms, frogs, and crayfish. Which statement describes what would </a:t>
            </a:r>
            <a:r>
              <a:rPr lang="en-US" b="1" dirty="0" smtClean="0"/>
              <a:t>most likely </a:t>
            </a:r>
            <a:r>
              <a:rPr lang="en-US" dirty="0" smtClean="0"/>
              <a:t>happen to these snakes if humans changed the wetland habitat into dry land?</a:t>
            </a:r>
          </a:p>
          <a:p>
            <a:pPr>
              <a:lnSpc>
                <a:spcPct val="90000"/>
              </a:lnSpc>
              <a:buFont typeface="Arial" charset="0"/>
              <a:buNone/>
            </a:pPr>
            <a:r>
              <a:rPr lang="en-US" dirty="0" smtClean="0"/>
              <a:t>A. The snakes would grow bigger.</a:t>
            </a:r>
          </a:p>
          <a:p>
            <a:pPr>
              <a:lnSpc>
                <a:spcPct val="90000"/>
              </a:lnSpc>
              <a:buFont typeface="Arial" charset="0"/>
              <a:buNone/>
            </a:pPr>
            <a:r>
              <a:rPr lang="en-US" dirty="0" smtClean="0"/>
              <a:t>B. The snakes would leave the area.</a:t>
            </a:r>
          </a:p>
          <a:p>
            <a:pPr>
              <a:lnSpc>
                <a:spcPct val="90000"/>
              </a:lnSpc>
              <a:buFont typeface="Arial" charset="0"/>
              <a:buNone/>
            </a:pPr>
            <a:r>
              <a:rPr lang="en-US" dirty="0" smtClean="0"/>
              <a:t>C. The snakes would eat more food.</a:t>
            </a:r>
          </a:p>
          <a:p>
            <a:pPr>
              <a:lnSpc>
                <a:spcPct val="90000"/>
              </a:lnSpc>
              <a:buFont typeface="Arial" charset="0"/>
              <a:buNone/>
            </a:pPr>
            <a:r>
              <a:rPr lang="en-US" dirty="0" smtClean="0"/>
              <a:t>D. The snakes would hibernate in winter.</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71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90115">
                                            <p:txEl>
                                              <p:pRg st="2" end="2"/>
                                            </p:txEl>
                                          </p:spTgt>
                                        </p:tgtEl>
                                        <p:attrNameLst>
                                          <p:attrName>ppt_x</p:attrName>
                                          <p:attrName>ppt_y</p:attrName>
                                        </p:attrNameLst>
                                      </p:cBhvr>
                                    </p:animMotion>
                                    <p:animRot by="1500000">
                                      <p:cBhvr>
                                        <p:cTn id="7" dur="125" fill="hold">
                                          <p:stCondLst>
                                            <p:cond delay="0"/>
                                          </p:stCondLst>
                                        </p:cTn>
                                        <p:tgtEl>
                                          <p:spTgt spid="90115">
                                            <p:txEl>
                                              <p:pRg st="2" end="2"/>
                                            </p:txEl>
                                          </p:spTgt>
                                        </p:tgtEl>
                                        <p:attrNameLst>
                                          <p:attrName>r</p:attrName>
                                        </p:attrNameLst>
                                      </p:cBhvr>
                                    </p:animRot>
                                    <p:animRot by="-1500000">
                                      <p:cBhvr>
                                        <p:cTn id="8" dur="125" fill="hold">
                                          <p:stCondLst>
                                            <p:cond delay="125"/>
                                          </p:stCondLst>
                                        </p:cTn>
                                        <p:tgtEl>
                                          <p:spTgt spid="90115">
                                            <p:txEl>
                                              <p:pRg st="2" end="2"/>
                                            </p:txEl>
                                          </p:spTgt>
                                        </p:tgtEl>
                                        <p:attrNameLst>
                                          <p:attrName>r</p:attrName>
                                        </p:attrNameLst>
                                      </p:cBhvr>
                                    </p:animRot>
                                    <p:animRot by="-1500000">
                                      <p:cBhvr>
                                        <p:cTn id="9" dur="125" fill="hold">
                                          <p:stCondLst>
                                            <p:cond delay="250"/>
                                          </p:stCondLst>
                                        </p:cTn>
                                        <p:tgtEl>
                                          <p:spTgt spid="90115">
                                            <p:txEl>
                                              <p:pRg st="2" end="2"/>
                                            </p:txEl>
                                          </p:spTgt>
                                        </p:tgtEl>
                                        <p:attrNameLst>
                                          <p:attrName>r</p:attrName>
                                        </p:attrNameLst>
                                      </p:cBhvr>
                                    </p:animRot>
                                    <p:animRot by="1500000">
                                      <p:cBhvr>
                                        <p:cTn id="10" dur="125" fill="hold">
                                          <p:stCondLst>
                                            <p:cond delay="375"/>
                                          </p:stCondLst>
                                        </p:cTn>
                                        <p:tgtEl>
                                          <p:spTgt spid="90115">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p:cNvSpPr>
          <p:nvPr>
            <p:ph type="title"/>
          </p:nvPr>
        </p:nvSpPr>
        <p:spPr/>
        <p:txBody>
          <a:bodyPr/>
          <a:lstStyle/>
          <a:p>
            <a:r>
              <a:rPr lang="en-US" dirty="0" smtClean="0"/>
              <a:t>Survival </a:t>
            </a:r>
          </a:p>
        </p:txBody>
      </p:sp>
      <p:sp>
        <p:nvSpPr>
          <p:cNvPr id="72707" name="Rectangle 3"/>
          <p:cNvSpPr>
            <a:spLocks noGrp="1"/>
          </p:cNvSpPr>
          <p:nvPr>
            <p:ph type="body" idx="1"/>
          </p:nvPr>
        </p:nvSpPr>
        <p:spPr/>
        <p:txBody>
          <a:bodyPr/>
          <a:lstStyle/>
          <a:p>
            <a:pPr>
              <a:buFont typeface="Arial" charset="0"/>
              <a:buNone/>
            </a:pPr>
            <a:r>
              <a:rPr lang="en-US" dirty="0" smtClean="0"/>
              <a:t>Many bats live in caves during the winter. How do the caves </a:t>
            </a:r>
            <a:r>
              <a:rPr lang="en-US" b="1" dirty="0" smtClean="0"/>
              <a:t>most likely </a:t>
            </a:r>
            <a:r>
              <a:rPr lang="en-US" dirty="0" smtClean="0"/>
              <a:t>help the bat survive?</a:t>
            </a:r>
          </a:p>
          <a:p>
            <a:pPr>
              <a:buFont typeface="Arial" charset="0"/>
              <a:buNone/>
            </a:pPr>
            <a:r>
              <a:rPr lang="en-US" dirty="0" smtClean="0"/>
              <a:t>A. it provides air</a:t>
            </a:r>
          </a:p>
          <a:p>
            <a:pPr>
              <a:buFont typeface="Arial" charset="0"/>
              <a:buNone/>
            </a:pPr>
            <a:r>
              <a:rPr lang="en-US" dirty="0" smtClean="0"/>
              <a:t>B. it provides food</a:t>
            </a:r>
          </a:p>
          <a:p>
            <a:pPr>
              <a:buFont typeface="Arial" charset="0"/>
              <a:buNone/>
            </a:pPr>
            <a:r>
              <a:rPr lang="en-US" dirty="0" smtClean="0"/>
              <a:t>C. it provides light</a:t>
            </a:r>
          </a:p>
          <a:p>
            <a:pPr>
              <a:buFont typeface="Arial" charset="0"/>
              <a:buNone/>
            </a:pPr>
            <a:r>
              <a:rPr lang="en-US" dirty="0" smtClean="0"/>
              <a:t>D. it provides shelter</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72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72707">
                                            <p:txEl>
                                              <p:pRg st="4" end="4"/>
                                            </p:txEl>
                                          </p:spTgt>
                                        </p:tgtEl>
                                        <p:attrNameLst>
                                          <p:attrName>ppt_x</p:attrName>
                                          <p:attrName>ppt_y</p:attrName>
                                        </p:attrNameLst>
                                      </p:cBhvr>
                                    </p:animMotion>
                                    <p:animRot by="1500000">
                                      <p:cBhvr>
                                        <p:cTn id="7" dur="125" fill="hold">
                                          <p:stCondLst>
                                            <p:cond delay="0"/>
                                          </p:stCondLst>
                                        </p:cTn>
                                        <p:tgtEl>
                                          <p:spTgt spid="72707">
                                            <p:txEl>
                                              <p:pRg st="4" end="4"/>
                                            </p:txEl>
                                          </p:spTgt>
                                        </p:tgtEl>
                                        <p:attrNameLst>
                                          <p:attrName>r</p:attrName>
                                        </p:attrNameLst>
                                      </p:cBhvr>
                                    </p:animRot>
                                    <p:animRot by="-1500000">
                                      <p:cBhvr>
                                        <p:cTn id="8" dur="125" fill="hold">
                                          <p:stCondLst>
                                            <p:cond delay="125"/>
                                          </p:stCondLst>
                                        </p:cTn>
                                        <p:tgtEl>
                                          <p:spTgt spid="72707">
                                            <p:txEl>
                                              <p:pRg st="4" end="4"/>
                                            </p:txEl>
                                          </p:spTgt>
                                        </p:tgtEl>
                                        <p:attrNameLst>
                                          <p:attrName>r</p:attrName>
                                        </p:attrNameLst>
                                      </p:cBhvr>
                                    </p:animRot>
                                    <p:animRot by="-1500000">
                                      <p:cBhvr>
                                        <p:cTn id="9" dur="125" fill="hold">
                                          <p:stCondLst>
                                            <p:cond delay="250"/>
                                          </p:stCondLst>
                                        </p:cTn>
                                        <p:tgtEl>
                                          <p:spTgt spid="72707">
                                            <p:txEl>
                                              <p:pRg st="4" end="4"/>
                                            </p:txEl>
                                          </p:spTgt>
                                        </p:tgtEl>
                                        <p:attrNameLst>
                                          <p:attrName>r</p:attrName>
                                        </p:attrNameLst>
                                      </p:cBhvr>
                                    </p:animRot>
                                    <p:animRot by="1500000">
                                      <p:cBhvr>
                                        <p:cTn id="10" dur="125" fill="hold">
                                          <p:stCondLst>
                                            <p:cond delay="375"/>
                                          </p:stCondLst>
                                        </p:cTn>
                                        <p:tgtEl>
                                          <p:spTgt spid="72707">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p:cNvSpPr>
          <p:nvPr>
            <p:ph type="title"/>
          </p:nvPr>
        </p:nvSpPr>
        <p:spPr/>
        <p:txBody>
          <a:bodyPr/>
          <a:lstStyle/>
          <a:p>
            <a:r>
              <a:rPr lang="en-US" dirty="0" smtClean="0"/>
              <a:t>Perennials  </a:t>
            </a:r>
          </a:p>
        </p:txBody>
      </p:sp>
      <p:sp>
        <p:nvSpPr>
          <p:cNvPr id="77827" name="Rectangle 3"/>
          <p:cNvSpPr>
            <a:spLocks noGrp="1"/>
          </p:cNvSpPr>
          <p:nvPr>
            <p:ph type="body" idx="1"/>
          </p:nvPr>
        </p:nvSpPr>
        <p:spPr/>
        <p:txBody>
          <a:bodyPr/>
          <a:lstStyle/>
          <a:p>
            <a:pPr>
              <a:lnSpc>
                <a:spcPct val="90000"/>
              </a:lnSpc>
              <a:buFont typeface="Arial" charset="0"/>
              <a:buNone/>
            </a:pPr>
            <a:r>
              <a:rPr lang="en-US" sz="2800" dirty="0" smtClean="0"/>
              <a:t>Annuals are plants that grow, fully mature, and reproduce in a single growing season. Most grains and many garden vegetables are annuals. Perennials are plants that usually have a longer life span. Which statement </a:t>
            </a:r>
            <a:r>
              <a:rPr lang="en-US" sz="2800" b="1" dirty="0" smtClean="0"/>
              <a:t>best </a:t>
            </a:r>
            <a:r>
              <a:rPr lang="en-US" sz="2800" dirty="0" smtClean="0"/>
              <a:t>explains why perennial plants have a longer life span than annual plants?</a:t>
            </a:r>
          </a:p>
          <a:p>
            <a:pPr>
              <a:lnSpc>
                <a:spcPct val="90000"/>
              </a:lnSpc>
              <a:buFont typeface="Arial" charset="0"/>
              <a:buNone/>
            </a:pPr>
            <a:r>
              <a:rPr lang="en-US" sz="2800" dirty="0" smtClean="0"/>
              <a:t>A. They grow faster than annuals.</a:t>
            </a:r>
          </a:p>
          <a:p>
            <a:pPr>
              <a:lnSpc>
                <a:spcPct val="90000"/>
              </a:lnSpc>
              <a:buFont typeface="Arial" charset="0"/>
              <a:buNone/>
            </a:pPr>
            <a:r>
              <a:rPr lang="en-US" sz="2800" dirty="0" smtClean="0"/>
              <a:t>B. They are more common than annuals.</a:t>
            </a:r>
          </a:p>
          <a:p>
            <a:pPr>
              <a:lnSpc>
                <a:spcPct val="90000"/>
              </a:lnSpc>
              <a:buFont typeface="Arial" charset="0"/>
              <a:buNone/>
            </a:pPr>
            <a:r>
              <a:rPr lang="en-US" sz="2800" dirty="0" smtClean="0"/>
              <a:t>C. They produce more flowers than annuals.</a:t>
            </a:r>
          </a:p>
          <a:p>
            <a:pPr>
              <a:lnSpc>
                <a:spcPct val="90000"/>
              </a:lnSpc>
              <a:buFont typeface="Arial" charset="0"/>
              <a:buNone/>
            </a:pPr>
            <a:r>
              <a:rPr lang="en-US" sz="2800" dirty="0" smtClean="0"/>
              <a:t>D. They produce seeds at a different rate than annuals.</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73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77827">
                                            <p:txEl>
                                              <p:pRg st="4" end="4"/>
                                            </p:txEl>
                                          </p:spTgt>
                                        </p:tgtEl>
                                        <p:attrNameLst>
                                          <p:attrName>ppt_x</p:attrName>
                                          <p:attrName>ppt_y</p:attrName>
                                        </p:attrNameLst>
                                      </p:cBhvr>
                                    </p:animMotion>
                                    <p:animRot by="1500000">
                                      <p:cBhvr>
                                        <p:cTn id="7" dur="125" fill="hold">
                                          <p:stCondLst>
                                            <p:cond delay="0"/>
                                          </p:stCondLst>
                                        </p:cTn>
                                        <p:tgtEl>
                                          <p:spTgt spid="77827">
                                            <p:txEl>
                                              <p:pRg st="4" end="4"/>
                                            </p:txEl>
                                          </p:spTgt>
                                        </p:tgtEl>
                                        <p:attrNameLst>
                                          <p:attrName>r</p:attrName>
                                        </p:attrNameLst>
                                      </p:cBhvr>
                                    </p:animRot>
                                    <p:animRot by="-1500000">
                                      <p:cBhvr>
                                        <p:cTn id="8" dur="125" fill="hold">
                                          <p:stCondLst>
                                            <p:cond delay="125"/>
                                          </p:stCondLst>
                                        </p:cTn>
                                        <p:tgtEl>
                                          <p:spTgt spid="77827">
                                            <p:txEl>
                                              <p:pRg st="4" end="4"/>
                                            </p:txEl>
                                          </p:spTgt>
                                        </p:tgtEl>
                                        <p:attrNameLst>
                                          <p:attrName>r</p:attrName>
                                        </p:attrNameLst>
                                      </p:cBhvr>
                                    </p:animRot>
                                    <p:animRot by="-1500000">
                                      <p:cBhvr>
                                        <p:cTn id="9" dur="125" fill="hold">
                                          <p:stCondLst>
                                            <p:cond delay="250"/>
                                          </p:stCondLst>
                                        </p:cTn>
                                        <p:tgtEl>
                                          <p:spTgt spid="77827">
                                            <p:txEl>
                                              <p:pRg st="4" end="4"/>
                                            </p:txEl>
                                          </p:spTgt>
                                        </p:tgtEl>
                                        <p:attrNameLst>
                                          <p:attrName>r</p:attrName>
                                        </p:attrNameLst>
                                      </p:cBhvr>
                                    </p:animRot>
                                    <p:animRot by="1500000">
                                      <p:cBhvr>
                                        <p:cTn id="10" dur="125" fill="hold">
                                          <p:stCondLst>
                                            <p:cond delay="375"/>
                                          </p:stCondLst>
                                        </p:cTn>
                                        <p:tgtEl>
                                          <p:spTgt spid="77827">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8852" name="Picture 3"/>
          <p:cNvPicPr>
            <a:picLocks noGrp="1" noChangeAspect="1" noChangeArrowheads="1"/>
          </p:cNvPicPr>
          <p:nvPr>
            <p:ph type="body" idx="1"/>
          </p:nvPr>
        </p:nvPicPr>
        <p:blipFill>
          <a:blip r:embed="rId2"/>
          <a:srcRect/>
          <a:stretch>
            <a:fillRect/>
          </a:stretch>
        </p:blipFill>
        <p:spPr>
          <a:xfrm>
            <a:off x="2286000" y="1600200"/>
            <a:ext cx="4419600" cy="1908175"/>
          </a:xfrm>
          <a:noFill/>
          <a:ln/>
        </p:spPr>
      </p:pic>
      <p:sp>
        <p:nvSpPr>
          <p:cNvPr id="78850" name="Rectangle 2"/>
          <p:cNvSpPr>
            <a:spLocks noGrp="1"/>
          </p:cNvSpPr>
          <p:nvPr>
            <p:ph type="title"/>
          </p:nvPr>
        </p:nvSpPr>
        <p:spPr/>
        <p:txBody>
          <a:bodyPr/>
          <a:lstStyle/>
          <a:p>
            <a:r>
              <a:rPr lang="en-US" dirty="0" smtClean="0"/>
              <a:t>Seeds</a:t>
            </a:r>
          </a:p>
        </p:txBody>
      </p:sp>
      <p:sp>
        <p:nvSpPr>
          <p:cNvPr id="78853" name="Rectangle 5"/>
          <p:cNvSpPr>
            <a:spLocks noChangeArrowheads="1"/>
          </p:cNvSpPr>
          <p:nvPr/>
        </p:nvSpPr>
        <p:spPr bwMode="auto">
          <a:xfrm>
            <a:off x="381000" y="4267200"/>
            <a:ext cx="8477250" cy="1465263"/>
          </a:xfrm>
          <a:prstGeom prst="rect">
            <a:avLst/>
          </a:prstGeom>
          <a:noFill/>
          <a:ln w="9525">
            <a:noFill/>
            <a:miter lim="800000"/>
            <a:headEnd/>
            <a:tailEnd/>
          </a:ln>
          <a:effectLst/>
        </p:spPr>
        <p:txBody>
          <a:bodyPr wrap="none" anchor="ctr">
            <a:spAutoFit/>
          </a:bodyPr>
          <a:lstStyle/>
          <a:p>
            <a:pPr algn="ctr"/>
            <a:r>
              <a:rPr lang="en-US" dirty="0"/>
              <a:t>Which characteristic of these seeds </a:t>
            </a:r>
            <a:r>
              <a:rPr lang="en-US" b="1" dirty="0"/>
              <a:t>best </a:t>
            </a:r>
            <a:r>
              <a:rPr lang="en-US" dirty="0"/>
              <a:t>helps red maple trees populate an area?</a:t>
            </a:r>
          </a:p>
          <a:p>
            <a:pPr algn="ctr"/>
            <a:r>
              <a:rPr lang="en-US" dirty="0"/>
              <a:t>A. color</a:t>
            </a:r>
          </a:p>
          <a:p>
            <a:pPr algn="ctr"/>
            <a:r>
              <a:rPr lang="en-US" dirty="0"/>
              <a:t>B. shape</a:t>
            </a:r>
          </a:p>
          <a:p>
            <a:pPr algn="ctr"/>
            <a:r>
              <a:rPr lang="en-US" dirty="0"/>
              <a:t>C. weight</a:t>
            </a:r>
          </a:p>
          <a:p>
            <a:pPr algn="ctr"/>
            <a:r>
              <a:rPr lang="en-US" dirty="0"/>
              <a:t>D. texture</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74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78853">
                                            <p:txEl>
                                              <p:pRg st="2" end="2"/>
                                            </p:txEl>
                                          </p:spTgt>
                                        </p:tgtEl>
                                        <p:attrNameLst>
                                          <p:attrName>ppt_x</p:attrName>
                                          <p:attrName>ppt_y</p:attrName>
                                        </p:attrNameLst>
                                      </p:cBhvr>
                                    </p:animMotion>
                                    <p:animRot by="1500000">
                                      <p:cBhvr>
                                        <p:cTn id="7" dur="125" fill="hold">
                                          <p:stCondLst>
                                            <p:cond delay="0"/>
                                          </p:stCondLst>
                                        </p:cTn>
                                        <p:tgtEl>
                                          <p:spTgt spid="78853">
                                            <p:txEl>
                                              <p:pRg st="2" end="2"/>
                                            </p:txEl>
                                          </p:spTgt>
                                        </p:tgtEl>
                                        <p:attrNameLst>
                                          <p:attrName>r</p:attrName>
                                        </p:attrNameLst>
                                      </p:cBhvr>
                                    </p:animRot>
                                    <p:animRot by="-1500000">
                                      <p:cBhvr>
                                        <p:cTn id="8" dur="125" fill="hold">
                                          <p:stCondLst>
                                            <p:cond delay="125"/>
                                          </p:stCondLst>
                                        </p:cTn>
                                        <p:tgtEl>
                                          <p:spTgt spid="78853">
                                            <p:txEl>
                                              <p:pRg st="2" end="2"/>
                                            </p:txEl>
                                          </p:spTgt>
                                        </p:tgtEl>
                                        <p:attrNameLst>
                                          <p:attrName>r</p:attrName>
                                        </p:attrNameLst>
                                      </p:cBhvr>
                                    </p:animRot>
                                    <p:animRot by="-1500000">
                                      <p:cBhvr>
                                        <p:cTn id="9" dur="125" fill="hold">
                                          <p:stCondLst>
                                            <p:cond delay="250"/>
                                          </p:stCondLst>
                                        </p:cTn>
                                        <p:tgtEl>
                                          <p:spTgt spid="78853">
                                            <p:txEl>
                                              <p:pRg st="2" end="2"/>
                                            </p:txEl>
                                          </p:spTgt>
                                        </p:tgtEl>
                                        <p:attrNameLst>
                                          <p:attrName>r</p:attrName>
                                        </p:attrNameLst>
                                      </p:cBhvr>
                                    </p:animRot>
                                    <p:animRot by="1500000">
                                      <p:cBhvr>
                                        <p:cTn id="10" dur="125" fill="hold">
                                          <p:stCondLst>
                                            <p:cond delay="375"/>
                                          </p:stCondLst>
                                        </p:cTn>
                                        <p:tgtEl>
                                          <p:spTgt spid="7885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p:cNvSpPr>
          <p:nvPr>
            <p:ph type="title"/>
          </p:nvPr>
        </p:nvSpPr>
        <p:spPr/>
        <p:txBody>
          <a:bodyPr/>
          <a:lstStyle/>
          <a:p>
            <a:r>
              <a:rPr lang="en-US" dirty="0" smtClean="0"/>
              <a:t>Water and Soil</a:t>
            </a:r>
          </a:p>
        </p:txBody>
      </p:sp>
      <p:sp>
        <p:nvSpPr>
          <p:cNvPr id="80899" name="Rectangle 3"/>
          <p:cNvSpPr>
            <a:spLocks noGrp="1"/>
          </p:cNvSpPr>
          <p:nvPr>
            <p:ph type="body" idx="1"/>
          </p:nvPr>
        </p:nvSpPr>
        <p:spPr/>
        <p:txBody>
          <a:bodyPr/>
          <a:lstStyle/>
          <a:p>
            <a:pPr>
              <a:buFont typeface="Arial" charset="0"/>
              <a:buNone/>
            </a:pPr>
            <a:r>
              <a:rPr lang="en-US" dirty="0" smtClean="0"/>
              <a:t>Which activity depends </a:t>
            </a:r>
            <a:r>
              <a:rPr lang="en-US" b="1" dirty="0" smtClean="0"/>
              <a:t>most </a:t>
            </a:r>
            <a:r>
              <a:rPr lang="en-US" dirty="0" smtClean="0"/>
              <a:t>on water and soil from the natural environment?</a:t>
            </a:r>
          </a:p>
          <a:p>
            <a:pPr>
              <a:buFont typeface="Arial" charset="0"/>
              <a:buNone/>
            </a:pPr>
            <a:r>
              <a:rPr lang="en-US" dirty="0" smtClean="0"/>
              <a:t>A. driving cars</a:t>
            </a:r>
          </a:p>
          <a:p>
            <a:pPr>
              <a:buFont typeface="Arial" charset="0"/>
              <a:buNone/>
            </a:pPr>
            <a:r>
              <a:rPr lang="en-US" dirty="0" smtClean="0"/>
              <a:t>B. growing food</a:t>
            </a:r>
          </a:p>
          <a:p>
            <a:pPr>
              <a:buFont typeface="Arial" charset="0"/>
              <a:buNone/>
            </a:pPr>
            <a:r>
              <a:rPr lang="en-US" dirty="0" smtClean="0"/>
              <a:t>C. washing clothes</a:t>
            </a:r>
          </a:p>
          <a:p>
            <a:pPr>
              <a:buFont typeface="Arial" charset="0"/>
              <a:buNone/>
            </a:pPr>
            <a:r>
              <a:rPr lang="en-US" dirty="0" smtClean="0"/>
              <a:t>D. making electricity</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75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80899">
                                            <p:txEl>
                                              <p:pRg st="2" end="2"/>
                                            </p:txEl>
                                          </p:spTgt>
                                        </p:tgtEl>
                                        <p:attrNameLst>
                                          <p:attrName>ppt_x</p:attrName>
                                          <p:attrName>ppt_y</p:attrName>
                                        </p:attrNameLst>
                                      </p:cBhvr>
                                    </p:animMotion>
                                    <p:animRot by="1500000">
                                      <p:cBhvr>
                                        <p:cTn id="7" dur="125" fill="hold">
                                          <p:stCondLst>
                                            <p:cond delay="0"/>
                                          </p:stCondLst>
                                        </p:cTn>
                                        <p:tgtEl>
                                          <p:spTgt spid="80899">
                                            <p:txEl>
                                              <p:pRg st="2" end="2"/>
                                            </p:txEl>
                                          </p:spTgt>
                                        </p:tgtEl>
                                        <p:attrNameLst>
                                          <p:attrName>r</p:attrName>
                                        </p:attrNameLst>
                                      </p:cBhvr>
                                    </p:animRot>
                                    <p:animRot by="-1500000">
                                      <p:cBhvr>
                                        <p:cTn id="8" dur="125" fill="hold">
                                          <p:stCondLst>
                                            <p:cond delay="125"/>
                                          </p:stCondLst>
                                        </p:cTn>
                                        <p:tgtEl>
                                          <p:spTgt spid="80899">
                                            <p:txEl>
                                              <p:pRg st="2" end="2"/>
                                            </p:txEl>
                                          </p:spTgt>
                                        </p:tgtEl>
                                        <p:attrNameLst>
                                          <p:attrName>r</p:attrName>
                                        </p:attrNameLst>
                                      </p:cBhvr>
                                    </p:animRot>
                                    <p:animRot by="-1500000">
                                      <p:cBhvr>
                                        <p:cTn id="9" dur="125" fill="hold">
                                          <p:stCondLst>
                                            <p:cond delay="250"/>
                                          </p:stCondLst>
                                        </p:cTn>
                                        <p:tgtEl>
                                          <p:spTgt spid="80899">
                                            <p:txEl>
                                              <p:pRg st="2" end="2"/>
                                            </p:txEl>
                                          </p:spTgt>
                                        </p:tgtEl>
                                        <p:attrNameLst>
                                          <p:attrName>r</p:attrName>
                                        </p:attrNameLst>
                                      </p:cBhvr>
                                    </p:animRot>
                                    <p:animRot by="1500000">
                                      <p:cBhvr>
                                        <p:cTn id="10" dur="125" fill="hold">
                                          <p:stCondLst>
                                            <p:cond delay="375"/>
                                          </p:stCondLst>
                                        </p:cTn>
                                        <p:tgtEl>
                                          <p:spTgt spid="80899">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p:cNvSpPr>
          <p:nvPr>
            <p:ph type="title"/>
          </p:nvPr>
        </p:nvSpPr>
        <p:spPr/>
        <p:txBody>
          <a:bodyPr/>
          <a:lstStyle/>
          <a:p>
            <a:r>
              <a:rPr lang="en-US" dirty="0" smtClean="0"/>
              <a:t>Resources </a:t>
            </a:r>
          </a:p>
        </p:txBody>
      </p:sp>
      <p:sp>
        <p:nvSpPr>
          <p:cNvPr id="81923" name="Rectangle 3"/>
          <p:cNvSpPr>
            <a:spLocks noGrp="1"/>
          </p:cNvSpPr>
          <p:nvPr>
            <p:ph type="body" idx="1"/>
          </p:nvPr>
        </p:nvSpPr>
        <p:spPr/>
        <p:txBody>
          <a:bodyPr/>
          <a:lstStyle/>
          <a:p>
            <a:pPr>
              <a:buFont typeface="Arial" charset="0"/>
              <a:buNone/>
            </a:pPr>
            <a:r>
              <a:rPr lang="en-US" dirty="0" smtClean="0"/>
              <a:t>In a garden, insects were found on the leaves of some plants. The plants with insects were not as healthy as the other plants. Which resource used by humans is reduced by the insects?</a:t>
            </a:r>
          </a:p>
          <a:p>
            <a:pPr>
              <a:buFont typeface="Arial" charset="0"/>
              <a:buNone/>
            </a:pPr>
            <a:r>
              <a:rPr lang="en-US" dirty="0" smtClean="0"/>
              <a:t>A. food</a:t>
            </a:r>
          </a:p>
          <a:p>
            <a:pPr>
              <a:buFont typeface="Arial" charset="0"/>
              <a:buNone/>
            </a:pPr>
            <a:r>
              <a:rPr lang="en-US" dirty="0" smtClean="0"/>
              <a:t>B. water</a:t>
            </a:r>
          </a:p>
          <a:p>
            <a:pPr>
              <a:buFont typeface="Arial" charset="0"/>
              <a:buNone/>
            </a:pPr>
            <a:r>
              <a:rPr lang="en-US" dirty="0" smtClean="0"/>
              <a:t>C. fossil fuel</a:t>
            </a:r>
          </a:p>
          <a:p>
            <a:pPr>
              <a:buFont typeface="Arial" charset="0"/>
              <a:buNone/>
            </a:pPr>
            <a:r>
              <a:rPr lang="en-US" dirty="0" smtClean="0"/>
              <a:t>D. living space</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76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81923">
                                            <p:txEl>
                                              <p:pRg st="1" end="1"/>
                                            </p:txEl>
                                          </p:spTgt>
                                        </p:tgtEl>
                                        <p:attrNameLst>
                                          <p:attrName>ppt_x</p:attrName>
                                          <p:attrName>ppt_y</p:attrName>
                                        </p:attrNameLst>
                                      </p:cBhvr>
                                    </p:animMotion>
                                    <p:animRot by="1500000">
                                      <p:cBhvr>
                                        <p:cTn id="7" dur="125" fill="hold">
                                          <p:stCondLst>
                                            <p:cond delay="0"/>
                                          </p:stCondLst>
                                        </p:cTn>
                                        <p:tgtEl>
                                          <p:spTgt spid="81923">
                                            <p:txEl>
                                              <p:pRg st="1" end="1"/>
                                            </p:txEl>
                                          </p:spTgt>
                                        </p:tgtEl>
                                        <p:attrNameLst>
                                          <p:attrName>r</p:attrName>
                                        </p:attrNameLst>
                                      </p:cBhvr>
                                    </p:animRot>
                                    <p:animRot by="-1500000">
                                      <p:cBhvr>
                                        <p:cTn id="8" dur="125" fill="hold">
                                          <p:stCondLst>
                                            <p:cond delay="125"/>
                                          </p:stCondLst>
                                        </p:cTn>
                                        <p:tgtEl>
                                          <p:spTgt spid="81923">
                                            <p:txEl>
                                              <p:pRg st="1" end="1"/>
                                            </p:txEl>
                                          </p:spTgt>
                                        </p:tgtEl>
                                        <p:attrNameLst>
                                          <p:attrName>r</p:attrName>
                                        </p:attrNameLst>
                                      </p:cBhvr>
                                    </p:animRot>
                                    <p:animRot by="-1500000">
                                      <p:cBhvr>
                                        <p:cTn id="9" dur="125" fill="hold">
                                          <p:stCondLst>
                                            <p:cond delay="250"/>
                                          </p:stCondLst>
                                        </p:cTn>
                                        <p:tgtEl>
                                          <p:spTgt spid="81923">
                                            <p:txEl>
                                              <p:pRg st="1" end="1"/>
                                            </p:txEl>
                                          </p:spTgt>
                                        </p:tgtEl>
                                        <p:attrNameLst>
                                          <p:attrName>r</p:attrName>
                                        </p:attrNameLst>
                                      </p:cBhvr>
                                    </p:animRot>
                                    <p:animRot by="1500000">
                                      <p:cBhvr>
                                        <p:cTn id="10" dur="125" fill="hold">
                                          <p:stCondLst>
                                            <p:cond delay="375"/>
                                          </p:stCondLst>
                                        </p:cTn>
                                        <p:tgtEl>
                                          <p:spTgt spid="81923">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4996" name="Picture 7"/>
          <p:cNvPicPr>
            <a:picLocks noGrp="1" noChangeAspect="1" noChangeArrowheads="1"/>
          </p:cNvPicPr>
          <p:nvPr>
            <p:ph type="body" idx="1"/>
          </p:nvPr>
        </p:nvPicPr>
        <p:blipFill>
          <a:blip r:embed="rId2"/>
          <a:srcRect/>
          <a:stretch>
            <a:fillRect/>
          </a:stretch>
        </p:blipFill>
        <p:spPr>
          <a:xfrm>
            <a:off x="2895600" y="1828800"/>
            <a:ext cx="3276600" cy="1700213"/>
          </a:xfrm>
          <a:noFill/>
          <a:ln/>
        </p:spPr>
      </p:pic>
      <p:sp>
        <p:nvSpPr>
          <p:cNvPr id="84994" name="Rectangle 2"/>
          <p:cNvSpPr>
            <a:spLocks noGrp="1"/>
          </p:cNvSpPr>
          <p:nvPr>
            <p:ph type="title"/>
          </p:nvPr>
        </p:nvSpPr>
        <p:spPr/>
        <p:txBody>
          <a:bodyPr/>
          <a:lstStyle/>
          <a:p>
            <a:r>
              <a:rPr lang="en-US" dirty="0" smtClean="0"/>
              <a:t>Exoskeletons</a:t>
            </a:r>
          </a:p>
        </p:txBody>
      </p:sp>
      <p:sp>
        <p:nvSpPr>
          <p:cNvPr id="84997" name="Rectangle 5"/>
          <p:cNvSpPr>
            <a:spLocks noChangeArrowheads="1"/>
          </p:cNvSpPr>
          <p:nvPr/>
        </p:nvSpPr>
        <p:spPr bwMode="auto">
          <a:xfrm>
            <a:off x="304800" y="3810000"/>
            <a:ext cx="8667750" cy="1739900"/>
          </a:xfrm>
          <a:prstGeom prst="rect">
            <a:avLst/>
          </a:prstGeom>
          <a:noFill/>
          <a:ln w="9525">
            <a:noFill/>
            <a:miter lim="800000"/>
            <a:headEnd/>
            <a:tailEnd/>
          </a:ln>
          <a:effectLst/>
        </p:spPr>
        <p:txBody>
          <a:bodyPr wrap="none" anchor="ctr">
            <a:spAutoFit/>
          </a:bodyPr>
          <a:lstStyle/>
          <a:p>
            <a:pPr algn="ctr"/>
            <a:r>
              <a:rPr lang="en-US" dirty="0"/>
              <a:t>A </a:t>
            </a:r>
            <a:r>
              <a:rPr lang="en-US" dirty="0" err="1"/>
              <a:t>pillbug</a:t>
            </a:r>
            <a:r>
              <a:rPr lang="en-US" dirty="0"/>
              <a:t> has a hard skeleton on the outside of its body. What is the main function of</a:t>
            </a:r>
          </a:p>
          <a:p>
            <a:pPr algn="ctr"/>
            <a:r>
              <a:rPr lang="en-US" dirty="0"/>
              <a:t>this skeleton?</a:t>
            </a:r>
          </a:p>
          <a:p>
            <a:pPr algn="ctr"/>
            <a:r>
              <a:rPr lang="en-US" dirty="0"/>
              <a:t>A. breaking down food</a:t>
            </a:r>
          </a:p>
          <a:p>
            <a:pPr algn="ctr"/>
            <a:r>
              <a:rPr lang="en-US" dirty="0"/>
              <a:t>B. helping the heart beat</a:t>
            </a:r>
          </a:p>
          <a:p>
            <a:pPr algn="ctr"/>
            <a:r>
              <a:rPr lang="en-US" dirty="0"/>
              <a:t>C. bringing air into the body</a:t>
            </a:r>
          </a:p>
          <a:p>
            <a:pPr algn="ctr"/>
            <a:r>
              <a:rPr lang="en-US" dirty="0"/>
              <a:t>D. protecting soft body parts</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77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84997">
                                            <p:txEl>
                                              <p:pRg st="5" end="5"/>
                                            </p:txEl>
                                          </p:spTgt>
                                        </p:tgtEl>
                                        <p:attrNameLst>
                                          <p:attrName>ppt_x</p:attrName>
                                          <p:attrName>ppt_y</p:attrName>
                                        </p:attrNameLst>
                                      </p:cBhvr>
                                    </p:animMotion>
                                    <p:animRot by="1500000">
                                      <p:cBhvr>
                                        <p:cTn id="7" dur="125" fill="hold">
                                          <p:stCondLst>
                                            <p:cond delay="0"/>
                                          </p:stCondLst>
                                        </p:cTn>
                                        <p:tgtEl>
                                          <p:spTgt spid="84997">
                                            <p:txEl>
                                              <p:pRg st="5" end="5"/>
                                            </p:txEl>
                                          </p:spTgt>
                                        </p:tgtEl>
                                        <p:attrNameLst>
                                          <p:attrName>r</p:attrName>
                                        </p:attrNameLst>
                                      </p:cBhvr>
                                    </p:animRot>
                                    <p:animRot by="-1500000">
                                      <p:cBhvr>
                                        <p:cTn id="8" dur="125" fill="hold">
                                          <p:stCondLst>
                                            <p:cond delay="125"/>
                                          </p:stCondLst>
                                        </p:cTn>
                                        <p:tgtEl>
                                          <p:spTgt spid="84997">
                                            <p:txEl>
                                              <p:pRg st="5" end="5"/>
                                            </p:txEl>
                                          </p:spTgt>
                                        </p:tgtEl>
                                        <p:attrNameLst>
                                          <p:attrName>r</p:attrName>
                                        </p:attrNameLst>
                                      </p:cBhvr>
                                    </p:animRot>
                                    <p:animRot by="-1500000">
                                      <p:cBhvr>
                                        <p:cTn id="9" dur="125" fill="hold">
                                          <p:stCondLst>
                                            <p:cond delay="250"/>
                                          </p:stCondLst>
                                        </p:cTn>
                                        <p:tgtEl>
                                          <p:spTgt spid="84997">
                                            <p:txEl>
                                              <p:pRg st="5" end="5"/>
                                            </p:txEl>
                                          </p:spTgt>
                                        </p:tgtEl>
                                        <p:attrNameLst>
                                          <p:attrName>r</p:attrName>
                                        </p:attrNameLst>
                                      </p:cBhvr>
                                    </p:animRot>
                                    <p:animRot by="1500000">
                                      <p:cBhvr>
                                        <p:cTn id="10" dur="125" fill="hold">
                                          <p:stCondLst>
                                            <p:cond delay="375"/>
                                          </p:stCondLst>
                                        </p:cTn>
                                        <p:tgtEl>
                                          <p:spTgt spid="84997">
                                            <p:txEl>
                                              <p:pRg st="5" end="5"/>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p:cNvSpPr>
          <p:nvPr>
            <p:ph type="title"/>
          </p:nvPr>
        </p:nvSpPr>
        <p:spPr/>
        <p:txBody>
          <a:bodyPr/>
          <a:lstStyle/>
          <a:p>
            <a:r>
              <a:rPr lang="en-US" dirty="0" smtClean="0"/>
              <a:t>Air Pressure</a:t>
            </a:r>
          </a:p>
        </p:txBody>
      </p:sp>
      <p:sp>
        <p:nvSpPr>
          <p:cNvPr id="71683" name="Rectangle 3"/>
          <p:cNvSpPr>
            <a:spLocks noGrp="1"/>
          </p:cNvSpPr>
          <p:nvPr>
            <p:ph type="body" idx="1"/>
          </p:nvPr>
        </p:nvSpPr>
        <p:spPr/>
        <p:txBody>
          <a:bodyPr/>
          <a:lstStyle/>
          <a:p>
            <a:pPr>
              <a:buFont typeface="Arial" charset="0"/>
              <a:buNone/>
            </a:pPr>
            <a:r>
              <a:rPr lang="en-US" dirty="0" smtClean="0"/>
              <a:t>When a cold front passes over a region, the air pressure in that region increases. Which statement </a:t>
            </a:r>
            <a:r>
              <a:rPr lang="en-US" b="1" dirty="0" smtClean="0"/>
              <a:t>best </a:t>
            </a:r>
            <a:r>
              <a:rPr lang="en-US" dirty="0" smtClean="0"/>
              <a:t>explains the reason for the change in air pressure?</a:t>
            </a:r>
          </a:p>
          <a:p>
            <a:pPr>
              <a:buFont typeface="Arial" charset="0"/>
              <a:buNone/>
            </a:pPr>
            <a:r>
              <a:rPr lang="en-US" dirty="0" smtClean="0"/>
              <a:t>A. Cold air is lighter than hot air.</a:t>
            </a:r>
          </a:p>
          <a:p>
            <a:pPr>
              <a:buFont typeface="Arial" charset="0"/>
              <a:buNone/>
            </a:pPr>
            <a:r>
              <a:rPr lang="en-US" dirty="0" smtClean="0"/>
              <a:t>B. Cold air is more dense than hot air.</a:t>
            </a:r>
          </a:p>
          <a:p>
            <a:pPr>
              <a:buFont typeface="Arial" charset="0"/>
              <a:buNone/>
            </a:pPr>
            <a:r>
              <a:rPr lang="en-US" dirty="0" smtClean="0"/>
              <a:t>C. Hot air is less buoyant than cold air.</a:t>
            </a:r>
          </a:p>
          <a:p>
            <a:pPr>
              <a:buFont typeface="Arial" charset="0"/>
              <a:buNone/>
            </a:pPr>
            <a:r>
              <a:rPr lang="en-US" dirty="0" smtClean="0"/>
              <a:t>D. Hot air can hold more moisture than cold air.</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78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71683">
                                            <p:txEl>
                                              <p:pRg st="2" end="2"/>
                                            </p:txEl>
                                          </p:spTgt>
                                        </p:tgtEl>
                                        <p:attrNameLst>
                                          <p:attrName>ppt_x</p:attrName>
                                          <p:attrName>ppt_y</p:attrName>
                                        </p:attrNameLst>
                                      </p:cBhvr>
                                    </p:animMotion>
                                    <p:animRot by="1500000">
                                      <p:cBhvr>
                                        <p:cTn id="7" dur="125" fill="hold">
                                          <p:stCondLst>
                                            <p:cond delay="0"/>
                                          </p:stCondLst>
                                        </p:cTn>
                                        <p:tgtEl>
                                          <p:spTgt spid="71683">
                                            <p:txEl>
                                              <p:pRg st="2" end="2"/>
                                            </p:txEl>
                                          </p:spTgt>
                                        </p:tgtEl>
                                        <p:attrNameLst>
                                          <p:attrName>r</p:attrName>
                                        </p:attrNameLst>
                                      </p:cBhvr>
                                    </p:animRot>
                                    <p:animRot by="-1500000">
                                      <p:cBhvr>
                                        <p:cTn id="8" dur="125" fill="hold">
                                          <p:stCondLst>
                                            <p:cond delay="125"/>
                                          </p:stCondLst>
                                        </p:cTn>
                                        <p:tgtEl>
                                          <p:spTgt spid="71683">
                                            <p:txEl>
                                              <p:pRg st="2" end="2"/>
                                            </p:txEl>
                                          </p:spTgt>
                                        </p:tgtEl>
                                        <p:attrNameLst>
                                          <p:attrName>r</p:attrName>
                                        </p:attrNameLst>
                                      </p:cBhvr>
                                    </p:animRot>
                                    <p:animRot by="-1500000">
                                      <p:cBhvr>
                                        <p:cTn id="9" dur="125" fill="hold">
                                          <p:stCondLst>
                                            <p:cond delay="250"/>
                                          </p:stCondLst>
                                        </p:cTn>
                                        <p:tgtEl>
                                          <p:spTgt spid="71683">
                                            <p:txEl>
                                              <p:pRg st="2" end="2"/>
                                            </p:txEl>
                                          </p:spTgt>
                                        </p:tgtEl>
                                        <p:attrNameLst>
                                          <p:attrName>r</p:attrName>
                                        </p:attrNameLst>
                                      </p:cBhvr>
                                    </p:animRot>
                                    <p:animRot by="1500000">
                                      <p:cBhvr>
                                        <p:cTn id="10" dur="125" fill="hold">
                                          <p:stCondLst>
                                            <p:cond delay="375"/>
                                          </p:stCondLst>
                                        </p:cTn>
                                        <p:tgtEl>
                                          <p:spTgt spid="7168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p:cNvSpPr>
          <p:nvPr>
            <p:ph type="title"/>
          </p:nvPr>
        </p:nvSpPr>
        <p:spPr/>
        <p:txBody>
          <a:bodyPr/>
          <a:lstStyle/>
          <a:p>
            <a:r>
              <a:rPr lang="en-US" dirty="0" smtClean="0"/>
              <a:t>Single celled Life</a:t>
            </a:r>
          </a:p>
        </p:txBody>
      </p:sp>
      <p:sp>
        <p:nvSpPr>
          <p:cNvPr id="87043" name="Rectangle 3"/>
          <p:cNvSpPr>
            <a:spLocks noGrp="1"/>
          </p:cNvSpPr>
          <p:nvPr>
            <p:ph type="body" idx="1"/>
          </p:nvPr>
        </p:nvSpPr>
        <p:spPr/>
        <p:txBody>
          <a:bodyPr/>
          <a:lstStyle/>
          <a:p>
            <a:pPr>
              <a:lnSpc>
                <a:spcPct val="80000"/>
              </a:lnSpc>
              <a:buFont typeface="Arial" charset="0"/>
              <a:buNone/>
            </a:pPr>
            <a:r>
              <a:rPr lang="en-US" sz="2800" dirty="0" smtClean="0"/>
              <a:t>Bacteria are single-celled organisms. How does a bacterium perform all of its life functions in a single cell?</a:t>
            </a:r>
          </a:p>
          <a:p>
            <a:pPr>
              <a:lnSpc>
                <a:spcPct val="80000"/>
              </a:lnSpc>
              <a:buFont typeface="Arial" charset="0"/>
              <a:buNone/>
            </a:pPr>
            <a:r>
              <a:rPr lang="en-US" sz="2800" dirty="0" smtClean="0"/>
              <a:t>A. A bacterium uses the DNA in the cell to control life functions.</a:t>
            </a:r>
          </a:p>
          <a:p>
            <a:pPr>
              <a:lnSpc>
                <a:spcPct val="80000"/>
              </a:lnSpc>
              <a:buFont typeface="Arial" charset="0"/>
              <a:buNone/>
            </a:pPr>
            <a:r>
              <a:rPr lang="en-US" sz="2800" dirty="0" smtClean="0"/>
              <a:t>B. A bacterium attaches to a host that will support its life functions.</a:t>
            </a:r>
          </a:p>
          <a:p>
            <a:pPr>
              <a:lnSpc>
                <a:spcPct val="80000"/>
              </a:lnSpc>
              <a:buFont typeface="Arial" charset="0"/>
              <a:buNone/>
            </a:pPr>
            <a:r>
              <a:rPr lang="en-US" sz="2800" dirty="0" smtClean="0"/>
              <a:t>C. A bacterium needs to live in a colony to carry out its life functions.</a:t>
            </a:r>
          </a:p>
          <a:p>
            <a:pPr>
              <a:lnSpc>
                <a:spcPct val="80000"/>
              </a:lnSpc>
              <a:buFont typeface="Arial" charset="0"/>
              <a:buNone/>
            </a:pPr>
            <a:r>
              <a:rPr lang="en-US" sz="2800" dirty="0" smtClean="0"/>
              <a:t>D. A bacterium has organelles that work together to complete its life functions.</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79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87043">
                                            <p:txEl>
                                              <p:pRg st="1" end="1"/>
                                            </p:txEl>
                                          </p:spTgt>
                                        </p:tgtEl>
                                        <p:attrNameLst>
                                          <p:attrName>ppt_x</p:attrName>
                                          <p:attrName>ppt_y</p:attrName>
                                        </p:attrNameLst>
                                      </p:cBhvr>
                                    </p:animMotion>
                                    <p:animRot by="1500000">
                                      <p:cBhvr>
                                        <p:cTn id="7" dur="125" fill="hold">
                                          <p:stCondLst>
                                            <p:cond delay="0"/>
                                          </p:stCondLst>
                                        </p:cTn>
                                        <p:tgtEl>
                                          <p:spTgt spid="87043">
                                            <p:txEl>
                                              <p:pRg st="1" end="1"/>
                                            </p:txEl>
                                          </p:spTgt>
                                        </p:tgtEl>
                                        <p:attrNameLst>
                                          <p:attrName>r</p:attrName>
                                        </p:attrNameLst>
                                      </p:cBhvr>
                                    </p:animRot>
                                    <p:animRot by="-1500000">
                                      <p:cBhvr>
                                        <p:cTn id="8" dur="125" fill="hold">
                                          <p:stCondLst>
                                            <p:cond delay="125"/>
                                          </p:stCondLst>
                                        </p:cTn>
                                        <p:tgtEl>
                                          <p:spTgt spid="87043">
                                            <p:txEl>
                                              <p:pRg st="1" end="1"/>
                                            </p:txEl>
                                          </p:spTgt>
                                        </p:tgtEl>
                                        <p:attrNameLst>
                                          <p:attrName>r</p:attrName>
                                        </p:attrNameLst>
                                      </p:cBhvr>
                                    </p:animRot>
                                    <p:animRot by="-1500000">
                                      <p:cBhvr>
                                        <p:cTn id="9" dur="125" fill="hold">
                                          <p:stCondLst>
                                            <p:cond delay="250"/>
                                          </p:stCondLst>
                                        </p:cTn>
                                        <p:tgtEl>
                                          <p:spTgt spid="87043">
                                            <p:txEl>
                                              <p:pRg st="1" end="1"/>
                                            </p:txEl>
                                          </p:spTgt>
                                        </p:tgtEl>
                                        <p:attrNameLst>
                                          <p:attrName>r</p:attrName>
                                        </p:attrNameLst>
                                      </p:cBhvr>
                                    </p:animRot>
                                    <p:animRot by="1500000">
                                      <p:cBhvr>
                                        <p:cTn id="10" dur="125" fill="hold">
                                          <p:stCondLst>
                                            <p:cond delay="375"/>
                                          </p:stCondLst>
                                        </p:cTn>
                                        <p:tgtEl>
                                          <p:spTgt spid="87043">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p:cNvSpPr>
          <p:nvPr>
            <p:ph type="title"/>
          </p:nvPr>
        </p:nvSpPr>
        <p:spPr/>
        <p:txBody>
          <a:bodyPr/>
          <a:lstStyle/>
          <a:p>
            <a:r>
              <a:rPr lang="en-US" dirty="0" smtClean="0"/>
              <a:t>Unicellular/multicellular</a:t>
            </a:r>
          </a:p>
        </p:txBody>
      </p:sp>
      <p:sp>
        <p:nvSpPr>
          <p:cNvPr id="59395" name="Rectangle 3"/>
          <p:cNvSpPr>
            <a:spLocks noGrp="1"/>
          </p:cNvSpPr>
          <p:nvPr>
            <p:ph type="body" idx="1"/>
          </p:nvPr>
        </p:nvSpPr>
        <p:spPr/>
        <p:txBody>
          <a:bodyPr/>
          <a:lstStyle/>
          <a:p>
            <a:pPr>
              <a:buFont typeface="Arial" charset="0"/>
              <a:buNone/>
            </a:pPr>
            <a:r>
              <a:rPr lang="en-US" dirty="0" smtClean="0"/>
              <a:t>Which list contains both unicellular and multicellular organisms?</a:t>
            </a:r>
          </a:p>
          <a:p>
            <a:pPr>
              <a:buFont typeface="Arial" charset="0"/>
              <a:buNone/>
            </a:pPr>
            <a:r>
              <a:rPr lang="en-US" dirty="0" smtClean="0"/>
              <a:t>A. a caterpillar, an ant, a tadpole</a:t>
            </a:r>
          </a:p>
          <a:p>
            <a:pPr>
              <a:buFont typeface="Arial" charset="0"/>
              <a:buNone/>
            </a:pPr>
            <a:r>
              <a:rPr lang="en-US" dirty="0" smtClean="0"/>
              <a:t>B. a pea plant, a maple tree, a snail</a:t>
            </a:r>
          </a:p>
          <a:p>
            <a:pPr>
              <a:buFont typeface="Arial" charset="0"/>
              <a:buNone/>
            </a:pPr>
            <a:r>
              <a:rPr lang="en-US" dirty="0" smtClean="0"/>
              <a:t>C. a bacterium, an earthworm, a lion</a:t>
            </a:r>
          </a:p>
          <a:p>
            <a:pPr>
              <a:buFont typeface="Arial" charset="0"/>
              <a:buNone/>
            </a:pPr>
            <a:r>
              <a:rPr lang="en-US" dirty="0" smtClean="0"/>
              <a:t>D. a mushroom, a strawberry plant, a lemon tree</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59395">
                                            <p:txEl>
                                              <p:pRg st="3" end="3"/>
                                            </p:txEl>
                                          </p:spTgt>
                                        </p:tgtEl>
                                        <p:attrNameLst>
                                          <p:attrName>ppt_x</p:attrName>
                                          <p:attrName>ppt_y</p:attrName>
                                        </p:attrNameLst>
                                      </p:cBhvr>
                                    </p:animMotion>
                                    <p:animRot by="1500000">
                                      <p:cBhvr>
                                        <p:cTn id="7" dur="125" fill="hold">
                                          <p:stCondLst>
                                            <p:cond delay="0"/>
                                          </p:stCondLst>
                                        </p:cTn>
                                        <p:tgtEl>
                                          <p:spTgt spid="59395">
                                            <p:txEl>
                                              <p:pRg st="3" end="3"/>
                                            </p:txEl>
                                          </p:spTgt>
                                        </p:tgtEl>
                                        <p:attrNameLst>
                                          <p:attrName>r</p:attrName>
                                        </p:attrNameLst>
                                      </p:cBhvr>
                                    </p:animRot>
                                    <p:animRot by="-1500000">
                                      <p:cBhvr>
                                        <p:cTn id="8" dur="125" fill="hold">
                                          <p:stCondLst>
                                            <p:cond delay="125"/>
                                          </p:stCondLst>
                                        </p:cTn>
                                        <p:tgtEl>
                                          <p:spTgt spid="59395">
                                            <p:txEl>
                                              <p:pRg st="3" end="3"/>
                                            </p:txEl>
                                          </p:spTgt>
                                        </p:tgtEl>
                                        <p:attrNameLst>
                                          <p:attrName>r</p:attrName>
                                        </p:attrNameLst>
                                      </p:cBhvr>
                                    </p:animRot>
                                    <p:animRot by="-1500000">
                                      <p:cBhvr>
                                        <p:cTn id="9" dur="125" fill="hold">
                                          <p:stCondLst>
                                            <p:cond delay="250"/>
                                          </p:stCondLst>
                                        </p:cTn>
                                        <p:tgtEl>
                                          <p:spTgt spid="59395">
                                            <p:txEl>
                                              <p:pRg st="3" end="3"/>
                                            </p:txEl>
                                          </p:spTgt>
                                        </p:tgtEl>
                                        <p:attrNameLst>
                                          <p:attrName>r</p:attrName>
                                        </p:attrNameLst>
                                      </p:cBhvr>
                                    </p:animRot>
                                    <p:animRot by="1500000">
                                      <p:cBhvr>
                                        <p:cTn id="10" dur="125" fill="hold">
                                          <p:stCondLst>
                                            <p:cond delay="375"/>
                                          </p:stCondLst>
                                        </p:cTn>
                                        <p:tgtEl>
                                          <p:spTgt spid="59395">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Genetics</a:t>
            </a:r>
            <a:endParaRPr lang="en-US" dirty="0"/>
          </a:p>
        </p:txBody>
      </p:sp>
      <p:sp>
        <p:nvSpPr>
          <p:cNvPr id="3" name="Content Placeholder 2"/>
          <p:cNvSpPr>
            <a:spLocks noGrp="1"/>
          </p:cNvSpPr>
          <p:nvPr>
            <p:ph idx="1"/>
          </p:nvPr>
        </p:nvSpPr>
        <p:spPr/>
        <p:txBody>
          <a:bodyPr/>
          <a:lstStyle/>
          <a:p>
            <a:pPr marL="0" indent="0">
              <a:buNone/>
            </a:pPr>
            <a:r>
              <a:rPr lang="en-US" sz="2800" dirty="0"/>
              <a:t>The fur color of an animal species is determined by one gene. Two parent animals of this species have dark gray fur. </a:t>
            </a:r>
            <a:r>
              <a:rPr lang="en-US" sz="2800" dirty="0" smtClean="0"/>
              <a:t> </a:t>
            </a:r>
            <a:r>
              <a:rPr lang="en-US" sz="2800" dirty="0"/>
              <a:t>They produce three offspring with dark gray fur and one offspring with light gray fur. Which statement best describes </a:t>
            </a:r>
            <a:r>
              <a:rPr lang="en-US" sz="2800" dirty="0" smtClean="0"/>
              <a:t>how </a:t>
            </a:r>
            <a:r>
              <a:rPr lang="en-US" sz="2800" dirty="0"/>
              <a:t>these two parents could produce an offspring with light gray fur?</a:t>
            </a:r>
          </a:p>
          <a:p>
            <a:pPr marL="0" indent="0">
              <a:buNone/>
            </a:pPr>
            <a:r>
              <a:rPr lang="en-US" sz="2800" dirty="0"/>
              <a:t>A. Both parents have recessive alleles.</a:t>
            </a:r>
          </a:p>
          <a:p>
            <a:pPr marL="0" indent="0">
              <a:buNone/>
            </a:pPr>
            <a:r>
              <a:rPr lang="en-US" sz="2800" dirty="0"/>
              <a:t>B. Both parents have two dominant alleles.</a:t>
            </a:r>
          </a:p>
          <a:p>
            <a:pPr marL="0" indent="0">
              <a:buNone/>
            </a:pPr>
            <a:r>
              <a:rPr lang="en-US" sz="2800" dirty="0"/>
              <a:t>C. Only one of the parents has a dominant allele.</a:t>
            </a:r>
          </a:p>
          <a:p>
            <a:pPr marL="0" indent="0">
              <a:buNone/>
            </a:pPr>
            <a:r>
              <a:rPr lang="en-US" sz="2800" dirty="0"/>
              <a:t>D. Only one of the parents has a recessive allele.</a:t>
            </a:r>
          </a:p>
          <a:p>
            <a:endParaRPr lang="en-US" sz="2800" dirty="0"/>
          </a:p>
        </p:txBody>
      </p:sp>
      <p:sp>
        <p:nvSpPr>
          <p:cNvPr id="4" name="Slide Number Placeholder 3"/>
          <p:cNvSpPr>
            <a:spLocks noGrp="1"/>
          </p:cNvSpPr>
          <p:nvPr>
            <p:ph type="sldNum" sz="quarter" idx="12"/>
          </p:nvPr>
        </p:nvSpPr>
        <p:spPr/>
        <p:txBody>
          <a:bodyPr/>
          <a:lstStyle/>
          <a:p>
            <a:pPr>
              <a:defRPr/>
            </a:pPr>
            <a:fld id="{92434125-BD0F-453C-8A89-70E03EC30398}" type="slidenum">
              <a:rPr lang="en-US" smtClean="0"/>
              <a:pPr>
                <a:defRPr/>
              </a:pPr>
              <a:t>80</a:t>
            </a:fld>
            <a:endParaRPr lang="en-US"/>
          </a:p>
        </p:txBody>
      </p:sp>
    </p:spTree>
    <p:custDataLst>
      <p:tags r:id="rId1"/>
    </p:custDataLst>
    <p:extLst>
      <p:ext uri="{BB962C8B-B14F-4D97-AF65-F5344CB8AC3E}">
        <p14:creationId xmlns:p14="http://schemas.microsoft.com/office/powerpoint/2010/main" val="2173298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
                                            <p:txEl>
                                              <p:pRg st="1" end="1"/>
                                            </p:txEl>
                                          </p:spTgt>
                                        </p:tgtEl>
                                        <p:attrNameLst>
                                          <p:attrName>ppt_x</p:attrName>
                                          <p:attrName>ppt_y</p:attrName>
                                        </p:attrNameLst>
                                      </p:cBhvr>
                                    </p:animMotion>
                                    <p:animRot by="1500000">
                                      <p:cBhvr>
                                        <p:cTn id="7" dur="125" fill="hold">
                                          <p:stCondLst>
                                            <p:cond delay="0"/>
                                          </p:stCondLst>
                                        </p:cTn>
                                        <p:tgtEl>
                                          <p:spTgt spid="3">
                                            <p:txEl>
                                              <p:pRg st="1" end="1"/>
                                            </p:txEl>
                                          </p:spTgt>
                                        </p:tgtEl>
                                        <p:attrNameLst>
                                          <p:attrName>r</p:attrName>
                                        </p:attrNameLst>
                                      </p:cBhvr>
                                    </p:animRot>
                                    <p:animRot by="-1500000">
                                      <p:cBhvr>
                                        <p:cTn id="8" dur="125" fill="hold">
                                          <p:stCondLst>
                                            <p:cond delay="125"/>
                                          </p:stCondLst>
                                        </p:cTn>
                                        <p:tgtEl>
                                          <p:spTgt spid="3">
                                            <p:txEl>
                                              <p:pRg st="1" end="1"/>
                                            </p:txEl>
                                          </p:spTgt>
                                        </p:tgtEl>
                                        <p:attrNameLst>
                                          <p:attrName>r</p:attrName>
                                        </p:attrNameLst>
                                      </p:cBhvr>
                                    </p:animRot>
                                    <p:animRot by="-1500000">
                                      <p:cBhvr>
                                        <p:cTn id="9" dur="125" fill="hold">
                                          <p:stCondLst>
                                            <p:cond delay="250"/>
                                          </p:stCondLst>
                                        </p:cTn>
                                        <p:tgtEl>
                                          <p:spTgt spid="3">
                                            <p:txEl>
                                              <p:pRg st="1" end="1"/>
                                            </p:txEl>
                                          </p:spTgt>
                                        </p:tgtEl>
                                        <p:attrNameLst>
                                          <p:attrName>r</p:attrName>
                                        </p:attrNameLst>
                                      </p:cBhvr>
                                    </p:animRot>
                                    <p:animRot by="1500000">
                                      <p:cBhvr>
                                        <p:cTn id="10" dur="125" fill="hold">
                                          <p:stCondLst>
                                            <p:cond delay="375"/>
                                          </p:stCondLst>
                                        </p:cTn>
                                        <p:tgtEl>
                                          <p:spTgt spid="3">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p:cNvSpPr>
          <p:nvPr>
            <p:ph type="title"/>
          </p:nvPr>
        </p:nvSpPr>
        <p:spPr/>
        <p:txBody>
          <a:bodyPr/>
          <a:lstStyle/>
          <a:p>
            <a:r>
              <a:rPr lang="en-US" dirty="0" smtClean="0"/>
              <a:t>Prokaryotic/Eukaryotic</a:t>
            </a:r>
          </a:p>
        </p:txBody>
      </p:sp>
      <p:sp>
        <p:nvSpPr>
          <p:cNvPr id="52227" name="Rectangle 3"/>
          <p:cNvSpPr>
            <a:spLocks noGrp="1"/>
          </p:cNvSpPr>
          <p:nvPr>
            <p:ph type="body" idx="1"/>
          </p:nvPr>
        </p:nvSpPr>
        <p:spPr>
          <a:xfrm>
            <a:off x="533400" y="1600200"/>
            <a:ext cx="8229600" cy="4525963"/>
          </a:xfrm>
        </p:spPr>
        <p:txBody>
          <a:bodyPr/>
          <a:lstStyle/>
          <a:p>
            <a:pPr>
              <a:buFont typeface="Arial" charset="0"/>
              <a:buNone/>
            </a:pPr>
            <a:r>
              <a:rPr lang="en-US" sz="2800" dirty="0" smtClean="0"/>
              <a:t>A bacterial cell is a prokaryote, while the protist euglena is a eukaryote. Which structure is present in both organisms?</a:t>
            </a:r>
          </a:p>
          <a:p>
            <a:pPr>
              <a:buFont typeface="Arial" charset="0"/>
              <a:buNone/>
            </a:pPr>
            <a:r>
              <a:rPr lang="en-US" sz="2800" dirty="0" smtClean="0"/>
              <a:t>A. a nucleus that controls the actions of the cell</a:t>
            </a:r>
          </a:p>
          <a:p>
            <a:pPr>
              <a:buFont typeface="Arial" charset="0"/>
              <a:buNone/>
            </a:pPr>
            <a:r>
              <a:rPr lang="en-US" sz="2800" dirty="0" smtClean="0"/>
              <a:t>B. a mitochondria that provides the cell with energy</a:t>
            </a:r>
          </a:p>
          <a:p>
            <a:pPr>
              <a:buFont typeface="Arial" charset="0"/>
              <a:buNone/>
            </a:pPr>
            <a:r>
              <a:rPr lang="en-US" sz="2800" dirty="0" smtClean="0"/>
              <a:t>C. a cell wall that maintains a rigid structure for the cell</a:t>
            </a:r>
          </a:p>
          <a:p>
            <a:pPr>
              <a:buFont typeface="Arial" charset="0"/>
              <a:buNone/>
            </a:pPr>
            <a:r>
              <a:rPr lang="en-US" sz="2800" dirty="0" smtClean="0"/>
              <a:t>D. a cell membrane that holds in the contents of the cell</a:t>
            </a:r>
          </a:p>
        </p:txBody>
      </p:sp>
      <p:sp>
        <p:nvSpPr>
          <p:cNvPr id="2" name="Slide Number Placeholder 1"/>
          <p:cNvSpPr>
            <a:spLocks noGrp="1"/>
          </p:cNvSpPr>
          <p:nvPr>
            <p:ph type="sldNum" sz="quarter" idx="12"/>
          </p:nvPr>
        </p:nvSpPr>
        <p:spPr/>
        <p:txBody>
          <a:bodyPr/>
          <a:lstStyle/>
          <a:p>
            <a:pPr>
              <a:defRPr/>
            </a:pPr>
            <a:fld id="{92434125-BD0F-453C-8A89-70E03EC30398}" type="slidenum">
              <a:rPr lang="en-US" smtClean="0"/>
              <a:pPr>
                <a:defRPr/>
              </a:pPr>
              <a:t>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52227">
                                            <p:txEl>
                                              <p:pRg st="4" end="4"/>
                                            </p:txEl>
                                          </p:spTgt>
                                        </p:tgtEl>
                                        <p:attrNameLst>
                                          <p:attrName>ppt_x</p:attrName>
                                          <p:attrName>ppt_y</p:attrName>
                                        </p:attrNameLst>
                                      </p:cBhvr>
                                    </p:animMotion>
                                    <p:animRot by="1500000">
                                      <p:cBhvr>
                                        <p:cTn id="7" dur="125" fill="hold">
                                          <p:stCondLst>
                                            <p:cond delay="0"/>
                                          </p:stCondLst>
                                        </p:cTn>
                                        <p:tgtEl>
                                          <p:spTgt spid="52227">
                                            <p:txEl>
                                              <p:pRg st="4" end="4"/>
                                            </p:txEl>
                                          </p:spTgt>
                                        </p:tgtEl>
                                        <p:attrNameLst>
                                          <p:attrName>r</p:attrName>
                                        </p:attrNameLst>
                                      </p:cBhvr>
                                    </p:animRot>
                                    <p:animRot by="-1500000">
                                      <p:cBhvr>
                                        <p:cTn id="8" dur="125" fill="hold">
                                          <p:stCondLst>
                                            <p:cond delay="125"/>
                                          </p:stCondLst>
                                        </p:cTn>
                                        <p:tgtEl>
                                          <p:spTgt spid="52227">
                                            <p:txEl>
                                              <p:pRg st="4" end="4"/>
                                            </p:txEl>
                                          </p:spTgt>
                                        </p:tgtEl>
                                        <p:attrNameLst>
                                          <p:attrName>r</p:attrName>
                                        </p:attrNameLst>
                                      </p:cBhvr>
                                    </p:animRot>
                                    <p:animRot by="-1500000">
                                      <p:cBhvr>
                                        <p:cTn id="9" dur="125" fill="hold">
                                          <p:stCondLst>
                                            <p:cond delay="250"/>
                                          </p:stCondLst>
                                        </p:cTn>
                                        <p:tgtEl>
                                          <p:spTgt spid="52227">
                                            <p:txEl>
                                              <p:pRg st="4" end="4"/>
                                            </p:txEl>
                                          </p:spTgt>
                                        </p:tgtEl>
                                        <p:attrNameLst>
                                          <p:attrName>r</p:attrName>
                                        </p:attrNameLst>
                                      </p:cBhvr>
                                    </p:animRot>
                                    <p:animRot by="1500000">
                                      <p:cBhvr>
                                        <p:cTn id="10" dur="125" fill="hold">
                                          <p:stCondLst>
                                            <p:cond delay="375"/>
                                          </p:stCondLst>
                                        </p:cTn>
                                        <p:tgtEl>
                                          <p:spTgt spid="52227">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POWERPOINTVERSION" val="14.0"/>
  <p:tag name="TPVERSION" val="2008"/>
  <p:tag name="PPVERSION" val="14.0"/>
  <p:tag name="DELIMITERS" val="3.1"/>
  <p:tag name="SHOWBARVISIBLE" val="True"/>
  <p:tag name="EXPANDSHOWBAR" val="True"/>
  <p:tag name="USESECONDARYMONITOR" val="True"/>
  <p:tag name="SAVECSVWITHSESSION" val="True"/>
  <p:tag name="CSVFORMAT" val="0"/>
  <p:tag name="BULLETTYPE" val="3"/>
  <p:tag name="ANSWERNOWSTYLE" val="-1"/>
  <p:tag name="ANSWERNOWTEXT" val="Answer Now"/>
  <p:tag name="COUNTDOWNSTYLE" val="-1"/>
  <p:tag name="RESPCOUNTERSTYLE" val="-1"/>
  <p:tag name="RESPCOUNTERFORMAT" val="0"/>
  <p:tag name="RESPTABLESTYLE" val="-1"/>
  <p:tag name="COUNTDOWNSECONDS" val="10"/>
  <p:tag name="INPUTSOURCE" val="1"/>
  <p:tag name="NUMRESPONSES" val="1"/>
  <p:tag name="ALLOWDUPLICATES" val="False"/>
  <p:tag name="BACKUPSESSIONS" val="True"/>
  <p:tag name="BACKUPMAINTENANCE" val="7"/>
  <p:tag name="CHARTVALUEFORMAT" val="0%"/>
  <p:tag name="AUTOADVANCE" val="False"/>
  <p:tag name="REVIEWONLY" val="False"/>
  <p:tag name="ROTATIONINTERVAL" val="2"/>
  <p:tag name="AUTOUPDATEALIASES" val="True"/>
  <p:tag name="STDCHART" val="1"/>
  <p:tag name="RACEENDPOINTS" val="100"/>
  <p:tag name="RACERSMAXDISPLAYED" val="5"/>
  <p:tag name="RACEANIMATIONSPEED" val="3"/>
  <p:tag name="SKIPREMAININGRACESLIDES" val="True"/>
  <p:tag name="PARTICIPANTSINLEADERBOARD" val="5"/>
  <p:tag name="TEAMSINLEADERBOARD" val="5"/>
  <p:tag name="MAXRESPONDERS" val="5"/>
  <p:tag name="BUBBLENAMEVISIBLE" val="True"/>
  <p:tag name="BUBBLESIZEVISIBLE" val="True"/>
  <p:tag name="BUBBLEVALUEFORMAT" val="0.0"/>
  <p:tag name="BUBBLEGROUPING" val="3"/>
  <p:tag name="DEFAULTNUMTEAMS" val="5"/>
  <p:tag name="CUSTOMGRIDBACKCOLOR" val="-722948"/>
  <p:tag name="CUSTOMCELLFORECOLOR" val="-16777216"/>
  <p:tag name="CUSTOMCELLBACKCOLOR1" val="-657956"/>
  <p:tag name="CUSTOMCELLBACKCOLOR2" val="-13395457"/>
  <p:tag name="CUSTOMCELLBACKCOLOR3" val="-268652"/>
  <p:tag name="CUSTOMCELLBACKCOLOR4" val="-8355712"/>
  <p:tag name="USESCHEMECOLORS" val="True"/>
  <p:tag name="DISPLAYNAME" val="True"/>
  <p:tag name="DISPLAYDEVICENUMBER" val="True"/>
  <p:tag name="DISPLAYDEVICEID" val="True"/>
  <p:tag name="GRIDOPACITY" val="30"/>
  <p:tag name="GRIDROTATIONINTERVAL" val="2"/>
  <p:tag name="AUTOSIZEGRID" val="False"/>
  <p:tag name="GRIDSIZE" val="{Width=800, Height=600}"/>
  <p:tag name="GRIDPOSITION" val="1"/>
  <p:tag name="GRIDFONTSIZE" val="12"/>
  <p:tag name="POLLINGCYCLE" val="2"/>
  <p:tag name="CHARTCOLORS" val="0"/>
  <p:tag name="CHARTLABELS" val="1"/>
  <p:tag name="RESETCHARTS" val="True"/>
  <p:tag name="INCLUDENONRESPONDERS" val="False"/>
  <p:tag name="MULTIRESPDIVISOR" val="1"/>
  <p:tag name="INCLUDEPPT" val="True"/>
  <p:tag name="ALLOWUSERFEEDBACK" val="True"/>
  <p:tag name="CORRECTPOINTVALUE" val="1"/>
  <p:tag name="INCORRECTPOINTVALUE" val="0"/>
  <p:tag name="REALTIMEBACKUP" val="False"/>
  <p:tag name="REALTIMEBACKUPPATH" val="(None)"/>
  <p:tag name="ZEROBASED" val="False"/>
  <p:tag name="AUTOADJUSTPARTRANGE" val="True"/>
  <p:tag name="CHARTSCALE" val="True"/>
  <p:tag name="ADVANCEDSETTINGSVIEW" val="True"/>
  <p:tag name="FIBDISPLAYRESULTS" val="True"/>
  <p:tag name="FIBNUMRESULTS" val="5"/>
  <p:tag name="FIBINCLUDEOTHER" val="True"/>
  <p:tag name="FIBDISPLAYKEYWORDS" val="True"/>
  <p:tag name="PRRESPONSE1" val="10"/>
  <p:tag name="PRRESPONSE2" val="9"/>
  <p:tag name="PRRESPONSE3" val="8"/>
  <p:tag name="PRRESPONSE4" val="7"/>
  <p:tag name="PRRESPONSE5" val="6"/>
  <p:tag name="PRRESPONSE6" val="5"/>
  <p:tag name="PRRESPONSE7" val="4"/>
  <p:tag name="PRRESPONSE8" val="3"/>
  <p:tag name="PRRESPONSE9" val="2"/>
  <p:tag name="PRRESPONSE10" val="1"/>
  <p:tag name="SHOWFLASHWARNING" val="True"/>
  <p:tag name="ALWAYSOPENPOLL" val="False"/>
  <p:tag name="TPFULLVERSION" val="4.2.4.1012"/>
</p:tagLst>
</file>

<file path=ppt/tags/tag2.xml><?xml version="1.0" encoding="utf-8"?>
<p:tagLst xmlns:a="http://schemas.openxmlformats.org/drawingml/2006/main" xmlns:r="http://schemas.openxmlformats.org/officeDocument/2006/relationships" xmlns:p="http://schemas.openxmlformats.org/presentationml/2006/main">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DELIMITERS" val="3.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1971</TotalTime>
  <Words>4973</Words>
  <Application>Microsoft Office PowerPoint</Application>
  <PresentationFormat>On-screen Show (4:3)</PresentationFormat>
  <Paragraphs>556</Paragraphs>
  <Slides>80</Slides>
  <Notes>0</Notes>
  <HiddenSlides>0</HiddenSlides>
  <MMClips>0</MMClips>
  <ScaleCrop>false</ScaleCrop>
  <HeadingPairs>
    <vt:vector size="4" baseType="variant">
      <vt:variant>
        <vt:lpstr>Theme</vt:lpstr>
      </vt:variant>
      <vt:variant>
        <vt:i4>1</vt:i4>
      </vt:variant>
      <vt:variant>
        <vt:lpstr>Slide Titles</vt:lpstr>
      </vt:variant>
      <vt:variant>
        <vt:i4>80</vt:i4>
      </vt:variant>
    </vt:vector>
  </HeadingPairs>
  <TitlesOfParts>
    <vt:vector size="81" baseType="lpstr">
      <vt:lpstr>Office Theme</vt:lpstr>
      <vt:lpstr>CDT Test </vt:lpstr>
      <vt:lpstr>Abiotic </vt:lpstr>
      <vt:lpstr>Characteristics of Life</vt:lpstr>
      <vt:lpstr>Observations</vt:lpstr>
      <vt:lpstr>Level of Organization </vt:lpstr>
      <vt:lpstr>Characteristics of Life</vt:lpstr>
      <vt:lpstr>Cells </vt:lpstr>
      <vt:lpstr>Unicellular/multicellular</vt:lpstr>
      <vt:lpstr>Prokaryotic/Eukaryotic</vt:lpstr>
      <vt:lpstr>Classification</vt:lpstr>
      <vt:lpstr>Classification</vt:lpstr>
      <vt:lpstr>Fungi</vt:lpstr>
      <vt:lpstr>Plant vs. Animal</vt:lpstr>
      <vt:lpstr>Water </vt:lpstr>
      <vt:lpstr>Water</vt:lpstr>
      <vt:lpstr>Biochemistry </vt:lpstr>
      <vt:lpstr>Biochemistry</vt:lpstr>
      <vt:lpstr>Macromolecules</vt:lpstr>
      <vt:lpstr>Macromolecules</vt:lpstr>
      <vt:lpstr>pH</vt:lpstr>
      <vt:lpstr>Golgi Apparatus</vt:lpstr>
      <vt:lpstr>Plasma Membrane</vt:lpstr>
      <vt:lpstr>Structure of living things</vt:lpstr>
      <vt:lpstr>Chloroplasts</vt:lpstr>
      <vt:lpstr>Proteins</vt:lpstr>
      <vt:lpstr>Epithelial Tissue</vt:lpstr>
      <vt:lpstr>Molecular Movement</vt:lpstr>
      <vt:lpstr>Molecular movement</vt:lpstr>
      <vt:lpstr>Energy</vt:lpstr>
      <vt:lpstr>Energy Sources</vt:lpstr>
      <vt:lpstr>Photosynthesis/Respiration</vt:lpstr>
      <vt:lpstr>Reproduction</vt:lpstr>
      <vt:lpstr>Diploid</vt:lpstr>
      <vt:lpstr>Cell Cycle</vt:lpstr>
      <vt:lpstr>Cells </vt:lpstr>
      <vt:lpstr>Budding</vt:lpstr>
      <vt:lpstr>Meiosis</vt:lpstr>
      <vt:lpstr>Unit of inheritance</vt:lpstr>
      <vt:lpstr>Genetics</vt:lpstr>
      <vt:lpstr>Acquired traits</vt:lpstr>
      <vt:lpstr>Translocation</vt:lpstr>
      <vt:lpstr>Chromosome Changes</vt:lpstr>
      <vt:lpstr>Gene expression</vt:lpstr>
      <vt:lpstr>Selective breeding </vt:lpstr>
      <vt:lpstr>Mutations</vt:lpstr>
      <vt:lpstr>Blood Types</vt:lpstr>
      <vt:lpstr>Mutations</vt:lpstr>
      <vt:lpstr>Genetically Modified</vt:lpstr>
      <vt:lpstr>Evolution</vt:lpstr>
      <vt:lpstr>Survival of Fittest</vt:lpstr>
      <vt:lpstr>Speciation</vt:lpstr>
      <vt:lpstr>Homologous Structures</vt:lpstr>
      <vt:lpstr>Homologous Structures </vt:lpstr>
      <vt:lpstr>Environmental Effects</vt:lpstr>
      <vt:lpstr>Ecology</vt:lpstr>
      <vt:lpstr>Ecology </vt:lpstr>
      <vt:lpstr>Ecology</vt:lpstr>
      <vt:lpstr>Trophic Levels</vt:lpstr>
      <vt:lpstr>Symbiosis</vt:lpstr>
      <vt:lpstr>Ecological Cycles</vt:lpstr>
      <vt:lpstr>Ecology</vt:lpstr>
      <vt:lpstr>Ecology</vt:lpstr>
      <vt:lpstr>Water cycle</vt:lpstr>
      <vt:lpstr>Nitrogen Cycle</vt:lpstr>
      <vt:lpstr>Processes</vt:lpstr>
      <vt:lpstr>Energy</vt:lpstr>
      <vt:lpstr>Biomes </vt:lpstr>
      <vt:lpstr>Pesticides </vt:lpstr>
      <vt:lpstr>Burning of Wastes</vt:lpstr>
      <vt:lpstr>Runoff</vt:lpstr>
      <vt:lpstr>Environmental Destruction</vt:lpstr>
      <vt:lpstr>Survival </vt:lpstr>
      <vt:lpstr>Perennials  </vt:lpstr>
      <vt:lpstr>Seeds</vt:lpstr>
      <vt:lpstr>Water and Soil</vt:lpstr>
      <vt:lpstr>Resources </vt:lpstr>
      <vt:lpstr>Exoskeletons</vt:lpstr>
      <vt:lpstr>Air Pressure</vt:lpstr>
      <vt:lpstr>Single celled Life</vt:lpstr>
      <vt:lpstr>Genetics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CDT Test</dc:title>
  <dc:creator>Fishel, Shelley</dc:creator>
  <cp:lastModifiedBy>Fishel, Shelley</cp:lastModifiedBy>
  <cp:revision>62</cp:revision>
  <dcterms:created xsi:type="dcterms:W3CDTF">2012-03-05T19:09:46Z</dcterms:created>
  <dcterms:modified xsi:type="dcterms:W3CDTF">2012-11-29T14:12:05Z</dcterms:modified>
</cp:coreProperties>
</file>