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354BD-50BB-4E38-831A-0F7B2641E2FE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BECAD-77C2-4883-834C-232124C5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96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BECAD-77C2-4883-834C-232124C5D2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89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E706-E766-45CB-A55B-9E029A8C70C3}" type="datetime1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E38F-B379-4732-AAAB-E9CC26C97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22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540CF-143E-40DB-A381-4EA3BBC90CCE}" type="datetime1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E38F-B379-4732-AAAB-E9CC26C97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0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AEAC5-6553-4C42-B45C-EA82067E3F47}" type="datetime1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E38F-B379-4732-AAAB-E9CC26C97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00106-5B61-4338-9B0C-D23C0A96BBF3}" type="datetime1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E38F-B379-4732-AAAB-E9CC26C97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21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F0E3-05DB-4306-B7BD-AF82DC6740D9}" type="datetime1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E38F-B379-4732-AAAB-E9CC26C97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31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EB76-66AE-43EA-AB2B-15FDA1FC9C9C}" type="datetime1">
              <a:rPr lang="en-US" smtClean="0"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E38F-B379-4732-AAAB-E9CC26C97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0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5FB5-F8E5-41AC-8207-4B97B1A66752}" type="datetime1">
              <a:rPr lang="en-US" smtClean="0"/>
              <a:t>10/10/2014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E38F-B379-4732-AAAB-E9CC26C97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86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EFF0-6D63-45D3-BF7C-656122853FF2}" type="datetime1">
              <a:rPr lang="en-US" smtClean="0"/>
              <a:t>10/10/2014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E38F-B379-4732-AAAB-E9CC26C97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29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73EBE-435A-4230-8A2E-7B6FAB2EF664}" type="datetime1">
              <a:rPr lang="en-US" smtClean="0"/>
              <a:t>10/10/2014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E38F-B379-4732-AAAB-E9CC26C97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47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858F3-4FB0-4DF0-8817-5863EE43128D}" type="datetime1">
              <a:rPr lang="en-US" smtClean="0"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E38F-B379-4732-AAAB-E9CC26C97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4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F0AA-451D-4418-BE1C-3BD42C9AF3DF}" type="datetime1">
              <a:rPr lang="en-US" smtClean="0"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E38F-B379-4732-AAAB-E9CC26C97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0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CA6A9-A4EC-4514-8F9F-E78892D543D5}" type="datetime1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DE38F-B379-4732-AAAB-E9CC26C97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Biochemistry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Introduction:  Elements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E38F-B379-4732-AAAB-E9CC26C97D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0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92 naturally occurring on Earth</a:t>
            </a:r>
          </a:p>
          <a:p>
            <a:pPr>
              <a:defRPr/>
            </a:pPr>
            <a:r>
              <a:rPr lang="en-US" dirty="0"/>
              <a:t>Of these 92, 18 are found in living things. </a:t>
            </a:r>
          </a:p>
          <a:p>
            <a:pPr>
              <a:defRPr/>
            </a:pPr>
            <a:r>
              <a:rPr lang="en-US" dirty="0"/>
              <a:t>Most common in living organisms: (SPONCH)</a:t>
            </a:r>
          </a:p>
          <a:p>
            <a:pPr lvl="1">
              <a:defRPr/>
            </a:pPr>
            <a:r>
              <a:rPr lang="en-US" u="sng" dirty="0"/>
              <a:t>S</a:t>
            </a:r>
            <a:r>
              <a:rPr lang="en-US" dirty="0"/>
              <a:t>ulfur-some proteins</a:t>
            </a:r>
          </a:p>
          <a:p>
            <a:pPr lvl="1">
              <a:defRPr/>
            </a:pPr>
            <a:r>
              <a:rPr lang="en-US" u="sng" dirty="0"/>
              <a:t>P</a:t>
            </a:r>
            <a:r>
              <a:rPr lang="en-US" dirty="0"/>
              <a:t>hosphorus- ATP, DNA, RNA (nucleic acids)</a:t>
            </a:r>
          </a:p>
          <a:p>
            <a:pPr lvl="1">
              <a:defRPr/>
            </a:pPr>
            <a:r>
              <a:rPr lang="en-US" u="sng" dirty="0"/>
              <a:t>O</a:t>
            </a:r>
            <a:r>
              <a:rPr lang="en-US" dirty="0"/>
              <a:t>xygen- lipids, carbs, proteins</a:t>
            </a:r>
          </a:p>
          <a:p>
            <a:pPr lvl="1">
              <a:defRPr/>
            </a:pPr>
            <a:r>
              <a:rPr lang="en-US" u="sng" dirty="0"/>
              <a:t>N</a:t>
            </a:r>
            <a:r>
              <a:rPr lang="en-US" dirty="0"/>
              <a:t>itrogen – proteins, nucleic acids</a:t>
            </a:r>
          </a:p>
          <a:p>
            <a:pPr lvl="1">
              <a:defRPr/>
            </a:pPr>
            <a:r>
              <a:rPr lang="en-US" u="sng" dirty="0"/>
              <a:t>C</a:t>
            </a:r>
            <a:r>
              <a:rPr lang="en-US" dirty="0"/>
              <a:t>arbon- lipids, carbs, </a:t>
            </a:r>
            <a:r>
              <a:rPr lang="en-US" dirty="0" smtClean="0"/>
              <a:t>proteins, nucleic acids</a:t>
            </a:r>
            <a:endParaRPr lang="en-US" dirty="0"/>
          </a:p>
          <a:p>
            <a:pPr lvl="1">
              <a:defRPr/>
            </a:pPr>
            <a:r>
              <a:rPr lang="en-US" u="sng" dirty="0"/>
              <a:t>H</a:t>
            </a:r>
            <a:r>
              <a:rPr lang="en-US" dirty="0"/>
              <a:t>ydrogen- lipids, carbs, </a:t>
            </a:r>
            <a:r>
              <a:rPr lang="en-US" dirty="0" smtClean="0"/>
              <a:t>proteins, nucleic acids</a:t>
            </a:r>
            <a:endParaRPr lang="en-US" dirty="0"/>
          </a:p>
          <a:p>
            <a:pPr lvl="1">
              <a:defRPr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1381" y="0"/>
            <a:ext cx="3035869" cy="243264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E38F-B379-4732-AAAB-E9CC26C97D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45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dirty="0"/>
              <a:t>The 5 elements of most abundance </a:t>
            </a:r>
            <a:r>
              <a:rPr lang="en-US" dirty="0" smtClean="0"/>
              <a:t>(by atomic mass) in </a:t>
            </a:r>
            <a:r>
              <a:rPr lang="en-US" dirty="0"/>
              <a:t>humans are (in order):</a:t>
            </a:r>
          </a:p>
          <a:p>
            <a:pPr lvl="1">
              <a:defRPr/>
            </a:pPr>
            <a:r>
              <a:rPr lang="en-US" dirty="0"/>
              <a:t>Oxygen</a:t>
            </a:r>
          </a:p>
          <a:p>
            <a:pPr lvl="1">
              <a:defRPr/>
            </a:pPr>
            <a:r>
              <a:rPr lang="en-US" dirty="0"/>
              <a:t>Carbon</a:t>
            </a:r>
          </a:p>
          <a:p>
            <a:pPr lvl="1">
              <a:defRPr/>
            </a:pPr>
            <a:r>
              <a:rPr lang="en-US" dirty="0"/>
              <a:t>Hydrogen</a:t>
            </a:r>
          </a:p>
          <a:p>
            <a:pPr lvl="1">
              <a:defRPr/>
            </a:pPr>
            <a:r>
              <a:rPr lang="en-US" dirty="0"/>
              <a:t>Nitrogen</a:t>
            </a:r>
          </a:p>
          <a:p>
            <a:pPr lvl="1">
              <a:defRPr/>
            </a:pPr>
            <a:r>
              <a:rPr lang="en-US" dirty="0"/>
              <a:t>Calcium-bones, teeth</a:t>
            </a:r>
          </a:p>
          <a:p>
            <a:pPr lvl="1">
              <a:defRPr/>
            </a:pPr>
            <a:r>
              <a:rPr lang="en-US" dirty="0"/>
              <a:t>“</a:t>
            </a:r>
            <a:r>
              <a:rPr lang="en-US" u="sng" dirty="0"/>
              <a:t>O</a:t>
            </a:r>
            <a:r>
              <a:rPr lang="en-US" dirty="0"/>
              <a:t>ld </a:t>
            </a:r>
            <a:r>
              <a:rPr lang="en-US" u="sng" dirty="0"/>
              <a:t>C</a:t>
            </a:r>
            <a:r>
              <a:rPr lang="en-US" dirty="0"/>
              <a:t>ats </a:t>
            </a:r>
            <a:r>
              <a:rPr lang="en-US" u="sng" dirty="0"/>
              <a:t>H</a:t>
            </a:r>
            <a:r>
              <a:rPr lang="en-US" dirty="0"/>
              <a:t>ave </a:t>
            </a:r>
            <a:r>
              <a:rPr lang="en-US" u="sng" dirty="0"/>
              <a:t>N</a:t>
            </a:r>
            <a:r>
              <a:rPr lang="en-US" dirty="0"/>
              <a:t>o </a:t>
            </a:r>
            <a:r>
              <a:rPr lang="en-US" u="sng" dirty="0"/>
              <a:t>C</a:t>
            </a:r>
            <a:r>
              <a:rPr lang="en-US" dirty="0"/>
              <a:t>laws</a:t>
            </a:r>
            <a:r>
              <a:rPr lang="en-US" dirty="0" smtClean="0"/>
              <a:t>”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 smtClean="0"/>
              <a:t>(H is most abundant in </a:t>
            </a:r>
          </a:p>
          <a:p>
            <a:pPr marL="457200" lvl="1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u="sng" dirty="0" smtClean="0"/>
              <a:t># of atoms</a:t>
            </a:r>
            <a:r>
              <a:rPr lang="en-US" dirty="0" smtClean="0"/>
              <a:t>, followed by</a:t>
            </a:r>
          </a:p>
          <a:p>
            <a:pPr marL="457200" lvl="1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O &amp; C)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936" y="2182680"/>
            <a:ext cx="3508899" cy="417367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E38F-B379-4732-AAAB-E9CC26C97D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Trace elements</a:t>
            </a:r>
          </a:p>
          <a:p>
            <a:pPr lvl="1">
              <a:defRPr/>
            </a:pPr>
            <a:r>
              <a:rPr lang="en-US" dirty="0"/>
              <a:t>Iron – hemoglobin (carries oxygen)</a:t>
            </a:r>
          </a:p>
          <a:p>
            <a:pPr lvl="1">
              <a:defRPr/>
            </a:pPr>
            <a:r>
              <a:rPr lang="en-US" dirty="0"/>
              <a:t>Iodine – thyroid gland function, metabolism</a:t>
            </a:r>
          </a:p>
          <a:p>
            <a:pPr lvl="1">
              <a:defRPr/>
            </a:pPr>
            <a:r>
              <a:rPr lang="en-US" dirty="0"/>
              <a:t>Sodium – nerve/muscle communication</a:t>
            </a:r>
          </a:p>
          <a:p>
            <a:pPr lvl="1">
              <a:defRPr/>
            </a:pPr>
            <a:r>
              <a:rPr lang="en-US" dirty="0"/>
              <a:t>Potassium – nerve/muscle communication</a:t>
            </a:r>
          </a:p>
          <a:p>
            <a:endParaRPr lang="en-US" dirty="0"/>
          </a:p>
        </p:txBody>
      </p:sp>
      <p:pic>
        <p:nvPicPr>
          <p:cNvPr id="4" name="Picture 10" descr="Na-K-pump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228" y="3956711"/>
            <a:ext cx="4617747" cy="2717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E38F-B379-4732-AAAB-E9CC26C97D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53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3F7099E7F0604086C6FF54E3837E5C" ma:contentTypeVersion="0" ma:contentTypeDescription="Create a new document." ma:contentTypeScope="" ma:versionID="a5f6c1a9320cf5964a7de7e1e5649c6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73a933e43dfc40ec37962c19190021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F71177-3150-4477-8B2B-B4D16061E524}">
  <ds:schemaRefs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A2DBC80-ACF1-4F44-BB66-3B5DB5BF62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78733FA-42D5-4113-A525-171C0E90A8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153</Words>
  <Application>Microsoft Office PowerPoint</Application>
  <PresentationFormat>On-screen Show (4:3)</PresentationFormat>
  <Paragraphs>35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Biochemistry</vt:lpstr>
      <vt:lpstr>Elements</vt:lpstr>
      <vt:lpstr>Elements</vt:lpstr>
      <vt:lpstr>Elements</vt:lpstr>
    </vt:vector>
  </TitlesOfParts>
  <Company>DASD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Biochemistry</dc:title>
  <dc:creator>Fishel, Shelley</dc:creator>
  <cp:lastModifiedBy>Fishel, Shelley</cp:lastModifiedBy>
  <cp:revision>7</cp:revision>
  <dcterms:created xsi:type="dcterms:W3CDTF">2014-09-28T14:10:31Z</dcterms:created>
  <dcterms:modified xsi:type="dcterms:W3CDTF">2014-10-10T12:05:04Z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0x010100B23F7099E7F0604086C6FF54E3837E5C</vt:lpwstr>
  </property>
  <property fmtid="{D5CDD505-2E9C-101B-9397-08002B2CF9AE}" pid="3" name="IsMyDocuments">
    <vt:bool>true</vt:bool>
  </property>
</Properties>
</file>