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365" r:id="rId6"/>
    <p:sldMasterId id="2147484370" r:id="rId7"/>
    <p:sldMasterId id="2147484375" r:id="rId8"/>
  </p:sldMasterIdLst>
  <p:notesMasterIdLst>
    <p:notesMasterId r:id="rId37"/>
  </p:notesMasterIdLst>
  <p:sldIdLst>
    <p:sldId id="328" r:id="rId9"/>
    <p:sldId id="354" r:id="rId10"/>
    <p:sldId id="330" r:id="rId11"/>
    <p:sldId id="390" r:id="rId12"/>
    <p:sldId id="403" r:id="rId13"/>
    <p:sldId id="392" r:id="rId14"/>
    <p:sldId id="380" r:id="rId15"/>
    <p:sldId id="413" r:id="rId16"/>
    <p:sldId id="415" r:id="rId17"/>
    <p:sldId id="416" r:id="rId18"/>
    <p:sldId id="417" r:id="rId19"/>
    <p:sldId id="418" r:id="rId20"/>
    <p:sldId id="414" r:id="rId21"/>
    <p:sldId id="331" r:id="rId22"/>
    <p:sldId id="367" r:id="rId23"/>
    <p:sldId id="368" r:id="rId24"/>
    <p:sldId id="404" r:id="rId25"/>
    <p:sldId id="373" r:id="rId26"/>
    <p:sldId id="385" r:id="rId27"/>
    <p:sldId id="405" r:id="rId28"/>
    <p:sldId id="406" r:id="rId29"/>
    <p:sldId id="387" r:id="rId30"/>
    <p:sldId id="388" r:id="rId31"/>
    <p:sldId id="407" r:id="rId32"/>
    <p:sldId id="408" r:id="rId33"/>
    <p:sldId id="409" r:id="rId34"/>
    <p:sldId id="410" r:id="rId35"/>
    <p:sldId id="411" r:id="rId36"/>
  </p:sldIdLst>
  <p:sldSz cx="9144000" cy="6858000" type="screen4x3"/>
  <p:notesSz cx="6858000" cy="9144000"/>
  <p:custShowLst>
    <p:custShow name="Participant Leaders" id="0">
      <p:sldLst>
        <p:sld r:id="rId32"/>
      </p:sldLst>
    </p:custShow>
    <p:custShow name="Team Scores" id="1">
      <p:sldLst>
        <p:sld r:id="rId33"/>
      </p:sldLst>
    </p:custShow>
    <p:custShow name="Team MVP" id="2">
      <p:sldLst>
        <p:sld r:id="rId34"/>
      </p:sldLst>
    </p:custShow>
    <p:custShow name="Fastest" id="3">
      <p:sldLst>
        <p:sld r:id="rId35"/>
      </p:sldLst>
    </p:custShow>
    <p:custShow name="Whiteboard" id="4">
      <p:sldLst>
        <p:sld r:id="rId36"/>
      </p:sldLst>
    </p:custShow>
  </p:custShow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5113" autoAdjust="0"/>
  </p:normalViewPr>
  <p:slideViewPr>
    <p:cSldViewPr>
      <p:cViewPr varScale="1">
        <p:scale>
          <a:sx n="108" d="100"/>
          <a:sy n="108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99AF53-390A-4EE5-922E-84269494B319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B1934-C70B-4192-81C3-6055D434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1C291-0080-47D8-BCE7-415DE24671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D369E-652C-4754-ADD5-1322C9DBD8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6D4BF-415B-41CB-AF32-83137545A4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349C3-135A-4538-B5B2-9571AD22BA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5ACC1-551C-4D8D-85B2-F07106D14E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1F8D6-7AAE-4D8F-90BF-10015F6EF8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FC972-AA78-497A-AA68-6AFB335BCE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B560C-EB02-4583-9D0F-D3010F2AD1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A0A60-97BB-422D-B2F0-E0C4C42110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C31C4-B654-4477-8CD8-A3FE88592E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81375-CFD2-4FAC-861B-56BCE6F081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0A0EB-F240-4083-9A28-14064FEA5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745CA1-7073-4BB8-A378-88A260E4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57F051-DC1D-4390-BCCA-77C6778DC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561CE1-4315-4658-89BA-6EEF8C391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9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62D9EF-E594-4F40-8427-B5F0A4A9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AC3140-88C5-4A82-8970-A7AAFB22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2F2F0A-AF56-4FD3-A4E6-E6E8D387A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9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8A4DED-903C-420C-8CE0-12D194B45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4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56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483647-7FC5-4A91-BADA-FE521162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5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1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377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031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818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973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6517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811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43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C3C048-34CC-4E64-A63D-6143896D4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0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40183-62BD-40EE-9720-26BF65428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D76FA4-FECE-424E-B563-94154C60B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0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C3F610-AA6D-4BA0-B7C6-2F2ED0C6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81833F-F793-4D53-9786-9C25D475A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99BD69-4B66-4883-A2A7-EBDD83A36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78E29F-1C41-44CE-8728-FD576DB84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1" r:id="rId13"/>
    <p:sldLayoutId id="2147484362" r:id="rId14"/>
    <p:sldLayoutId id="2147484363" r:id="rId15"/>
    <p:sldLayoutId id="2147484364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36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MCJROTC Unit Organization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LE1-C5S1T2pg239-244 MCJROTC Unit Organization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0E19328-45A9-48ED-B777-D81FFCDE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A level or rank in an organization or society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BA2193E-2A79-487C-B616-D345BA9AEF6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Detrimental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Facilitate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Echelon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Subordinate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C367C4-A611-4EB3-B52A-F4F7B761F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(LE1-C3S2T3:KW2)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3215B32-E8EE-445A-BEBE-3CFFF40C147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B1D119C7-D620-4188-AFD0-43EA93C078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427690"/>
            <a:ext cx="646811" cy="28650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EAA2BD82-A89A-43E6-A132-E8D4EDA9B1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795" y="4916038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4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66E2932-DBC6-44D7-BE56-56D6FC91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To make something easier or more likely to happen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72A489F-74CB-4A40-90D4-A4F9D2DE937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Detrimental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Facilitate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Echelon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Subordinate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6BD88-F484-49EE-AFF5-C725E0C28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(LE1-C3S2T3:KW3)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A8316402-CCE3-4FB1-A8A5-F468A641EBA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675F0124-C274-480F-AB2A-F452C54780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401057"/>
            <a:ext cx="646811" cy="289167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4964F564-1536-4657-8FFC-2498EC783F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34" y="4239913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0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6DC9C69-8C58-427D-8973-B62BC74E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Someone that has a less important position than you in an organization you both work for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CAD84777-20EE-4205-91D9-185D1DD891B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Detrimental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Facilitate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Echelon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Subordinate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21873-AC31-4103-9E6E-23ACE25BD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(LE1-C3S2T3:KW4)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D213A82C-DDEB-460A-AED6-5C20096957E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F17DD00-0174-445E-87B2-C4524152D6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427690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967D42F3-B582-4FF8-ABC0-38E4187ED0C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9233" y="5585088"/>
            <a:ext cx="391210" cy="39121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Think about the last organization you participated in.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behaviors  that made that organization successful.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8" name="ShockwaveFlash1" r:id="rId3" imgW="1138320" imgH="1365120"/>
        </mc:Choice>
        <mc:Fallback>
          <p:control name="ShockwaveFlash1" r:id="rId3" imgW="1138320" imgH="1365120">
            <p:pic>
              <p:nvPicPr>
                <p:cNvPr id="10" name="ShockwaveFlash1">
                  <a:extLst>
                    <a:ext uri="{FF2B5EF4-FFF2-40B4-BE49-F238E27FC236}">
                      <a16:creationId xmlns:a16="http://schemas.microsoft.com/office/drawing/2014/main" id="{31DED1F0-AA08-48DD-BA35-017189A7BC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169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334000" cy="42672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75000"/>
            </a:pPr>
            <a:r>
              <a:rPr lang="en-US" altLang="en-US" sz="3200"/>
              <a:t>Just as the Marine Corps  has organization and structure, so too does the MCJROTC.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 2" pitchFamily="18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altLang="en-US" sz="3200"/>
              <a:t>In this lesson you will learn about </a:t>
            </a:r>
            <a:r>
              <a:rPr lang="en-US" altLang="en-US" sz="3200">
                <a:solidFill>
                  <a:srgbClr val="FFFF00"/>
                </a:solidFill>
              </a:rPr>
              <a:t>MCJROTC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00"/>
                </a:solidFill>
              </a:rPr>
              <a:t>chain of command</a:t>
            </a:r>
            <a:r>
              <a:rPr lang="en-US" altLang="en-US" sz="3200"/>
              <a:t> and </a:t>
            </a:r>
            <a:r>
              <a:rPr lang="en-US" altLang="en-US" sz="3200">
                <a:solidFill>
                  <a:srgbClr val="FFFF00"/>
                </a:solidFill>
              </a:rPr>
              <a:t>organization</a:t>
            </a:r>
            <a:r>
              <a:rPr lang="en-US" altLang="en-US" sz="3200"/>
              <a:t>.</a:t>
            </a:r>
            <a:endParaRPr lang="en-US" altLang="en-US"/>
          </a:p>
        </p:txBody>
      </p:sp>
      <p:sp>
        <p:nvSpPr>
          <p:cNvPr id="25604" name="AutoShape 5"/>
          <p:cNvSpPr>
            <a:spLocks noChangeAspect="1" noChangeArrowheads="1"/>
          </p:cNvSpPr>
          <p:nvPr/>
        </p:nvSpPr>
        <p:spPr bwMode="auto">
          <a:xfrm>
            <a:off x="6019800" y="30480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605" name="Picture 6" descr="C:\Users\Steve Huff2\AppData\Local\Microsoft\Windows\Temporary Internet Files\Content.IE5\4R0ZZ1CU\MC9004348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153400" cy="441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2362200"/>
            <a:ext cx="7848600" cy="3878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Each person in a military organization holds a certain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rank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or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grade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73152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As they obtain experience and training, they move up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chain of command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731520" indent="-4572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Leaders come in two categories: </a:t>
            </a:r>
          </a:p>
          <a:p>
            <a:pPr marL="1188720" lvl="1" indent="-4572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Commissioned officers</a:t>
            </a:r>
          </a:p>
          <a:p>
            <a:pPr marL="1188720" lvl="1" indent="-4572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Noncommissioned officers (NCOs)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Grade and Rank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Grade and Rank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534400" cy="47244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438400"/>
            <a:ext cx="8001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Commissioned officers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Second Lieutenant and up, receive their “commissions” from the President.</a:t>
            </a: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Non-commissioned officers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are enlisted personnel who have advanced above the first three entry-level positions.</a:t>
            </a: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 the MCJROTC, cadet rank will parallel the rank of the actual Marine Corps.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In the MCJROTC, the cadet rank parallels the rank of the actual Marine Corps.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(LE2-C5S1T2:LQ3)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212408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Principles of Organization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  <a:p>
            <a:pPr marL="0" indent="0" defTabSz="379413" eaLnBrk="1" hangingPunct="1">
              <a:buClr>
                <a:schemeClr val="bg1"/>
              </a:buClr>
              <a:buSzPct val="90000"/>
            </a:pPr>
            <a:endParaRPr lang="en-US" altLang="en-US" sz="1400"/>
          </a:p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26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Unity of command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means that there is only </a:t>
            </a:r>
            <a:r>
              <a:rPr lang="en-US" sz="2800" u="sng" dirty="0">
                <a:solidFill>
                  <a:schemeClr val="bg1"/>
                </a:solidFill>
                <a:latin typeface="+mn-lt"/>
              </a:rPr>
              <a:t>one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officer who is responsible for the actions of the unit in question.</a:t>
            </a:r>
          </a:p>
          <a:p>
            <a:pPr marL="290512" indent="-17145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Span of control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concerns the number of subordinates who can be controlled or supervised  by an individual commander.</a:t>
            </a:r>
          </a:p>
          <a:p>
            <a:pPr marL="290512" indent="-17145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All orders and instructions from higher echelons to lower echelons should be issued through the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chain of command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MCJROTC Organization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2362200"/>
            <a:ext cx="8382000" cy="381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Military command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is exercised through a series of leaders.</a:t>
            </a:r>
          </a:p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series of leaders along which the command follows is called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chain of command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576262" indent="-457200">
              <a:buClr>
                <a:schemeClr val="bg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chain of command extends from the President of the United States to the last private in the last rank.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09800"/>
            <a:ext cx="7543800" cy="23622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3600" dirty="0"/>
              <a:t>   The purpose of this lesson is to make you aware of the organizational elements of a MCJROTC unit.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CEB0C52-ADB9-47FD-BD58-48B51410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it called when there is only one officer who is responsible for the actions of a unit?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2263C723-7660-4EAD-9D74-C7C538C450A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Chain of command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Organization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Span of control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Unit of command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F15D0-1352-40E7-A773-8B00BF0D6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(LE2-C5S1T2:LQ4)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CE46716-F178-4B78-A212-99682357B36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F408BDC-5357-4927-80E1-1C816AEAC5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1E9132EE-B0C5-4C2E-B5F0-803E79F9DD5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795" y="5565528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4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the 2-3 most important things you learned in this lesson. 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Why are they important to you?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02" name="ShockwaveFlash1" r:id="rId3" imgW="1138320" imgH="1365120"/>
        </mc:Choice>
        <mc:Fallback>
          <p:control name="ShockwaveFlash1" r:id="rId3" imgW="1138320" imgH="1365120">
            <p:pic>
              <p:nvPicPr>
                <p:cNvPr id="11" name="ShockwaveFlash1">
                  <a:extLst>
                    <a:ext uri="{FF2B5EF4-FFF2-40B4-BE49-F238E27FC236}">
                      <a16:creationId xmlns:a16="http://schemas.microsoft.com/office/drawing/2014/main" id="{84E112AB-746D-4F8C-95CB-F04A21B8B7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60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6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8447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314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51187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0716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19424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085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29166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92912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295555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33412" indent="-514350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Characterize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MCJROTC Chain of Command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 </a:t>
            </a:r>
          </a:p>
          <a:p>
            <a:pPr marL="633412" indent="-514350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Indicate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 purpose 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of a Chain of Command.</a:t>
            </a:r>
          </a:p>
          <a:p>
            <a:pPr marL="633412" indent="-514350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Characterize the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MCJROTC unit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</a:t>
            </a:r>
            <a:endParaRPr lang="en-US" sz="3600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EA94CD1-67C6-4ED4-9292-9ADFE659F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FE59557-1B4C-46B6-9FA3-9D45952C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interested are you in learning about MCJROTC Unit Organization?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628CFA9-8C4B-488C-B17A-A18210B5F69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200" dirty="0"/>
              <a:t>Extremely - This is one of my favorite subjects.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200" dirty="0"/>
              <a:t>Very - This would be in my "Top 10" topics list.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200" dirty="0"/>
              <a:t>Somewhat - This topic is somewhat interesting to me.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200" dirty="0"/>
              <a:t>Not at all - This topic is not very interesting to me, but I will focus and find something useful for me.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229DE6-F307-40EC-88F4-7762A4204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(LE2-C5S1T2:LQ1)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757BBD0-B86A-4415-84C8-1B465E58E50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47559209-1EC4-4496-B0A3-A4CA7EF237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4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Organization is not necessary for a group of people to perform a specific task.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(LE2-C5S1T2:LQ2)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53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625975"/>
          </a:xfrm>
        </p:spPr>
        <p:txBody>
          <a:bodyPr/>
          <a:lstStyle/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Detrimental</a:t>
            </a: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endParaRPr lang="en-US" sz="3600" b="1" dirty="0">
              <a:solidFill>
                <a:srgbClr val="FFFFFF"/>
              </a:solidFill>
              <a:cs typeface="Arial" charset="0"/>
            </a:endParaRP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Echelon</a:t>
            </a: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endParaRPr lang="en-US" sz="3600" b="1" dirty="0">
              <a:solidFill>
                <a:srgbClr val="FFFFFF"/>
              </a:solidFill>
              <a:cs typeface="Arial" charset="0"/>
            </a:endParaRP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Subordinate</a:t>
            </a: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endParaRPr lang="en-US" sz="4400" b="1" dirty="0">
              <a:solidFill>
                <a:srgbClr val="FFFFFF"/>
              </a:solidFill>
              <a:cs typeface="Arial" charset="0"/>
            </a:endParaRP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640080" indent="-457200" eaLnBrk="1" hangingPunct="1">
              <a:buClr>
                <a:schemeClr val="bg1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Facilitate</a:t>
            </a:r>
          </a:p>
          <a:p>
            <a:pPr marL="117475" indent="0" eaLnBrk="1" hangingPunct="1">
              <a:buFont typeface="Wingdings 2" pitchFamily="18" charset="2"/>
              <a:buNone/>
              <a:defRPr/>
            </a:pP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81534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9062"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__________ – something that has a harmful or  </a:t>
            </a:r>
          </a:p>
          <a:p>
            <a:pPr marL="119062">
              <a:spcAft>
                <a:spcPts val="600"/>
              </a:spcAft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damaging effect</a:t>
            </a:r>
          </a:p>
          <a:p>
            <a:pPr marL="119062">
              <a:spcAft>
                <a:spcPts val="600"/>
              </a:spcAft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_______ – a level or rank in an organization or   </a:t>
            </a:r>
          </a:p>
          <a:p>
            <a:pPr marL="119062">
              <a:spcAft>
                <a:spcPts val="600"/>
              </a:spcAft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society</a:t>
            </a:r>
          </a:p>
          <a:p>
            <a:pPr marL="119062">
              <a:spcAft>
                <a:spcPts val="600"/>
              </a:spcAft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___________ - someone that has a less important </a:t>
            </a:r>
          </a:p>
          <a:p>
            <a:pPr marL="119062">
              <a:spcAft>
                <a:spcPts val="600"/>
              </a:spcAft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position than you in an organization you both work </a:t>
            </a:r>
          </a:p>
          <a:p>
            <a:pPr marL="119062">
              <a:spcAft>
                <a:spcPts val="600"/>
              </a:spcAft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for</a:t>
            </a:r>
          </a:p>
          <a:p>
            <a:pPr marL="119062"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________ - to make something easier or more </a:t>
            </a:r>
          </a:p>
          <a:p>
            <a:pPr marL="119062">
              <a:buClr>
                <a:schemeClr val="bg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likely to happen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Something that has a harmful or damaging effect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A level or rank in an organization or society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To make something easier or more likely to happen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Someone that has a less important position than you in an organization you both work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4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3997B824-38D2-472C-85E5-17015E70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Something that has a harmful or damaging effect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199EFED-83A2-4F65-9A06-AE836395A25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Detrimental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Facilitate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Echelon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Subordinate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0E8F9-705C-4DA5-9879-DD76784D9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(LE1-C3S2T3:KW1)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55E79B5-A4A4-442A-8EF4-7059B2BDE45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05160FF6-C3FF-4BB3-A4C6-B6140E2C8F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31276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9F22ED18-010D-47A1-9606-81D1BE2699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5148" y="3581400"/>
            <a:ext cx="404091" cy="40409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3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4a65d69f-5bb3-4be7-a572-e0db16ab9d36"/>
  <p:tag name="WASPOLLED" val="1D7EF7C12EC247AF98E1EB72AB07E1C7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D5947C89A6D490D9F5A926105E9AC07&lt;/guid&gt;&#10;        &lt;description /&gt;&#10;        &lt;date&gt;2/20/2018 11:21:4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83786BC45F4432FB50F31666F546E11&lt;/guid&gt;&#10;            &lt;repollguid&gt;EFD6F65155FB404FA6E5ADA79385EBC1&lt;/repollguid&gt;&#10;            &lt;sourceid&gt;9102C9D922344487ABD692C3170EBE2B&lt;/sourceid&gt;&#10;            &lt;questiontext&gt;Something that has a harmful or damaging effect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854119176CB4802B6E864CC1DF33C0E&lt;/guid&gt;&#10;                    &lt;answertext&gt;Detrimental&lt;/answertext&gt;&#10;                    &lt;valuetype&gt;1&lt;/valuetype&gt;&#10;                &lt;/answer&gt;&#10;                &lt;answer&gt;&#10;                    &lt;guid&gt;99754C7F5765471495605B6525757EA7&lt;/guid&gt;&#10;                    &lt;answertext&gt;Facilitate&lt;/answertext&gt;&#10;                    &lt;valuetype&gt;-1&lt;/valuetype&gt;&#10;                &lt;/answer&gt;&#10;                &lt;answer&gt;&#10;                    &lt;guid&gt;FA31C3A605044EE89E75BA11F5428B10&lt;/guid&gt;&#10;                    &lt;answertext&gt;Echelon&lt;/answertext&gt;&#10;                    &lt;valuetype&gt;-1&lt;/valuetype&gt;&#10;                &lt;/answer&gt;&#10;                &lt;answer&gt;&#10;                    &lt;guid&gt;824DF972C52348C8A5ADAC20826F60C6&lt;/guid&gt;&#10;                    &lt;answertext&gt;Subordin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355B698A9B8441CA7291764C950666B&lt;/guid&gt;&#10;        &lt;description /&gt;&#10;        &lt;date&gt;2/20/2018 11:21:4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176B01A41F4085A300D6D8050BD897&lt;/guid&gt;&#10;            &lt;repollguid&gt;9B978432319F4E198672D48FA21F8365&lt;/repollguid&gt;&#10;            &lt;sourceid&gt;D6728E523866493681E1E63A3CEEBE73&lt;/sourceid&gt;&#10;            &lt;questiontext&gt;A level or rank in an organization or society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667FFCF17CC4AE490611CAC59B349E9&lt;/guid&gt;&#10;                    &lt;answertext&gt;Detrimental&lt;/answertext&gt;&#10;                    &lt;valuetype&gt;-1&lt;/valuetype&gt;&#10;                &lt;/answer&gt;&#10;                &lt;answer&gt;&#10;                    &lt;guid&gt;0BCF594965D643E49C6B87E3C4A0FE28&lt;/guid&gt;&#10;                    &lt;answertext&gt;Facilitate&lt;/answertext&gt;&#10;                    &lt;valuetype&gt;-1&lt;/valuetype&gt;&#10;                &lt;/answer&gt;&#10;                &lt;answer&gt;&#10;                    &lt;guid&gt;59B1D7C4E1D34AA1B8F8387EC18B10DC&lt;/guid&gt;&#10;                    &lt;answertext&gt;Echelon&lt;/answertext&gt;&#10;                    &lt;valuetype&gt;1&lt;/valuetype&gt;&#10;                &lt;/answer&gt;&#10;                &lt;answer&gt;&#10;                    &lt;guid&gt;CEB7C5E36B1E441AAC56BA0E0CDBB794&lt;/guid&gt;&#10;                    &lt;answertext&gt;Subordin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4AA10B2372E4A0887493E606B1B13D6&lt;/guid&gt;&#10;        &lt;description /&gt;&#10;        &lt;date&gt;2/20/2018 11:21:4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50DEF0AE1B24403BFBB8B17C4A5B7DC&lt;/guid&gt;&#10;            &lt;repollguid&gt;5CE7DFB0C3CD4EE9A12E5660015A8397&lt;/repollguid&gt;&#10;            &lt;sourceid&gt;E642C859E1F5463C9C1DC1AA16F9CBDB&lt;/sourceid&gt;&#10;            &lt;questiontext&gt;To make something easier or more likely to happen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B90FE72E8A5401B94A68735A18F8F8B&lt;/guid&gt;&#10;                    &lt;answertext&gt;Detrimental&lt;/answertext&gt;&#10;                    &lt;valuetype&gt;-1&lt;/valuetype&gt;&#10;                &lt;/answer&gt;&#10;                &lt;answer&gt;&#10;                    &lt;guid&gt;C9F9CD9C15924162A09CB0FA0DDA157F&lt;/guid&gt;&#10;                    &lt;answertext&gt;Facilitate&lt;/answertext&gt;&#10;                    &lt;valuetype&gt;1&lt;/valuetype&gt;&#10;                &lt;/answer&gt;&#10;                &lt;answer&gt;&#10;                    &lt;guid&gt;48FE4E6B79184F679DD9DDD0E974B426&lt;/guid&gt;&#10;                    &lt;answertext&gt;Echelon&lt;/answertext&gt;&#10;                    &lt;valuetype&gt;-1&lt;/valuetype&gt;&#10;                &lt;/answer&gt;&#10;                &lt;answer&gt;&#10;                    &lt;guid&gt;1AF164166B3147B0843479216C1BB945&lt;/guid&gt;&#10;                    &lt;answertext&gt;Subordin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776649CB7F542C39D55E4321379DDE8&lt;/guid&gt;&#10;        &lt;description /&gt;&#10;        &lt;date&gt;2/20/2018 11:21:4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EB261C2C3F64345A3738D909952C5CB&lt;/guid&gt;&#10;            &lt;repollguid&gt;914CE3B178A94CA49D63318284BBCB7F&lt;/repollguid&gt;&#10;            &lt;sourceid&gt;5B5E759EB035464B8BB2ED1C359199DE&lt;/sourceid&gt;&#10;            &lt;questiontext&gt;Someone that has a less important position than you in an organization you both work for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8A1A5ACB28C4A29B6BF7C2C70A3D1B2&lt;/guid&gt;&#10;                    &lt;answertext&gt;Detrimental&lt;/answertext&gt;&#10;                    &lt;valuetype&gt;-1&lt;/valuetype&gt;&#10;                &lt;/answer&gt;&#10;                &lt;answer&gt;&#10;                    &lt;guid&gt;A0D0A236E27A40C48BB2C3359821C251&lt;/guid&gt;&#10;                    &lt;answertext&gt;Facilitate&lt;/answertext&gt;&#10;                    &lt;valuetype&gt;-1&lt;/valuetype&gt;&#10;                &lt;/answer&gt;&#10;                &lt;answer&gt;&#10;                    &lt;guid&gt;09BF50A934B24BDBB9F6504F29D46E06&lt;/guid&gt;&#10;                    &lt;answertext&gt;Echelon&lt;/answertext&gt;&#10;                    &lt;valuetype&gt;-1&lt;/valuetype&gt;&#10;                &lt;/answer&gt;&#10;                &lt;answer&gt;&#10;                    &lt;guid&gt;32C6EC73D618487081062DE0AC49978F&lt;/guid&gt;&#10;                    &lt;answertext&gt;Subordin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2B881D9087142339F8885F8950A4DA0&lt;/guid&gt;&#10;            &lt;repollguid&gt;6F317C7B4EC94EECAB6883C875F4975E&lt;/repollguid&gt;&#10;            &lt;sourceid&gt;0D658B03A4A446E088698D3A52D41FD1&lt;/sourceid&gt;&#10;            &lt;questiontext&gt;True or False:In the MCJROTC, the cadet rank parallels the rank of the actual Marine Corp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81DCD9282E549D1B240917CB28E9D6B&lt;/guid&gt;&#10;        &lt;description /&gt;&#10;        &lt;date&gt;2/20/2018 11:15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71510AB0CE047B794EA731BC9A7F525&lt;/guid&gt;&#10;            &lt;repollguid&gt;B5E39F982EE5468F969FEECFD9F44A99&lt;/repollguid&gt;&#10;            &lt;sourceid&gt;B61E40E3B350475A9A72F679A19F2128&lt;/sourceid&gt;&#10;            &lt;questiontext&gt;What is it called when there is only one officer who is responsible for the actions of a unit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0A4AD227D9847E5B0D9080B5C32AD94&lt;/guid&gt;&#10;                    &lt;answertext&gt;Chain of command&lt;/answertext&gt;&#10;                    &lt;valuetype&gt;-1&lt;/valuetype&gt;&#10;                &lt;/answer&gt;&#10;                &lt;answer&gt;&#10;                    &lt;guid&gt;76E8C9D422E447708484FD542693E5EF&lt;/guid&gt;&#10;                    &lt;answertext&gt;Organization&lt;/answertext&gt;&#10;                    &lt;valuetype&gt;-1&lt;/valuetype&gt;&#10;                &lt;/answer&gt;&#10;                &lt;answer&gt;&#10;                    &lt;guid&gt;2A151BE0AD45470CA2E6B0116B11070F&lt;/guid&gt;&#10;                    &lt;answertext&gt;Span of control&lt;/answertext&gt;&#10;                    &lt;valuetype&gt;-1&lt;/valuetype&gt;&#10;                &lt;/answer&gt;&#10;                &lt;answer&gt;&#10;                    &lt;guid&gt;1C508A5D919E41A3B22826722D456DB7&lt;/guid&gt;&#10;                    &lt;answertext&gt;Unit of comman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7E86BC81522407F8EC6706560022FE7&lt;/guid&gt;&#10;        &lt;description /&gt;&#10;        &lt;date&gt;2/20/2018 11:15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55FB557C7E540CC9F4D2855356AC489&lt;/guid&gt;&#10;            &lt;repollguid&gt;2020A322E7B7484AAF5A5BAD0791F8A3&lt;/repollguid&gt;&#10;            &lt;sourceid&gt;261A4200D060429FB3580E4AA1D4722C&lt;/sourceid&gt;&#10;            &lt;questiontext&gt;How interested are you in learning about MCJROTC Unit Organization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F71FE4A47AD4AB2ADF9F881C6E82EC1&lt;/guid&gt;&#10;                    &lt;answertext&gt;Extremely - This is one of my favorite subjects.&lt;/answertext&gt;&#10;                    &lt;valuetype&gt;0&lt;/valuetype&gt;&#10;                &lt;/answer&gt;&#10;                &lt;answer&gt;&#10;                    &lt;guid&gt;90C3AB6D86C443EC9701B1B15B12F33E&lt;/guid&gt;&#10;                    &lt;answertext&gt;Very - This would be in my &quot;Top 10&quot; topics list.&lt;/answertext&gt;&#10;                    &lt;valuetype&gt;0&lt;/valuetype&gt;&#10;                &lt;/answer&gt;&#10;                &lt;answer&gt;&#10;                    &lt;guid&gt;5E3607CDA8F7478B9D04C22D925C3A21&lt;/guid&gt;&#10;                    &lt;answertext&gt;Somewhat - This topic is somewhat interesting to me.&lt;/answertext&gt;&#10;                    &lt;valuetype&gt;0&lt;/valuetype&gt;&#10;                &lt;/answer&gt;&#10;                &lt;answer&gt;&#10;                    &lt;guid&gt;DC46D6D524894871BB1F3D3C9D5687FB&lt;/guid&gt;&#10;                    &lt;answertext&gt;Not at all - This topic is not very interesting to me, but I will focus and find something useful for me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Organization is not necessary for a group of people to perform a specific task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53A63C9-CB57-4F9E-83AC-56BCCF68FF9A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customXml/itemProps4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10824</TotalTime>
  <Words>736</Words>
  <Application>Microsoft Office PowerPoint</Application>
  <PresentationFormat>On-screen Show (4:3)</PresentationFormat>
  <Paragraphs>162</Paragraphs>
  <Slides>28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5</vt:i4>
      </vt:variant>
    </vt:vector>
  </HeadingPairs>
  <TitlesOfParts>
    <vt:vector size="45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MCJROTC Unit Organization</vt:lpstr>
      <vt:lpstr>PowerPoint Presentation</vt:lpstr>
      <vt:lpstr>Lesson Objectives</vt:lpstr>
      <vt:lpstr>Team Assignment</vt:lpstr>
      <vt:lpstr>How interested are you in learning about MCJROTC Unit Organization?</vt:lpstr>
      <vt:lpstr>True or False: Organization is not necessary for a group of people to perform a specific task.</vt:lpstr>
      <vt:lpstr>Key Words</vt:lpstr>
      <vt:lpstr>Key Word Question Slide Index</vt:lpstr>
      <vt:lpstr>Something that has a harmful or damaging effect</vt:lpstr>
      <vt:lpstr>A level or rank in an organization or society</vt:lpstr>
      <vt:lpstr>To make something easier or more likely to happen</vt:lpstr>
      <vt:lpstr>Someone that has a less important position than you in an organization you both work for</vt:lpstr>
      <vt:lpstr>Opening Question</vt:lpstr>
      <vt:lpstr>Introduction</vt:lpstr>
      <vt:lpstr>Grade and Rank </vt:lpstr>
      <vt:lpstr>Grade and Rank </vt:lpstr>
      <vt:lpstr>True or False: In the MCJROTC, the cadet rank parallels the rank of the actual Marine Corps.</vt:lpstr>
      <vt:lpstr>Principles of Organization</vt:lpstr>
      <vt:lpstr>MCJROTC Organization</vt:lpstr>
      <vt:lpstr>What is it called when there is only one officer who is responsible for the actions of a unit?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760</cp:revision>
  <dcterms:created xsi:type="dcterms:W3CDTF">2009-11-04T16:56:31Z</dcterms:created>
  <dcterms:modified xsi:type="dcterms:W3CDTF">2018-02-20T18:30:32Z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