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5" r:id="rId38"/>
    <p:sldId id="296" r:id="rId39"/>
    <p:sldId id="293" r:id="rId40"/>
    <p:sldId id="294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9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63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6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53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29FC4-B565-4174-80A1-16D3E472BB1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72117-ADDE-44CD-BFE5-B41A8755CB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54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6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4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0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7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3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0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EE91-7A38-4392-A570-BB84F2C87442}" type="datetimeFigureOut">
              <a:rPr lang="en-US" smtClean="0"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A2F5E-1039-40D7-A4E4-D99576C64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651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9925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Present Tense Verb Families – Flip Book Project COPY THESE NEW NOTES AND SHOW TEACHER FOR CREDIT note: You need these for the flip book project.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6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3. Verbs with yo in –go: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Tener (to have) yo tengo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Venir (to come) yo vengo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6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caer (to fall) yo caigo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75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hacer (to do, to make) yo hago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poner (to put, to place) yo pongo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7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salir (to leave) yo salgo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0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traer (to bring) yo traigo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2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valer (to be worth) yo valgo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8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decir (to say, to tell) yo digo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1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We’ve studied so far: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27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seguir (to follow, to continue) yo sigo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3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oír (to hear) yo oigo ALSO i to y in all bottom forms oyes, oye, oyen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9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4. Verbs with yo in –zco: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err="1" smtClean="0">
                <a:latin typeface="Calibri"/>
              </a:rPr>
              <a:t>Conocer</a:t>
            </a:r>
            <a:r>
              <a:rPr lang="en-US" b="0" i="0" u="none" strike="noStrike" baseline="0" dirty="0" smtClean="0">
                <a:latin typeface="Calibri"/>
              </a:rPr>
              <a:t> – to know, to be familiar with (a person, a place, a topic) </a:t>
            </a:r>
            <a:r>
              <a:rPr lang="en-US" b="0" i="0" u="none" strike="noStrike" baseline="0" dirty="0" err="1" smtClean="0">
                <a:latin typeface="Calibri"/>
              </a:rPr>
              <a:t>yo</a:t>
            </a:r>
            <a:r>
              <a:rPr lang="en-US" b="0" i="0" u="none" strike="noStrike" baseline="0" dirty="0" smtClean="0">
                <a:latin typeface="Calibri"/>
              </a:rPr>
              <a:t> </a:t>
            </a:r>
            <a:r>
              <a:rPr lang="en-US" b="0" i="0" u="none" strike="noStrike" baseline="0" dirty="0" err="1" smtClean="0">
                <a:latin typeface="Calibri"/>
              </a:rPr>
              <a:t>conozco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08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Conducir – to drive, to conduct, to lead – yo conduzco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0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5. Three very irregular yo forms: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4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257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Saber – to know (a fact, how to do, where, when, who, what, how, why, etc.) - </a:t>
            </a:r>
            <a:r>
              <a:rPr lang="en-US" b="0" i="0" u="none" strike="noStrike" baseline="0" dirty="0" err="1" smtClean="0">
                <a:latin typeface="Calibri"/>
              </a:rPr>
              <a:t>yo</a:t>
            </a:r>
            <a:r>
              <a:rPr lang="en-US" b="0" i="0" u="none" strike="noStrike" baseline="0" dirty="0" smtClean="0">
                <a:latin typeface="Calibri"/>
              </a:rPr>
              <a:t> </a:t>
            </a:r>
            <a:r>
              <a:rPr lang="en-US" b="0" i="0" u="none" strike="noStrike" baseline="0" dirty="0" err="1" smtClean="0">
                <a:latin typeface="Calibri"/>
              </a:rPr>
              <a:t>sé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8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Caber – to fit - yo quepo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9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Ver – to see - yo veo -  yo veo un VidEO – I see a video.</a:t>
            </a:r>
            <a:endParaRPr lang="es-E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3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69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*Boot/shoe/stem changing verbs – These change a letter INSIDE the verb root stem in addition to the ENDING in ALL BUT the </a:t>
            </a:r>
            <a:r>
              <a:rPr lang="en-US" b="0" i="0" u="none" strike="noStrike" baseline="0" dirty="0" err="1" smtClean="0">
                <a:latin typeface="Calibri"/>
              </a:rPr>
              <a:t>nosotros</a:t>
            </a:r>
            <a:r>
              <a:rPr lang="en-US" b="0" i="0" u="none" strike="noStrike" baseline="0" dirty="0" smtClean="0">
                <a:latin typeface="Calibri"/>
              </a:rPr>
              <a:t> and </a:t>
            </a:r>
            <a:r>
              <a:rPr lang="en-US" b="0" i="0" u="none" strike="noStrike" baseline="0" dirty="0" err="1" smtClean="0">
                <a:latin typeface="Calibri"/>
              </a:rPr>
              <a:t>vosotros</a:t>
            </a:r>
            <a:r>
              <a:rPr lang="en-US" b="0" i="0" u="none" strike="noStrike" baseline="0" dirty="0" smtClean="0">
                <a:latin typeface="Calibri"/>
              </a:rPr>
              <a:t> forms. That’s why the pattern is a shoe or boot.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9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1. Regular Verbs ending in –ar, -er, -ir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8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6a. Boot/shoe/stem changing verbs O to UE and U to 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8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dirty="0" err="1" smtClean="0">
                <a:latin typeface="Calibri"/>
              </a:rPr>
              <a:t>Poder</a:t>
            </a:r>
            <a:r>
              <a:rPr lang="en-US" b="0" i="0" u="none" strike="noStrike" baseline="0" dirty="0" smtClean="0">
                <a:latin typeface="Calibri"/>
              </a:rPr>
              <a:t> – to be able – </a:t>
            </a:r>
            <a:r>
              <a:rPr lang="en-US" b="0" i="0" u="none" strike="noStrike" baseline="0" dirty="0" err="1" smtClean="0">
                <a:latin typeface="Calibri"/>
              </a:rPr>
              <a:t>yo</a:t>
            </a:r>
            <a:r>
              <a:rPr lang="en-US" b="0" i="0" u="none" strike="noStrike" baseline="0" dirty="0" smtClean="0">
                <a:latin typeface="Calibri"/>
              </a:rPr>
              <a:t> </a:t>
            </a:r>
            <a:r>
              <a:rPr lang="en-US" b="0" i="0" u="none" strike="noStrike" baseline="0" dirty="0" err="1" smtClean="0">
                <a:latin typeface="Calibri"/>
              </a:rPr>
              <a:t>puedo</a:t>
            </a:r>
            <a:endParaRPr lang="en-US" b="0" i="0" u="none" strike="noStrike" baseline="0" dirty="0" smtClean="0"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6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Jugar – to play – yo juego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5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6b. Boot/shoe/stem changing verbs E to IE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6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Querer – to want, to love – yo quiero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9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6c. Boot/shoe/stem changing </a:t>
            </a:r>
            <a:r>
              <a:rPr lang="en-US" b="0" i="0" u="none" strike="noStrike" baseline="0" dirty="0" smtClean="0">
                <a:latin typeface="Calibri"/>
              </a:rPr>
              <a:t/>
            </a:r>
            <a:br>
              <a:rPr lang="en-US" b="0" i="0" u="none" strike="noStrike" baseline="0" dirty="0" smtClean="0">
                <a:latin typeface="Calibri"/>
              </a:rPr>
            </a:br>
            <a:r>
              <a:rPr lang="en-US" b="0" i="0" u="none" strike="noStrike" baseline="0" dirty="0" smtClean="0">
                <a:latin typeface="Calibri"/>
              </a:rPr>
              <a:t>verbs </a:t>
            </a:r>
            <a:r>
              <a:rPr lang="en-US" b="0" i="0" u="none" strike="noStrike" baseline="0" dirty="0" smtClean="0">
                <a:latin typeface="Calibri"/>
              </a:rPr>
              <a:t>E to 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0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Repetir – to repeat – yo repito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0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7. Verbs that change i to y in the boot forms, and accent i in the </a:t>
            </a:r>
            <a:r>
              <a:rPr lang="en-US" b="1" dirty="0" err="1"/>
              <a:t>nosotros</a:t>
            </a:r>
            <a:r>
              <a:rPr lang="en-US" b="1" dirty="0"/>
              <a:t> and </a:t>
            </a:r>
            <a:r>
              <a:rPr lang="en-US" b="1" dirty="0" err="1"/>
              <a:t>vosotros</a:t>
            </a:r>
            <a:r>
              <a:rPr lang="en-US" b="1" dirty="0"/>
              <a:t> forms. </a:t>
            </a:r>
            <a:r>
              <a:rPr lang="en-US" b="1" dirty="0" err="1"/>
              <a:t>Construir</a:t>
            </a:r>
            <a:r>
              <a:rPr lang="en-US" b="1" dirty="0"/>
              <a:t> (to build, to construct) – </a:t>
            </a:r>
            <a:r>
              <a:rPr lang="en-US" b="1" dirty="0" err="1"/>
              <a:t>yo</a:t>
            </a:r>
            <a:r>
              <a:rPr lang="en-US" b="1" dirty="0"/>
              <a:t> </a:t>
            </a:r>
            <a:r>
              <a:rPr lang="en-US" b="1" dirty="0" err="1"/>
              <a:t>construyo</a:t>
            </a:r>
            <a:r>
              <a:rPr lang="en-US" b="1" dirty="0"/>
              <a:t>; </a:t>
            </a:r>
            <a:r>
              <a:rPr lang="en-US" b="1" dirty="0" err="1"/>
              <a:t>huir</a:t>
            </a:r>
            <a:r>
              <a:rPr lang="en-US" b="1" dirty="0"/>
              <a:t> (to flee, to run away) </a:t>
            </a:r>
            <a:r>
              <a:rPr lang="en-US" b="1" dirty="0" err="1"/>
              <a:t>yo</a:t>
            </a:r>
            <a:r>
              <a:rPr lang="en-US" b="1" dirty="0"/>
              <a:t> </a:t>
            </a:r>
            <a:r>
              <a:rPr lang="en-US" b="1" dirty="0" err="1"/>
              <a:t>huyo</a:t>
            </a:r>
            <a:r>
              <a:rPr lang="en-US" b="1" dirty="0"/>
              <a:t>; </a:t>
            </a:r>
            <a:r>
              <a:rPr lang="en-US" b="1" dirty="0" err="1"/>
              <a:t>oír</a:t>
            </a:r>
            <a:r>
              <a:rPr lang="en-US" b="1" dirty="0"/>
              <a:t> (to hear) – </a:t>
            </a:r>
            <a:r>
              <a:rPr lang="en-US" b="1" dirty="0" err="1"/>
              <a:t>tú</a:t>
            </a:r>
            <a:r>
              <a:rPr lang="en-US" b="1" dirty="0"/>
              <a:t> </a:t>
            </a:r>
            <a:r>
              <a:rPr lang="en-US" b="1" dirty="0" err="1"/>
              <a:t>oyes</a:t>
            </a:r>
            <a:r>
              <a:rPr lang="en-US" b="1" dirty="0"/>
              <a:t>, </a:t>
            </a:r>
            <a:r>
              <a:rPr lang="en-US" b="1" dirty="0" err="1"/>
              <a:t>oye</a:t>
            </a:r>
            <a:r>
              <a:rPr lang="en-US" b="1" dirty="0"/>
              <a:t>, </a:t>
            </a:r>
            <a:r>
              <a:rPr lang="en-US" b="1" dirty="0" err="1"/>
              <a:t>oímos</a:t>
            </a:r>
            <a:r>
              <a:rPr lang="en-US" b="1" dirty="0"/>
              <a:t>, </a:t>
            </a:r>
            <a:r>
              <a:rPr lang="en-US" b="1" dirty="0" err="1"/>
              <a:t>oís</a:t>
            </a:r>
            <a:r>
              <a:rPr lang="en-US" b="1" dirty="0"/>
              <a:t>, </a:t>
            </a:r>
            <a:r>
              <a:rPr lang="en-US" b="1" dirty="0" err="1"/>
              <a:t>oyen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6233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8. Spelling Change Verbs – to be taught in groups as we encounter them. The ONLY reason to change verb spelling is to preserve the sound!!!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738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SOME VERBS ARE A COMBINATION OF MORE THAN ONE CHANGE.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6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2. Verbs with yo in –oy: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6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dirty="0" smtClean="0">
                <a:latin typeface="Calibri"/>
              </a:rPr>
              <a:t>A new requirement until mid-year or until a proficient grade is earned on the PRESENT TENSE ASSESSMENT is that you write a parenthesis beside, above, or below every verb in our activities and write (in shorthand) the verb’s behavior in the </a:t>
            </a:r>
            <a:r>
              <a:rPr lang="en-US" b="0" i="0" u="none" strike="noStrike" baseline="0" dirty="0" err="1" smtClean="0">
                <a:latin typeface="Calibri"/>
              </a:rPr>
              <a:t>yo</a:t>
            </a:r>
            <a:r>
              <a:rPr lang="en-US" b="0" i="0" u="none" strike="noStrike" baseline="0" dirty="0" smtClean="0">
                <a:latin typeface="Calibri"/>
              </a:rPr>
              <a:t> and </a:t>
            </a:r>
            <a:r>
              <a:rPr lang="en-US" b="0" i="0" u="none" strike="noStrike" baseline="0" dirty="0" err="1" smtClean="0">
                <a:latin typeface="Calibri"/>
              </a:rPr>
              <a:t>tú</a:t>
            </a:r>
            <a:r>
              <a:rPr lang="en-US" b="0" i="0" u="none" strike="noStrike" baseline="0" dirty="0" smtClean="0">
                <a:latin typeface="Calibri"/>
              </a:rPr>
              <a:t> forms. For example: </a:t>
            </a:r>
            <a:r>
              <a:rPr lang="en-US" b="0" i="0" u="none" strike="noStrike" baseline="0" dirty="0" err="1" smtClean="0">
                <a:latin typeface="Calibri"/>
              </a:rPr>
              <a:t>tener</a:t>
            </a:r>
            <a:r>
              <a:rPr lang="en-US" b="0" i="0" u="none" strike="noStrike" baseline="0" dirty="0" smtClean="0">
                <a:latin typeface="Calibri"/>
              </a:rPr>
              <a:t> (</a:t>
            </a:r>
            <a:r>
              <a:rPr lang="en-US" b="0" i="0" u="none" strike="noStrike" baseline="0" dirty="0" err="1" smtClean="0">
                <a:latin typeface="Calibri"/>
              </a:rPr>
              <a:t>yo</a:t>
            </a:r>
            <a:r>
              <a:rPr lang="en-US" b="0" i="0" u="none" strike="noStrike" baseline="0" dirty="0" smtClean="0">
                <a:latin typeface="Calibri"/>
              </a:rPr>
              <a:t> in –go, e-</a:t>
            </a:r>
            <a:r>
              <a:rPr lang="en-US" b="0" i="0" u="none" strike="noStrike" baseline="0" dirty="0" err="1" smtClean="0">
                <a:latin typeface="Calibri"/>
              </a:rPr>
              <a:t>ie</a:t>
            </a:r>
            <a:r>
              <a:rPr lang="en-US" b="0" i="0" u="none" strike="noStrike" baseline="0" dirty="0" smtClean="0">
                <a:latin typeface="Calibri"/>
              </a:rPr>
              <a:t>) </a:t>
            </a:r>
            <a:r>
              <a:rPr lang="en-US" b="0" i="0" u="none" strike="noStrike" baseline="0" dirty="0" err="1" smtClean="0">
                <a:latin typeface="Calibri"/>
              </a:rPr>
              <a:t>estar</a:t>
            </a:r>
            <a:r>
              <a:rPr lang="en-US" b="0" i="0" u="none" strike="noStrike" baseline="0" dirty="0" smtClean="0">
                <a:latin typeface="Calibri"/>
              </a:rPr>
              <a:t> (</a:t>
            </a:r>
            <a:r>
              <a:rPr lang="en-US" b="0" i="0" u="none" strike="noStrike" baseline="0" dirty="0" err="1" smtClean="0">
                <a:latin typeface="Calibri"/>
              </a:rPr>
              <a:t>yo</a:t>
            </a:r>
            <a:r>
              <a:rPr lang="en-US" b="0" i="0" u="none" strike="noStrike" baseline="0" dirty="0" smtClean="0">
                <a:latin typeface="Calibri"/>
              </a:rPr>
              <a:t> in –</a:t>
            </a:r>
            <a:r>
              <a:rPr lang="en-US" b="0" i="0" u="none" strike="noStrike" baseline="0" dirty="0" err="1" smtClean="0">
                <a:latin typeface="Calibri"/>
              </a:rPr>
              <a:t>oy</a:t>
            </a:r>
            <a:r>
              <a:rPr lang="en-US" b="0" i="0" u="none" strike="noStrike" baseline="0" dirty="0" smtClean="0">
                <a:latin typeface="Calibri"/>
              </a:rPr>
              <a:t>, bottom 4 á) </a:t>
            </a:r>
            <a:r>
              <a:rPr lang="en-US" b="0" i="0" u="none" strike="noStrike" baseline="0" dirty="0" err="1" smtClean="0">
                <a:latin typeface="Calibri"/>
              </a:rPr>
              <a:t>poder</a:t>
            </a:r>
            <a:r>
              <a:rPr lang="en-US" b="0" i="0" u="none" strike="noStrike" baseline="0" dirty="0" smtClean="0">
                <a:latin typeface="Calibri"/>
              </a:rPr>
              <a:t> (o-</a:t>
            </a:r>
            <a:r>
              <a:rPr lang="en-US" b="0" i="0" u="none" strike="noStrike" baseline="0" dirty="0" err="1" smtClean="0">
                <a:latin typeface="Calibri"/>
              </a:rPr>
              <a:t>ue</a:t>
            </a:r>
            <a:r>
              <a:rPr lang="en-US" b="0" i="0" u="none" strike="noStrike" baseline="0" dirty="0" smtClean="0">
                <a:latin typeface="Calibri"/>
              </a:rPr>
              <a:t>) </a:t>
            </a:r>
            <a:r>
              <a:rPr lang="en-US" b="0" i="0" u="none" strike="noStrike" baseline="0" dirty="0" err="1" smtClean="0">
                <a:latin typeface="Calibri"/>
              </a:rPr>
              <a:t>repetir</a:t>
            </a:r>
            <a:r>
              <a:rPr lang="en-US" b="0" i="0" u="none" strike="noStrike" baseline="0" dirty="0" smtClean="0">
                <a:latin typeface="Calibri"/>
              </a:rPr>
              <a:t> (e-i) </a:t>
            </a:r>
            <a:r>
              <a:rPr lang="en-US" b="0" i="0" u="none" strike="noStrike" baseline="0" dirty="0" err="1" smtClean="0">
                <a:latin typeface="Calibri"/>
              </a:rPr>
              <a:t>oír</a:t>
            </a:r>
            <a:r>
              <a:rPr lang="en-US" b="0" i="0" u="none" strike="noStrike" baseline="0" dirty="0" smtClean="0">
                <a:latin typeface="Calibri"/>
              </a:rPr>
              <a:t> (</a:t>
            </a:r>
            <a:r>
              <a:rPr lang="en-US" b="0" i="0" u="none" strike="noStrike" baseline="0" dirty="0" err="1" smtClean="0">
                <a:latin typeface="Calibri"/>
              </a:rPr>
              <a:t>yo</a:t>
            </a:r>
            <a:r>
              <a:rPr lang="en-US" b="0" i="0" u="none" strike="noStrike" baseline="0" dirty="0" smtClean="0">
                <a:latin typeface="Calibri"/>
              </a:rPr>
              <a:t> in –go, shoe i to y)</a:t>
            </a:r>
            <a:endParaRPr lang="en-US" b="0" i="0" u="none" strike="noStrike" baseline="0" dirty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0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Estar – to be (temporal conditions, location, position, etc.)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dar – to give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1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ser – to be (permanent descriptions, origin, etc.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7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 ir – to go (I GO on a VOYage. THEY/YOU-ALL GO in a VAN.)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6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We will know very well before mid-year: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3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619</Words>
  <Application>Microsoft Office PowerPoint</Application>
  <PresentationFormat>On-screen Show (4:3)</PresentationFormat>
  <Paragraphs>40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Present Tense Verb Families – Flip Book Project COPY THESE NEW NOTES AND SHOW TEACHER FOR CREDIT note: You need these for the flip book project.</vt:lpstr>
      <vt:lpstr>We’ve studied so far:</vt:lpstr>
      <vt:lpstr>1. Regular Verbs ending in –ar, -er, -ir</vt:lpstr>
      <vt:lpstr>2. Verbs with yo in –oy:</vt:lpstr>
      <vt:lpstr>Estar – to be (temporal conditions, location, position, etc.) </vt:lpstr>
      <vt:lpstr>dar – to give </vt:lpstr>
      <vt:lpstr>ser – to be (permanent descriptions, origin, etc.</vt:lpstr>
      <vt:lpstr> ir – to go (I GO on a VOYage. THEY/YOU-ALL GO in a VAN.)</vt:lpstr>
      <vt:lpstr>We will know very well before mid-year:</vt:lpstr>
      <vt:lpstr>3. Verbs with yo in –go:</vt:lpstr>
      <vt:lpstr>Tener (to have) yo tengo</vt:lpstr>
      <vt:lpstr>Venir (to come) yo vengo</vt:lpstr>
      <vt:lpstr>caer (to fall) yo caigo </vt:lpstr>
      <vt:lpstr>hacer (to do, to make) yo hago</vt:lpstr>
      <vt:lpstr>poner (to put, to place) yo pongo</vt:lpstr>
      <vt:lpstr>salir (to leave) yo salgo</vt:lpstr>
      <vt:lpstr>traer (to bring) yo traigo</vt:lpstr>
      <vt:lpstr>valer (to be worth) yo valgo</vt:lpstr>
      <vt:lpstr>decir (to say, to tell) yo digo</vt:lpstr>
      <vt:lpstr>seguir (to follow, to continue) yo sigo</vt:lpstr>
      <vt:lpstr>oír (to hear) yo oigo ALSO i to y in all bottom forms oyes, oye, oyen</vt:lpstr>
      <vt:lpstr>4. Verbs with yo in –zco:</vt:lpstr>
      <vt:lpstr>Conocer – to know, to be familiar with (a person, a place, a topic) yo conozco</vt:lpstr>
      <vt:lpstr>Conducir – to drive, to conduct, to lead – yo conduzco</vt:lpstr>
      <vt:lpstr>5. Three very irregular yo forms:</vt:lpstr>
      <vt:lpstr>Saber – to know (a fact, how to do, where, when, who, what, how, why, etc.) - yo sé</vt:lpstr>
      <vt:lpstr>Caber – to fit - yo quepo</vt:lpstr>
      <vt:lpstr>Ver – to see - yo veo -  yo veo un VidEO – I see a video.</vt:lpstr>
      <vt:lpstr>*Boot/shoe/stem changing verbs – These change a letter INSIDE the verb root stem in addition to the ENDING in ALL BUT the nosotros and vosotros forms. That’s why the pattern is a shoe or boot.</vt:lpstr>
      <vt:lpstr>6a. Boot/shoe/stem changing verbs O to UE and U to UE</vt:lpstr>
      <vt:lpstr>Poder – to be able – yo puedo</vt:lpstr>
      <vt:lpstr>Jugar – to play – yo juego</vt:lpstr>
      <vt:lpstr>6b. Boot/shoe/stem changing verbs E to IE </vt:lpstr>
      <vt:lpstr>Querer – to want, to love – yo quiero</vt:lpstr>
      <vt:lpstr>6c. Boot/shoe/stem changing  verbs E to I</vt:lpstr>
      <vt:lpstr>Repetir – to repeat – yo repito</vt:lpstr>
      <vt:lpstr>PowerPoint Presentation</vt:lpstr>
      <vt:lpstr>PowerPoint Presentation</vt:lpstr>
      <vt:lpstr>SOME VERBS ARE A COMBINATION OF MORE THAN ONE CHANGE. </vt:lpstr>
      <vt:lpstr>A new requirement until mid-year or until a proficient grade is earned on the PRESENT TENSE ASSESSMENT is that you write a parenthesis beside, above, or below every verb in our activities and write (in shorthand) the verb’s behavior in the yo and tú forms. For example: tener (yo in –go, e-ie) estar (yo in –oy, bottom 4 á) poder (o-ue) repetir (e-i) oír (yo in –go, shoe i to y)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English, Rodney</dc:creator>
  <cp:lastModifiedBy>English, Rodney</cp:lastModifiedBy>
  <cp:revision>3</cp:revision>
  <dcterms:created xsi:type="dcterms:W3CDTF">2011-09-28T11:16:17Z</dcterms:created>
  <dcterms:modified xsi:type="dcterms:W3CDTF">2011-09-28T19:07:19Z</dcterms:modified>
</cp:coreProperties>
</file>