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</p:sldMasterIdLst>
  <p:notesMasterIdLst>
    <p:notesMasterId r:id="rId20"/>
  </p:notesMasterIdLst>
  <p:sldIdLst>
    <p:sldId id="328" r:id="rId6"/>
    <p:sldId id="400" r:id="rId7"/>
    <p:sldId id="330" r:id="rId8"/>
    <p:sldId id="420" r:id="rId9"/>
    <p:sldId id="421" r:id="rId10"/>
    <p:sldId id="364" r:id="rId11"/>
    <p:sldId id="414" r:id="rId12"/>
    <p:sldId id="389" r:id="rId13"/>
    <p:sldId id="424" r:id="rId14"/>
    <p:sldId id="428" r:id="rId15"/>
    <p:sldId id="427" r:id="rId16"/>
    <p:sldId id="411" r:id="rId17"/>
    <p:sldId id="425" r:id="rId18"/>
    <p:sldId id="42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100C20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4" autoAdjust="0"/>
    <p:restoredTop sz="92571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BD6FC5-0703-4092-A0DE-594AAD2E9DD3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A629F1-9B94-4853-9783-2839BC8F3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9478C-58E2-4CBC-95A1-DB2C2B2DEF3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B6C5EB-2F7D-4FEA-978D-D2AED8F678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24DBC-12E8-46C0-BDFB-6AFE941678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66FB0-2491-4319-B18E-FC94C21968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58DCE-F97B-4E4D-A893-805B7B3392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DA7F3-97AF-401E-8226-59A57CDCC4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59416E-AE96-4A41-BDDE-0CCE1C2A6C4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06A5C-1DA6-4745-ADBB-67C7D6B99D9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76874-7803-435D-BF82-591174C009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60991-3200-4642-8A04-557F89A4B2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5EA7B-9F1A-43F9-9702-1912EAA481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BBCAB-BBE7-4AC0-9DC7-B6B4CB3AA1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8B6C54-09F1-481C-8115-C1ACB6027B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67443-03CC-4BD0-9CAF-E5A05A079B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138DE-CD57-43C0-8D63-181116404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4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4DA7-A5E6-4A15-8B95-4E657AF0A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5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D1B5-2304-4DA9-91EB-D3BECE68B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0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30FE-A775-42AE-841D-5693371EC4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3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E0B2-7D51-4A9F-AF3C-9416842E2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1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smtClean="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9AD5C-D42E-4007-8BDA-4A1A2D119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19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smtClean="0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3DFF-E540-46BE-8708-127FF22D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BF6C-22B0-429B-8D47-44267289C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4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smtClean="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2B456-199D-4F46-ABF9-FFD9EE31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9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smtClean="0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4034E-C84A-4F0C-8B82-7CEDEEDDB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D9C8-D08F-426A-9CA6-C2B916FCC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3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0849A-0EEE-4E71-A7C9-3192716E5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1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F3F3-C083-455D-B831-07BE6C49D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5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3B18C-35A1-4C22-9BE8-C0926D5E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2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8D9B4-E0D5-4D5E-8F71-629BB2C89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6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2DEC9-5C50-483E-9BF9-8D8B7122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  <p:sldLayoutId id="2147484681" r:id="rId13"/>
    <p:sldLayoutId id="2147484682" r:id="rId14"/>
    <p:sldLayoutId id="2147484683" r:id="rId15"/>
    <p:sldLayoutId id="2147484684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Student%20Resources/LE1/LE1-C1S1T3%20-%20Leadership%20Primary%20and%20Secondary%20Objectives%20-%20Case%20Studie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2766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Leadership Primary and     Secondary Objectives</a:t>
            </a: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LE1-C1S1T3pg Leadership Primary and Secondary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Lesson Question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774825"/>
            <a:ext cx="8763000" cy="4930775"/>
          </a:xfrm>
        </p:spPr>
        <p:txBody>
          <a:bodyPr anchor="ctr"/>
          <a:lstStyle/>
          <a:p>
            <a:pPr algn="ctr" eaLnBrk="1" hangingPunct="1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4000" dirty="0" smtClean="0"/>
              <a:t>Read the </a:t>
            </a:r>
            <a:r>
              <a:rPr lang="en-US" sz="4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3" action="ppaction://hlinkfile"/>
              </a:rPr>
              <a:t>Case Study</a:t>
            </a:r>
            <a:r>
              <a:rPr lang="en-US" sz="4000" dirty="0" smtClean="0"/>
              <a:t>, then answer </a:t>
            </a:r>
          </a:p>
          <a:p>
            <a:pPr algn="ctr" eaLnBrk="1" hangingPunct="1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4000" dirty="0" smtClean="0"/>
              <a:t>CPS Lesson Question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Warm Up Questions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b="1" u="sng" smtClean="0"/>
          </a:p>
          <a:p>
            <a:pPr eaLnBrk="1" hangingPunct="1">
              <a:buFont typeface="Wingdings 2" pitchFamily="18" charset="2"/>
              <a:buNone/>
            </a:pPr>
            <a:endParaRPr lang="en-US" altLang="en-US" b="1" u="sng" smtClean="0"/>
          </a:p>
          <a:p>
            <a:pPr eaLnBrk="1" hangingPunct="1">
              <a:buFont typeface="Wingdings 2" pitchFamily="18" charset="2"/>
              <a:buNone/>
            </a:pPr>
            <a:endParaRPr lang="en-US" altLang="en-US" b="1" u="sng" smtClean="0"/>
          </a:p>
          <a:p>
            <a:pPr algn="ctr" eaLnBrk="1" hangingPunct="1">
              <a:buFont typeface="Wingdings 2" pitchFamily="18" charset="2"/>
              <a:buNone/>
            </a:pPr>
            <a:endParaRPr lang="en-US" altLang="en-US" sz="16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en-US" sz="3600" smtClean="0"/>
              <a:t>CPS Lesson Questions (3)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-415925" y="417513"/>
            <a:ext cx="983773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43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Closing Question</a:t>
            </a:r>
          </a:p>
        </p:txBody>
      </p:sp>
      <p:sp>
        <p:nvSpPr>
          <p:cNvPr id="29700" name="Content Placeholder 7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3581400" cy="3025775"/>
          </a:xfrm>
        </p:spPr>
        <p:txBody>
          <a:bodyPr anchor="ctr"/>
          <a:lstStyle/>
          <a:p>
            <a:pPr marL="273050" indent="0" eaLnBrk="1" hangingPunct="1">
              <a:buFont typeface="Wingdings 2" pitchFamily="18" charset="2"/>
              <a:buNone/>
            </a:pPr>
            <a:r>
              <a:rPr lang="en-US" altLang="en-US" smtClean="0"/>
              <a:t>List 2-3 things you learned about leadership from this lesson that you did not already know.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057400"/>
            <a:ext cx="40274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6431" y="6359376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“Pick a Student” for this question.)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393192"/>
            <a:ext cx="904962" cy="366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Questions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4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 smtClean="0"/>
          </a:p>
          <a:p>
            <a:pPr>
              <a:buFont typeface="Wingdings 2" pitchFamily="18" charset="2"/>
              <a:buNone/>
            </a:pPr>
            <a:endParaRPr lang="en-US" altLang="en-US" smtClean="0"/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Copyright Information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119062" indent="0" eaLnBrk="1" hangingPunct="1">
              <a:buFont typeface="Wingdings 2" pitchFamily="18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Images in this lesson were taken from: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Microsoft</a:t>
            </a:r>
            <a:r>
              <a:rPr lang="en-US" sz="3200" baseline="30000" dirty="0" smtClean="0"/>
              <a:t>©</a:t>
            </a:r>
            <a:r>
              <a:rPr lang="en-US" sz="3200" dirty="0" smtClean="0"/>
              <a:t> Clip Art Gallery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Marine Corps Combat Camera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438400"/>
            <a:ext cx="8534400" cy="19812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75000"/>
              <a:buFont typeface="Wingdings 2" pitchFamily="18" charset="2"/>
              <a:buNone/>
            </a:pPr>
            <a:r>
              <a:rPr lang="en-US" altLang="en-US" sz="4000" smtClean="0"/>
              <a:t>   </a:t>
            </a:r>
            <a:r>
              <a:rPr lang="en-US" altLang="en-US" sz="3600" smtClean="0"/>
              <a:t>This lesson will explain to you the primary and secondary objectives of leadership as defined by the Marine Corps.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 lIns="182880" anchor="ctr"/>
          <a:lstStyle/>
          <a:p>
            <a:pPr marL="633412" indent="-514350" eaLnBrk="1" hangingPunct="1">
              <a:spcBef>
                <a:spcPct val="20000"/>
              </a:spcBef>
              <a:spcAft>
                <a:spcPts val="24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dirty="0" smtClean="0"/>
              <a:t>Identify the </a:t>
            </a:r>
            <a:r>
              <a:rPr lang="en-US" sz="3600" dirty="0" smtClean="0">
                <a:solidFill>
                  <a:srgbClr val="FFFF00"/>
                </a:solidFill>
              </a:rPr>
              <a:t>primary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FF00"/>
                </a:solidFill>
              </a:rPr>
              <a:t>secondary objectives of leadership</a:t>
            </a:r>
            <a:r>
              <a:rPr lang="en-US" sz="3600" dirty="0" smtClean="0"/>
              <a:t>.</a:t>
            </a:r>
          </a:p>
          <a:p>
            <a:pPr marL="633412" indent="-514350" eaLnBrk="1" hangingPunct="1">
              <a:spcBef>
                <a:spcPct val="20000"/>
              </a:spcBef>
              <a:spcAft>
                <a:spcPts val="24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dirty="0" smtClean="0"/>
              <a:t>Describe the objective of </a:t>
            </a:r>
            <a:r>
              <a:rPr lang="en-US" sz="3600" dirty="0" smtClean="0">
                <a:solidFill>
                  <a:srgbClr val="FFFF00"/>
                </a:solidFill>
              </a:rPr>
              <a:t>mission accomplishment</a:t>
            </a:r>
            <a:r>
              <a:rPr lang="en-US" sz="3600" dirty="0" smtClean="0"/>
              <a:t>.</a:t>
            </a:r>
          </a:p>
          <a:p>
            <a:pPr marL="633412" indent="-514350" eaLnBrk="1" hangingPunct="1">
              <a:spcBef>
                <a:spcPct val="20000"/>
              </a:spcBef>
              <a:spcAft>
                <a:spcPts val="24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dirty="0" smtClean="0"/>
              <a:t>Explain the objective of </a:t>
            </a:r>
            <a:r>
              <a:rPr lang="en-US" sz="3600" dirty="0" smtClean="0">
                <a:solidFill>
                  <a:srgbClr val="FFFF00"/>
                </a:solidFill>
              </a:rPr>
              <a:t>troop welfare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Key Words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b="1" u="sng" smtClean="0"/>
          </a:p>
          <a:p>
            <a:pPr eaLnBrk="1" hangingPunct="1">
              <a:buFont typeface="Wingdings 2" pitchFamily="18" charset="2"/>
              <a:buNone/>
            </a:pPr>
            <a:endParaRPr lang="en-US" altLang="en-US" b="1" u="sng" smtClean="0"/>
          </a:p>
          <a:p>
            <a:pPr eaLnBrk="1" hangingPunct="1">
              <a:buFont typeface="Wingdings 2" pitchFamily="18" charset="2"/>
              <a:buNone/>
            </a:pPr>
            <a:endParaRPr lang="en-US" altLang="en-US" b="1" u="sng" smtClean="0"/>
          </a:p>
          <a:p>
            <a:pPr algn="ctr" eaLnBrk="1" hangingPunct="1">
              <a:buFont typeface="Wingdings 2" pitchFamily="18" charset="2"/>
              <a:buNone/>
            </a:pPr>
            <a:endParaRPr lang="en-US" altLang="en-US" sz="16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CPS Key Word Questions (1-4)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Key Words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eaLnBrk="1" hangingPunct="1">
              <a:defRPr/>
            </a:pP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Objective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sz="1000" b="1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Welfare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sz="2800" b="1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800" b="1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Primary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4400" b="1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FFFF00"/>
                </a:solidFill>
              </a:rPr>
              <a:t>Secondary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752600"/>
            <a:ext cx="8458200" cy="4800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119062">
              <a:buClr>
                <a:schemeClr val="accent1"/>
              </a:buClr>
              <a:buSzPct val="80000"/>
              <a:defRPr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01638"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________ -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goal you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are trying to achieve</a:t>
            </a:r>
          </a:p>
          <a:p>
            <a:pPr marL="401638">
              <a:buClr>
                <a:schemeClr val="accent1"/>
              </a:buClr>
              <a:buSzPct val="80000"/>
              <a:defRPr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0163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endParaRPr lang="en-US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01638"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_______ - a person’s health, comfort, and happiness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01638">
              <a:buClr>
                <a:schemeClr val="accent1"/>
              </a:buClr>
              <a:buSzPct val="80000"/>
              <a:defRPr/>
            </a:pPr>
            <a:endParaRPr lang="en-US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01638"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_______ - something very important or that comes first</a:t>
            </a:r>
          </a:p>
          <a:p>
            <a:pPr marL="401638">
              <a:buClr>
                <a:schemeClr val="accent1"/>
              </a:buClr>
              <a:buSzPct val="80000"/>
              <a:defRPr/>
            </a:pP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01638"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_________ - something less important than the primary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Warm Up Questions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b="1" u="sng" smtClean="0"/>
          </a:p>
          <a:p>
            <a:pPr eaLnBrk="1" hangingPunct="1">
              <a:buFont typeface="Wingdings 2" pitchFamily="18" charset="2"/>
              <a:buNone/>
            </a:pPr>
            <a:endParaRPr lang="en-US" altLang="en-US" b="1" u="sng" smtClean="0"/>
          </a:p>
          <a:p>
            <a:pPr eaLnBrk="1" hangingPunct="1">
              <a:buFont typeface="Wingdings 2" pitchFamily="18" charset="2"/>
              <a:buNone/>
            </a:pPr>
            <a:endParaRPr lang="en-US" altLang="en-US" b="1" u="sng" smtClean="0"/>
          </a:p>
          <a:p>
            <a:pPr algn="ctr" eaLnBrk="1" hangingPunct="1">
              <a:buFont typeface="Wingdings 2" pitchFamily="18" charset="2"/>
              <a:buNone/>
            </a:pPr>
            <a:endParaRPr lang="en-US" altLang="en-US" sz="16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CPS Lesson Questions (1-2)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-415925" y="417513"/>
            <a:ext cx="983773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43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Opening Question</a:t>
            </a:r>
          </a:p>
        </p:txBody>
      </p:sp>
      <p:sp>
        <p:nvSpPr>
          <p:cNvPr id="24580" name="Content Placeholder 7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3886200" cy="3429000"/>
          </a:xfrm>
        </p:spPr>
        <p:txBody>
          <a:bodyPr anchor="ctr"/>
          <a:lstStyle/>
          <a:p>
            <a:pPr marL="273050" indent="0" eaLnBrk="1" hangingPunct="1">
              <a:buFont typeface="Wingdings 2" pitchFamily="18" charset="2"/>
              <a:buNone/>
            </a:pPr>
            <a:r>
              <a:rPr lang="en-US" altLang="en-US" sz="2600" smtClean="0"/>
              <a:t>List 2-3 reasons why mission accomplishment is the primary objective of leadership (vs. troop welfare).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057400"/>
            <a:ext cx="40274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6431" y="6359376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“Pick a Student” for this question.)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393192"/>
            <a:ext cx="904962" cy="366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Mission Accomplishment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3200"/>
              <a:t> </a:t>
            </a:r>
            <a:r>
              <a:rPr lang="en-US" sz="3200" smtClean="0"/>
              <a:t>The </a:t>
            </a:r>
            <a:r>
              <a:rPr lang="en-US" sz="3200" dirty="0" smtClean="0"/>
              <a:t>primary objective of leadership is _______    </a:t>
            </a: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3200"/>
              <a:t> </a:t>
            </a:r>
            <a:r>
              <a:rPr lang="en-US" sz="3200" smtClean="0"/>
              <a:t>______________.</a:t>
            </a:r>
            <a:endParaRPr lang="en-US" sz="3200" dirty="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3200" dirty="0" smtClean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762000" y="3505200"/>
            <a:ext cx="731520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457200"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Know your job and do it well.</a:t>
            </a:r>
          </a:p>
          <a:p>
            <a:pPr marL="731520" indent="-457200">
              <a:spcAft>
                <a:spcPts val="0"/>
              </a:spcAft>
              <a:buClr>
                <a:srgbClr val="DDDDDD"/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FFFF"/>
                </a:solidFill>
                <a:latin typeface="Calibri"/>
                <a:cs typeface="+mn-cs"/>
              </a:rPr>
              <a:t>Employ your unit in accordance with its capabilities.</a:t>
            </a:r>
            <a:endParaRPr lang="en-US" sz="28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731520" indent="-457200"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For example:</a:t>
            </a:r>
          </a:p>
          <a:p>
            <a:pPr marL="1188720" lvl="1" indent="-457200"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+mn-cs"/>
              </a:rPr>
              <a:t>Execute drill movements properly</a:t>
            </a:r>
          </a:p>
          <a:p>
            <a:pPr marL="1188720" lvl="1" indent="-457200">
              <a:spcAft>
                <a:spcPts val="600"/>
              </a:spcAft>
              <a:buClr>
                <a:srgbClr val="DDDDDD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+mn-cs"/>
              </a:rPr>
              <a:t>Complete your assignments on time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99275" y="2227263"/>
            <a:ext cx="1455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mission</a:t>
            </a:r>
            <a:endParaRPr lang="en-US" altLang="en-US" sz="2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0075" y="2801938"/>
            <a:ext cx="293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accomplishment</a:t>
            </a:r>
            <a:endParaRPr lang="en-US" altLang="en-US" sz="20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3" grpId="0" build="p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Troop Welfare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buClr>
                <a:srgbClr val="DDDDDD"/>
              </a:buClr>
              <a:defRPr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200" dirty="0" smtClean="0"/>
              <a:t>The secondary objective of leadership is _____    </a:t>
            </a:r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3200" dirty="0"/>
              <a:t> </a:t>
            </a:r>
            <a:r>
              <a:rPr lang="en-US" sz="3200" dirty="0" smtClean="0"/>
              <a:t> ______.</a:t>
            </a:r>
            <a:endParaRPr lang="en-US" sz="3200" dirty="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3200" dirty="0" smtClean="0"/>
          </a:p>
          <a:p>
            <a:pPr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762000" y="3505200"/>
            <a:ext cx="73152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457200">
              <a:buClr>
                <a:srgbClr val="DDDDDD"/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Know your Marines and take care of them.</a:t>
            </a:r>
          </a:p>
          <a:p>
            <a:pPr marL="731520" indent="-457200">
              <a:buClr>
                <a:srgbClr val="DDDDDD"/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Learn all you can about each Marine in your </a:t>
            </a:r>
            <a:r>
              <a:rPr lang="en-US" sz="2800">
                <a:solidFill>
                  <a:srgbClr val="FFFFFF"/>
                </a:solidFill>
                <a:latin typeface="Calibri"/>
                <a:cs typeface="+mn-cs"/>
              </a:rPr>
              <a:t>	unit (their background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, problems, strong 	and weak points, etc.)</a:t>
            </a:r>
          </a:p>
          <a:p>
            <a:pPr marL="731520" indent="-457200">
              <a:buClr>
                <a:srgbClr val="DDDDDD"/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Put the needs of your troops above your own needs.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50125" y="2268538"/>
            <a:ext cx="110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troop</a:t>
            </a:r>
            <a:endParaRPr lang="en-US" altLang="en-US" sz="2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2801938"/>
            <a:ext cx="1427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welfare</a:t>
            </a:r>
            <a:endParaRPr lang="en-US" altLang="en-US" sz="20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3" grpId="0" build="p"/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Custom 1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2F75F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9B7334651024585F5470222F653BC" ma:contentTypeVersion="3" ma:contentTypeDescription="Create a new document." ma:contentTypeScope="" ma:versionID="211ed72d6f8688ce03155945470a18bb">
  <xsd:schema xmlns:xsd="http://www.w3.org/2001/XMLSchema" xmlns:p="http://schemas.microsoft.com/office/2006/metadata/properties" xmlns:ns2="9c2bfba9-47f6-47e1-8856-589adc02ca19" targetNamespace="http://schemas.microsoft.com/office/2006/metadata/properties" ma:root="true" ma:fieldsID="d57e24b0d86b6a7544594fd75093cbcd" ns2:_="">
    <xsd:import namespace="9c2bfba9-47f6-47e1-8856-589adc02ca19"/>
    <xsd:element name="properties">
      <xsd:complexType>
        <xsd:sequence>
          <xsd:element name="documentManagement">
            <xsd:complexType>
              <xsd:all>
                <xsd:element ref="ns2:Team_x0020_Member" minOccurs="0"/>
                <xsd:element ref="ns2:Status" minOccurs="0"/>
                <xsd:element ref="ns2: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c2bfba9-47f6-47e1-8856-589adc02ca19" elementFormDefault="qualified">
    <xsd:import namespace="http://schemas.microsoft.com/office/2006/documentManagement/types"/>
    <xsd:element name="Team_x0020_Member" ma:index="8" nillable="true" ma:displayName="Team Member" ma:default="" ma:format="Dropdown" ma:internalName="Team_x0020_Member">
      <xsd:simpleType>
        <xsd:restriction base="dms:Choice">
          <xsd:enumeration value="All"/>
          <xsd:enumeration value="Carrie Wolak"/>
          <xsd:enumeration value="Col Richardson"/>
          <xsd:enumeration value="Liz Pimpinella"/>
          <xsd:enumeration value="Lynn Nesbit"/>
          <xsd:enumeration value="Mike Romero"/>
          <xsd:enumeration value="Scott Bakken"/>
          <xsd:enumeration value="Steve Huff"/>
          <xsd:enumeration value="Derrick Small"/>
          <xsd:enumeration value="Larry Resendez"/>
          <xsd:enumeration value="Steve Sessis"/>
          <xsd:enumeration value="Brian Josten"/>
          <xsd:enumeration value="Acension Fierro"/>
          <xsd:enumeration value="Bruce Barnes"/>
          <xsd:enumeration value="Ken Hicks"/>
        </xsd:restriction>
      </xsd:simpleType>
    </xsd:element>
    <xsd:element name="Status" ma:index="9" nillable="true" ma:displayName="Status" ma:default="" ma:format="Dropdown" ma:internalName="Status">
      <xsd:simpleType>
        <xsd:restriction base="dms:Choice">
          <xsd:enumeration value="Unvetted"/>
          <xsd:enumeration value="Template"/>
          <xsd:enumeration value="Rough Draft"/>
          <xsd:enumeration value="Final"/>
        </xsd:restriction>
      </xsd:simpleType>
    </xsd:element>
    <xsd:element name="RD" ma:index="10" nillable="true" ma:displayName="RD" ma:default="0" ma:internalName="R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_x0020_Member xmlns="9c2bfba9-47f6-47e1-8856-589adc02ca19">Liz Pimpinella</Team_x0020_Member>
    <RD xmlns="9c2bfba9-47f6-47e1-8856-589adc02ca19">false</RD>
    <Status xmlns="9c2bfba9-47f6-47e1-8856-589adc02ca19">Template</Status>
  </documentManagement>
</p:properties>
</file>

<file path=customXml/itemProps1.xml><?xml version="1.0" encoding="utf-8"?>
<ds:datastoreItem xmlns:ds="http://schemas.openxmlformats.org/officeDocument/2006/customXml" ds:itemID="{D5C20604-6E9D-48C8-B24B-2075DD8D48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6FE889-46A8-4826-A27A-206857CBC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bfba9-47f6-47e1-8856-589adc02ca1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D19DC94-1EFC-48AB-891D-511A725E567C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73509C1-4DD5-45E2-A09B-C2837820E5D3}">
  <ds:schemaRefs>
    <ds:schemaRef ds:uri="http://schemas.microsoft.com/office/2006/metadata/properties"/>
    <ds:schemaRef ds:uri="http://schemas.microsoft.com/office/infopath/2007/PartnerControls"/>
    <ds:schemaRef ds:uri="9c2bfba9-47f6-47e1-8856-589adc02ca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13446</TotalTime>
  <Words>316</Words>
  <Application>Microsoft Office PowerPoint</Application>
  <PresentationFormat>On-screen Show (4:3)</PresentationFormat>
  <Paragraphs>96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1_MCJROTC Template</vt:lpstr>
      <vt:lpstr>Leadership Primary and     Secondary Objectives</vt:lpstr>
      <vt:lpstr>PowerPoint Presentation</vt:lpstr>
      <vt:lpstr>Lesson Objectives</vt:lpstr>
      <vt:lpstr>Key Words</vt:lpstr>
      <vt:lpstr>Key Words</vt:lpstr>
      <vt:lpstr>Warm Up Questions</vt:lpstr>
      <vt:lpstr>Opening Question</vt:lpstr>
      <vt:lpstr>Mission Accomplishment</vt:lpstr>
      <vt:lpstr>Troop Welfare</vt:lpstr>
      <vt:lpstr>Lesson Question</vt:lpstr>
      <vt:lpstr>Warm Up Questions</vt:lpstr>
      <vt:lpstr>Closing Question</vt:lpstr>
      <vt:lpstr>Questions</vt:lpstr>
      <vt:lpstr>Copyright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Andy Bennetts</cp:lastModifiedBy>
  <cp:revision>798</cp:revision>
  <dcterms:created xsi:type="dcterms:W3CDTF">2009-11-04T16:56:31Z</dcterms:created>
  <dcterms:modified xsi:type="dcterms:W3CDTF">2014-05-06T21:33:21Z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