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5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7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514-5762-4757-854A-22A7FDD111D1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3A8D-8CDF-495E-801A-5342BC8D7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8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81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2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6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7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3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7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7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3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3553A-9290-4827-9B50-D6124E11FD07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54CE3-0A8F-4769-A120-2B5F92A83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8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 will you have to know on tomorrow’s quiz?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36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She, 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6304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Comprendemos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4420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</a:t>
            </a:r>
            <a:r>
              <a:rPr lang="en-US" b="0" i="0" u="none" strike="noStrike" baseline="0" dirty="0" smtClean="0">
                <a:latin typeface="Calibri"/>
              </a:rPr>
              <a:t>6. </a:t>
            </a:r>
            <a:r>
              <a:rPr lang="en-US" b="0" i="0" u="none" strike="noStrike" baseline="0" dirty="0" err="1" smtClean="0">
                <a:latin typeface="Calibri"/>
              </a:rPr>
              <a:t>Comprar</a:t>
            </a:r>
            <a:r>
              <a:rPr lang="en-US" b="0" i="0" u="none" strike="noStrike" baseline="0" dirty="0" smtClean="0">
                <a:latin typeface="Calibri"/>
              </a:rPr>
              <a:t> you familiar singular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6379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Compras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2549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____________</a:t>
            </a:r>
            <a:r>
              <a:rPr lang="en-US" b="0" i="0" u="none" strike="noStrike" baseline="0" dirty="0" smtClean="0">
                <a:latin typeface="Calibri"/>
              </a:rPr>
              <a:t>7. </a:t>
            </a:r>
            <a:r>
              <a:rPr lang="en-US" b="0" i="0" u="none" strike="noStrike" baseline="0" dirty="0" err="1" smtClean="0">
                <a:latin typeface="Calibri"/>
              </a:rPr>
              <a:t>Llegar</a:t>
            </a:r>
            <a:r>
              <a:rPr lang="en-US" b="0" i="0" u="none" strike="noStrike" baseline="0" dirty="0" smtClean="0">
                <a:latin typeface="Calibri"/>
              </a:rPr>
              <a:t> you formal plural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9199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Llegan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6969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</a:t>
            </a:r>
            <a:r>
              <a:rPr lang="en-US" b="0" i="0" u="none" strike="noStrike" baseline="0" dirty="0" smtClean="0">
                <a:latin typeface="Calibri"/>
              </a:rPr>
              <a:t>8. </a:t>
            </a:r>
            <a:r>
              <a:rPr lang="en-US" b="0" i="0" u="none" strike="noStrike" baseline="0" dirty="0" err="1" smtClean="0">
                <a:latin typeface="Calibri"/>
              </a:rPr>
              <a:t>Aprender</a:t>
            </a:r>
            <a:r>
              <a:rPr lang="en-US" b="0" i="0" u="none" strike="noStrike" baseline="0" dirty="0" smtClean="0">
                <a:latin typeface="Calibri"/>
              </a:rPr>
              <a:t> you familiar plural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8261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Aprendéis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561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</a:t>
            </a:r>
            <a:r>
              <a:rPr lang="en-US" b="0" i="0" u="none" strike="noStrike" baseline="0" dirty="0" smtClean="0">
                <a:latin typeface="Calibri"/>
              </a:rPr>
              <a:t>9. </a:t>
            </a:r>
            <a:r>
              <a:rPr lang="en-US" b="0" i="0" u="none" strike="noStrike" baseline="0" dirty="0" err="1" smtClean="0">
                <a:latin typeface="Calibri"/>
              </a:rPr>
              <a:t>Resumir</a:t>
            </a:r>
            <a:r>
              <a:rPr lang="en-US" b="0" i="0" u="none" strike="noStrike" baseline="0" dirty="0" smtClean="0">
                <a:latin typeface="Calibri"/>
              </a:rPr>
              <a:t> – to summarize you formal singular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2688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Resume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4476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___________</a:t>
            </a:r>
            <a:r>
              <a:rPr lang="en-US" b="0" i="0" u="none" strike="noStrike" baseline="0" dirty="0" smtClean="0">
                <a:latin typeface="Calibri"/>
              </a:rPr>
              <a:t>10. </a:t>
            </a:r>
            <a:r>
              <a:rPr lang="en-US" b="0" i="0" u="none" strike="noStrike" baseline="0" dirty="0" err="1" smtClean="0">
                <a:latin typeface="Calibri"/>
              </a:rPr>
              <a:t>Combatir</a:t>
            </a:r>
            <a:r>
              <a:rPr lang="en-US" b="0" i="0" u="none" strike="noStrike" baseline="0" dirty="0" smtClean="0">
                <a:latin typeface="Calibri"/>
              </a:rPr>
              <a:t> we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06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Él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887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Combatimos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5081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_____________</a:t>
            </a:r>
            <a:r>
              <a:rPr lang="en-US" b="0" i="0" u="none" strike="noStrike" baseline="0" dirty="0" smtClean="0">
                <a:latin typeface="Calibri"/>
              </a:rPr>
              <a:t>11. </a:t>
            </a:r>
            <a:r>
              <a:rPr lang="en-US" b="0" i="0" u="none" strike="noStrike" baseline="0" dirty="0" err="1" smtClean="0">
                <a:latin typeface="Calibri"/>
              </a:rPr>
              <a:t>Tomar</a:t>
            </a:r>
            <a:r>
              <a:rPr lang="en-US" b="0" i="0" u="none" strike="noStrike" baseline="0" dirty="0" smtClean="0">
                <a:latin typeface="Calibri"/>
              </a:rPr>
              <a:t> she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7031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Toma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328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973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Spanish II students should be ready to conjugate regular –</a:t>
            </a:r>
            <a:r>
              <a:rPr lang="en-US" b="0" i="0" u="none" strike="noStrike" baseline="0" dirty="0" err="1" smtClean="0">
                <a:latin typeface="Calibri"/>
              </a:rPr>
              <a:t>ar</a:t>
            </a:r>
            <a:r>
              <a:rPr lang="en-US" b="0" i="0" u="none" strike="noStrike" baseline="0" dirty="0" smtClean="0">
                <a:latin typeface="Calibri"/>
              </a:rPr>
              <a:t>, -</a:t>
            </a:r>
            <a:r>
              <a:rPr lang="en-US" b="0" i="0" u="none" strike="noStrike" baseline="0" dirty="0" err="1" smtClean="0">
                <a:latin typeface="Calibri"/>
              </a:rPr>
              <a:t>er</a:t>
            </a:r>
            <a:r>
              <a:rPr lang="en-US" b="0" i="0" u="none" strike="noStrike" baseline="0" dirty="0" smtClean="0">
                <a:latin typeface="Calibri"/>
              </a:rPr>
              <a:t> and –</a:t>
            </a:r>
            <a:r>
              <a:rPr lang="en-US" b="0" i="0" u="none" strike="noStrike" baseline="0" dirty="0" err="1" smtClean="0">
                <a:latin typeface="Calibri"/>
              </a:rPr>
              <a:t>ir</a:t>
            </a:r>
            <a:r>
              <a:rPr lang="en-US" b="0" i="0" u="none" strike="noStrike" baseline="0" dirty="0" smtClean="0">
                <a:latin typeface="Calibri"/>
              </a:rPr>
              <a:t> verbs when given subjects in Spanish or English like in the above examples.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3897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925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Spanish I and II students should be ready to identify meanings of all subject pronouns. 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tú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él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ella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usted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nosotros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vosotros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ustedes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ellos</a:t>
            </a:r>
            <a:r>
              <a:rPr lang="en-US" b="0" i="0" u="none" strike="noStrike" baseline="0" dirty="0" smtClean="0">
                <a:latin typeface="Calibri"/>
              </a:rPr>
              <a:t>, </a:t>
            </a:r>
            <a:r>
              <a:rPr lang="en-US" b="0" i="0" u="none" strike="noStrike" baseline="0" dirty="0" err="1" smtClean="0">
                <a:latin typeface="Calibri"/>
              </a:rPr>
              <a:t>ellas</a:t>
            </a:r>
            <a:r>
              <a:rPr lang="en-US" b="0" i="0" u="none" strike="noStrike" baseline="0" dirty="0" smtClean="0">
                <a:latin typeface="Calibri"/>
              </a:rPr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2749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Spanish I and II students should know the forms of the verb SER – TO BE.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1492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 order do the subject pronouns always go in?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9624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One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8358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8612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Two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4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He, 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7823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Tú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2590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Three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8794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Él, ella, usted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2740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Four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8495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75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Five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6296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92832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Six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9386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Ellos, ellas, ustedes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27443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Study for your quiz – success will be yours!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50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16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(formal singular -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3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82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01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75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You-all (familiar plural – more than one person, form used in Spain)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72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Ellas (feminine)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8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 will you have to do on tomorrow’s quiz?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07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44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25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(masculine)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43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34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You-all (formal plural – more than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79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Practice: Give the Spanish…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80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14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Él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6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531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What’s on it?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135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31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947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(males and females)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195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008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She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447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841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(familiar singular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717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Tú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296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(formal plural more than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424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0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Subject Pronouns and Meanings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127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(all females)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290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170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(formal singular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344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30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(familiar plural more than one person – form used in Spain)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73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273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Now give the English meanings of these: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828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Él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441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5263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01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670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698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191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184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7237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(males and females)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53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576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She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891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Tú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533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(familiar singular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448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73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813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(formal plural more than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646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053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(all females)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505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739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(formal singular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58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Vosotros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980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(familiar plural more than one person – form used in Spain)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1490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Forms of SER – TO BE: How do you say the following?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524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He 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242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Él 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7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Tú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213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 are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8181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 somos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4447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 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614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 soy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0428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are (all females)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5682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Ellas 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5848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You-all are (in Latin America)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042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Ustedes 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143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are (familiar singular)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2399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Tú eres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99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(familiar singular - one person)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216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You-all are (formal plural)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7628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Ustedes 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1906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She 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1863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 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7504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are (males and females)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1687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Ellos 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4364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You-all are (familiar plural in Spain)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9565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Vosotros sois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817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 are (formal singular)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4567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Usted 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54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Ella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0744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See an example of a conjugating quiz (Spanish II only - for now):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7563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 smtClean="0">
                <a:latin typeface="Calibri"/>
              </a:rPr>
              <a:t>_________________1</a:t>
            </a:r>
            <a:r>
              <a:rPr lang="en-US" b="0" i="0" u="none" strike="noStrike" baseline="0" dirty="0" smtClean="0">
                <a:latin typeface="Calibri"/>
              </a:rPr>
              <a:t>. </a:t>
            </a:r>
            <a:r>
              <a:rPr lang="en-US" b="0" i="0" u="none" strike="noStrike" baseline="0" dirty="0" err="1" smtClean="0">
                <a:latin typeface="Calibri"/>
              </a:rPr>
              <a:t>Hablar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endParaRPr lang="en-US" b="0" i="0" u="none" strike="noStrike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9756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Hablo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394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_________________2</a:t>
            </a:r>
            <a:r>
              <a:rPr lang="en-US" b="0" i="0" u="none" strike="noStrike" baseline="0" dirty="0" smtClean="0">
                <a:latin typeface="Calibri"/>
              </a:rPr>
              <a:t>. </a:t>
            </a:r>
            <a:r>
              <a:rPr lang="en-US" b="0" i="0" u="none" strike="noStrike" baseline="0" dirty="0" err="1" smtClean="0">
                <a:latin typeface="Calibri"/>
              </a:rPr>
              <a:t>vivir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vosotros</a:t>
            </a:r>
            <a:endParaRPr lang="en-US" b="0" i="0" u="none" strike="noStrike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5848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Vivís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1067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_______________3</a:t>
            </a:r>
            <a:r>
              <a:rPr lang="en-US" b="0" i="0" u="none" strike="noStrike" baseline="0" dirty="0" smtClean="0">
                <a:latin typeface="Calibri"/>
              </a:rPr>
              <a:t>. Comer </a:t>
            </a:r>
            <a:r>
              <a:rPr lang="en-US" b="0" i="0" u="none" strike="noStrike" baseline="0" dirty="0" err="1" smtClean="0">
                <a:latin typeface="Calibri"/>
              </a:rPr>
              <a:t>ella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2510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Come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9436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________________</a:t>
            </a:r>
            <a:r>
              <a:rPr lang="en-US" b="0" i="0" u="none" strike="noStrike" baseline="0" dirty="0" smtClean="0">
                <a:latin typeface="Calibri"/>
              </a:rPr>
              <a:t>4. </a:t>
            </a:r>
            <a:r>
              <a:rPr lang="en-US" b="0" i="0" u="none" strike="noStrike" baseline="0" dirty="0" err="1" smtClean="0">
                <a:latin typeface="Calibri"/>
              </a:rPr>
              <a:t>Llevar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ustedes</a:t>
            </a:r>
            <a:endParaRPr lang="en-US" b="0" i="0" u="none" strike="noStrike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75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Llevan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5434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_________</a:t>
            </a:r>
            <a:r>
              <a:rPr lang="en-US" b="0" i="0" u="none" strike="noStrike" baseline="0" dirty="0" smtClean="0">
                <a:latin typeface="Calibri"/>
              </a:rPr>
              <a:t>5. </a:t>
            </a:r>
            <a:r>
              <a:rPr lang="en-US" b="0" i="0" u="none" strike="noStrike" baseline="0" dirty="0" err="1" smtClean="0">
                <a:latin typeface="Calibri"/>
              </a:rPr>
              <a:t>Comprender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nosotros</a:t>
            </a:r>
            <a:endParaRPr lang="en-US" b="0" i="0" u="none" strike="noStrike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6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539</Words>
  <Application>Microsoft Office PowerPoint</Application>
  <PresentationFormat>On-screen Show (4:3)</PresentationFormat>
  <Paragraphs>129</Paragraphs>
  <Slides>129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129</vt:i4>
      </vt:variant>
    </vt:vector>
  </HeadingPairs>
  <TitlesOfParts>
    <vt:vector size="130" baseType="lpstr">
      <vt:lpstr>Office Theme</vt:lpstr>
      <vt:lpstr>What will you have to know on tomorrow’s quiz?</vt:lpstr>
      <vt:lpstr>What will you have to do on tomorrow’s quiz?</vt:lpstr>
      <vt:lpstr>What’s on it?</vt:lpstr>
      <vt:lpstr>Subject Pronouns and Meanings</vt:lpstr>
      <vt:lpstr>Yo</vt:lpstr>
      <vt:lpstr>I</vt:lpstr>
      <vt:lpstr>Tú</vt:lpstr>
      <vt:lpstr>You (familiar singular - one person)</vt:lpstr>
      <vt:lpstr>Ella </vt:lpstr>
      <vt:lpstr>She, it</vt:lpstr>
      <vt:lpstr>Él</vt:lpstr>
      <vt:lpstr>He, it</vt:lpstr>
      <vt:lpstr>Usted</vt:lpstr>
      <vt:lpstr>You (formal singular - one person)</vt:lpstr>
      <vt:lpstr>Nosotros</vt:lpstr>
      <vt:lpstr>We</vt:lpstr>
      <vt:lpstr>Vosotros</vt:lpstr>
      <vt:lpstr>You-all (familiar plural – more than one person, form used in Spain)</vt:lpstr>
      <vt:lpstr>Ellas (feminine)</vt:lpstr>
      <vt:lpstr>They</vt:lpstr>
      <vt:lpstr>Ellos</vt:lpstr>
      <vt:lpstr>They (masculine)</vt:lpstr>
      <vt:lpstr>Ustedes</vt:lpstr>
      <vt:lpstr>You-all (formal plural – more than one person)</vt:lpstr>
      <vt:lpstr>Practice: Give the Spanish…</vt:lpstr>
      <vt:lpstr>He</vt:lpstr>
      <vt:lpstr>Él</vt:lpstr>
      <vt:lpstr>I </vt:lpstr>
      <vt:lpstr>Yo</vt:lpstr>
      <vt:lpstr>We</vt:lpstr>
      <vt:lpstr>Nosotros</vt:lpstr>
      <vt:lpstr>They (males and females)</vt:lpstr>
      <vt:lpstr>Ellos</vt:lpstr>
      <vt:lpstr>She </vt:lpstr>
      <vt:lpstr>Ella</vt:lpstr>
      <vt:lpstr>You (familiar singular one person)</vt:lpstr>
      <vt:lpstr>Tú</vt:lpstr>
      <vt:lpstr>You (formal plural more than one person)</vt:lpstr>
      <vt:lpstr>Ustedes</vt:lpstr>
      <vt:lpstr>They (all females)</vt:lpstr>
      <vt:lpstr>Ellas</vt:lpstr>
      <vt:lpstr>You (formal singular one person)</vt:lpstr>
      <vt:lpstr>Usted</vt:lpstr>
      <vt:lpstr>You (familiar plural more than one person – form used in Spain)</vt:lpstr>
      <vt:lpstr>Vosotros</vt:lpstr>
      <vt:lpstr>Now give the English meanings of these:</vt:lpstr>
      <vt:lpstr>Él</vt:lpstr>
      <vt:lpstr>He</vt:lpstr>
      <vt:lpstr>Yo</vt:lpstr>
      <vt:lpstr>I </vt:lpstr>
      <vt:lpstr>Nosotros</vt:lpstr>
      <vt:lpstr>We</vt:lpstr>
      <vt:lpstr>Ellos</vt:lpstr>
      <vt:lpstr>They (males and females)</vt:lpstr>
      <vt:lpstr>Ella</vt:lpstr>
      <vt:lpstr>She </vt:lpstr>
      <vt:lpstr>Tú</vt:lpstr>
      <vt:lpstr>You (familiar singular one person)</vt:lpstr>
      <vt:lpstr>Ustedes</vt:lpstr>
      <vt:lpstr>You (formal plural more than one person)</vt:lpstr>
      <vt:lpstr>Ellas</vt:lpstr>
      <vt:lpstr>They (all females)</vt:lpstr>
      <vt:lpstr>Usted</vt:lpstr>
      <vt:lpstr>You (formal singular one person)</vt:lpstr>
      <vt:lpstr>Vosotros</vt:lpstr>
      <vt:lpstr>You (familiar plural more than one person – form used in Spain)</vt:lpstr>
      <vt:lpstr>Forms of SER – TO BE: How do you say the following?</vt:lpstr>
      <vt:lpstr>He is</vt:lpstr>
      <vt:lpstr>Él es</vt:lpstr>
      <vt:lpstr>We are</vt:lpstr>
      <vt:lpstr>Nosotros somos</vt:lpstr>
      <vt:lpstr>I am</vt:lpstr>
      <vt:lpstr>Yo soy</vt:lpstr>
      <vt:lpstr>They are (all females)</vt:lpstr>
      <vt:lpstr>Ellas son</vt:lpstr>
      <vt:lpstr>You-all are (in Latin America)</vt:lpstr>
      <vt:lpstr>Ustedes son</vt:lpstr>
      <vt:lpstr>You are (familiar singular)</vt:lpstr>
      <vt:lpstr>Tú eres</vt:lpstr>
      <vt:lpstr>You-all are (formal plural)</vt:lpstr>
      <vt:lpstr>Ustedes son</vt:lpstr>
      <vt:lpstr>She is</vt:lpstr>
      <vt:lpstr>Ella es</vt:lpstr>
      <vt:lpstr>They are (males and females)</vt:lpstr>
      <vt:lpstr>Ellos son</vt:lpstr>
      <vt:lpstr>You-all are (familiar plural in Spain)</vt:lpstr>
      <vt:lpstr>Vosotros sois</vt:lpstr>
      <vt:lpstr>You are (formal singular)</vt:lpstr>
      <vt:lpstr>Usted es</vt:lpstr>
      <vt:lpstr>See an example of a conjugating quiz (Spanish II only - for now):</vt:lpstr>
      <vt:lpstr>_________________1. Hablar yo</vt:lpstr>
      <vt:lpstr>Hablo</vt:lpstr>
      <vt:lpstr>_________________2. vivir vosotros</vt:lpstr>
      <vt:lpstr>Vivís</vt:lpstr>
      <vt:lpstr>_______________3. Comer ella</vt:lpstr>
      <vt:lpstr>Come</vt:lpstr>
      <vt:lpstr>________________4. Llevar ustedes</vt:lpstr>
      <vt:lpstr>Llevan</vt:lpstr>
      <vt:lpstr>_________5. Comprender nosotros</vt:lpstr>
      <vt:lpstr>Comprendemos</vt:lpstr>
      <vt:lpstr>__________6. Comprar you familiar singular</vt:lpstr>
      <vt:lpstr>Compras</vt:lpstr>
      <vt:lpstr>____________7. Llegar you formal plural</vt:lpstr>
      <vt:lpstr>Llegan</vt:lpstr>
      <vt:lpstr>_________8. Aprender you familiar plural</vt:lpstr>
      <vt:lpstr>Aprendéis</vt:lpstr>
      <vt:lpstr>________9. Resumir – to summarize you formal singular</vt:lpstr>
      <vt:lpstr>Resume</vt:lpstr>
      <vt:lpstr>___________10. Combatir we</vt:lpstr>
      <vt:lpstr>Combatimos</vt:lpstr>
      <vt:lpstr>_____________11. Tomar she</vt:lpstr>
      <vt:lpstr>Toma</vt:lpstr>
      <vt:lpstr>Spanish II students should be ready to conjugate regular –ar, -er and –ir verbs when given subjects in Spanish or English like in the above examples.</vt:lpstr>
      <vt:lpstr>Spanish I and II students should be ready to identify meanings of all subject pronouns. Yo, tú, él, ella, usted, nosotros, vosotros, ustedes, ellos, ellas.</vt:lpstr>
      <vt:lpstr>Spanish I and II students should know the forms of the verb SER – TO BE.</vt:lpstr>
      <vt:lpstr>What order do the subject pronouns always go in?</vt:lpstr>
      <vt:lpstr>One</vt:lpstr>
      <vt:lpstr>Yo</vt:lpstr>
      <vt:lpstr>Two</vt:lpstr>
      <vt:lpstr>Tú</vt:lpstr>
      <vt:lpstr>Three</vt:lpstr>
      <vt:lpstr>Él, ella, usted</vt:lpstr>
      <vt:lpstr>Four</vt:lpstr>
      <vt:lpstr>Nosotros</vt:lpstr>
      <vt:lpstr>Five</vt:lpstr>
      <vt:lpstr>Vosotros</vt:lpstr>
      <vt:lpstr>Six</vt:lpstr>
      <vt:lpstr>Ellos, ellas, ustedes</vt:lpstr>
      <vt:lpstr>Study for your quiz – success will be yours!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will you have to know on tomorrow’s quiz?</dc:title>
  <dc:creator>English, Rodney</dc:creator>
  <cp:lastModifiedBy>English, Rodney</cp:lastModifiedBy>
  <cp:revision>1</cp:revision>
  <dcterms:created xsi:type="dcterms:W3CDTF">2011-09-19T11:05:29Z</dcterms:created>
  <dcterms:modified xsi:type="dcterms:W3CDTF">2011-09-19T11:11:15Z</dcterms:modified>
</cp:coreProperties>
</file>