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02C77-26A7-44C1-97DE-E5568B8032D3}" type="datetimeFigureOut">
              <a:rPr lang="en-US" smtClean="0"/>
              <a:t>11/20/2015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99080-2841-45A4-93DA-25E3614E2CB7}" type="slidenum">
              <a:rPr lang="en-US" smtClean="0"/>
              <a:t>‹#›</a:t>
            </a:fld>
            <a:endParaRPr lang="en-US"/>
          </a:p>
        </p:txBody>
      </p:sp>
    </p:spTree>
    <p:extLst>
      <p:ext uri="{BB962C8B-B14F-4D97-AF65-F5344CB8AC3E}">
        <p14:creationId xmlns:p14="http://schemas.microsoft.com/office/powerpoint/2010/main" val="263532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C99080-2841-45A4-93DA-25E3614E2CB7}" type="slidenum">
              <a:rPr lang="en-US" smtClean="0"/>
              <a:t>13</a:t>
            </a:fld>
            <a:endParaRPr lang="en-US"/>
          </a:p>
        </p:txBody>
      </p:sp>
    </p:spTree>
    <p:extLst>
      <p:ext uri="{BB962C8B-B14F-4D97-AF65-F5344CB8AC3E}">
        <p14:creationId xmlns:p14="http://schemas.microsoft.com/office/powerpoint/2010/main" val="155936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F99053-40BA-4199-891F-A4F421F64095}"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675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FB27F-F5D0-4F9C-9249-DA9539A20BCE}"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71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08737-511E-4168-9D2A-C31930B7B5E8}"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286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FDC39-00AC-4176-9403-8AF4BD91B2EA}"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005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00C6B-167B-4CBB-8EDD-15D70FCA174E}"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115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2FC1B6-AC91-4C1C-8809-B41CEFC98907}" type="datetime1">
              <a:rPr lang="en-US" smtClean="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683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D36580-5FD5-4C03-9151-02D3C3E391E7}" type="datetime1">
              <a:rPr lang="en-US" smtClean="0"/>
              <a:t>11/20/2015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994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2BB20-9F53-4AF4-B005-6015B4141C0D}" type="datetime1">
              <a:rPr lang="en-US" smtClean="0"/>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33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0F27D-9B23-4804-89B9-77562D76EB5C}" type="datetime1">
              <a:rPr lang="en-US" smtClean="0"/>
              <a:t>11/20/2015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896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7B9E2-FCAC-46D0-91DD-963BC0A5567B}" type="datetime1">
              <a:rPr lang="en-US" smtClean="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319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31D23-779C-49A7-9910-FD7DA4CC7101}" type="datetime1">
              <a:rPr lang="en-US" smtClean="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30240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40A9F2-B82B-4A4C-8FF6-30CDF57FFCBF}" type="datetime1">
              <a:rPr lang="en-US" smtClean="0"/>
              <a:t>11/20/2015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08560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201061" cy="68580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711915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Light Microscope</a:t>
            </a:r>
            <a:endParaRPr lang="en-US" dirty="0"/>
          </a:p>
        </p:txBody>
      </p:sp>
      <p:sp>
        <p:nvSpPr>
          <p:cNvPr id="3" name="Content Placeholder 2"/>
          <p:cNvSpPr>
            <a:spLocks noGrp="1"/>
          </p:cNvSpPr>
          <p:nvPr>
            <p:ph idx="1"/>
          </p:nvPr>
        </p:nvSpPr>
        <p:spPr>
          <a:xfrm>
            <a:off x="628650" y="1825625"/>
            <a:ext cx="6003970" cy="4351338"/>
          </a:xfrm>
        </p:spPr>
        <p:txBody>
          <a:bodyPr>
            <a:noAutofit/>
          </a:bodyPr>
          <a:lstStyle/>
          <a:p>
            <a:r>
              <a:rPr lang="en-US" sz="3200" dirty="0" smtClean="0"/>
              <a:t>You will be using  the compound light microscope in several labs.</a:t>
            </a:r>
          </a:p>
          <a:p>
            <a:r>
              <a:rPr lang="en-US" sz="3200" dirty="0" smtClean="0"/>
              <a:t>These microscopes have a maximum magnification of </a:t>
            </a:r>
            <a:r>
              <a:rPr lang="en-US" sz="3200" b="1" u="sng" dirty="0" smtClean="0"/>
              <a:t>400X</a:t>
            </a:r>
            <a:r>
              <a:rPr lang="en-US" sz="3200" dirty="0" smtClean="0"/>
              <a:t>.</a:t>
            </a:r>
          </a:p>
          <a:p>
            <a:pPr lvl="1"/>
            <a:r>
              <a:rPr lang="en-US" sz="2800" dirty="0" smtClean="0"/>
              <a:t>So you </a:t>
            </a:r>
            <a:r>
              <a:rPr lang="en-US" sz="2800" b="1" u="sng" dirty="0" smtClean="0"/>
              <a:t>CANNOT</a:t>
            </a:r>
            <a:r>
              <a:rPr lang="en-US" sz="2800" dirty="0" smtClean="0"/>
              <a:t> see most of the organelles like ribosomes, Golgi bodies, lysosomes, etc.</a:t>
            </a:r>
          </a:p>
          <a:p>
            <a:pPr lvl="1"/>
            <a:r>
              <a:rPr lang="en-US" sz="2800" dirty="0" smtClean="0"/>
              <a:t>More powerful microscopes are needed (2,000X plus)</a:t>
            </a:r>
            <a:endParaRPr lang="en-US" sz="2800" dirty="0"/>
          </a:p>
        </p:txBody>
      </p:sp>
      <p:pic>
        <p:nvPicPr>
          <p:cNvPr id="4" name="Picture 3"/>
          <p:cNvPicPr>
            <a:picLocks noChangeAspect="1"/>
          </p:cNvPicPr>
          <p:nvPr/>
        </p:nvPicPr>
        <p:blipFill>
          <a:blip r:embed="rId2"/>
          <a:stretch>
            <a:fillRect/>
          </a:stretch>
        </p:blipFill>
        <p:spPr>
          <a:xfrm>
            <a:off x="6632620" y="94670"/>
            <a:ext cx="2438400" cy="428625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42186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 … AIR BUBBLES</a:t>
            </a:r>
            <a:endParaRPr lang="en-US" dirty="0"/>
          </a:p>
        </p:txBody>
      </p:sp>
      <p:pic>
        <p:nvPicPr>
          <p:cNvPr id="4" name="Content Placeholder 3"/>
          <p:cNvPicPr>
            <a:picLocks noGrp="1" noChangeAspect="1"/>
          </p:cNvPicPr>
          <p:nvPr>
            <p:ph idx="1"/>
          </p:nvPr>
        </p:nvPicPr>
        <p:blipFill rotWithShape="1">
          <a:blip r:embed="rId2"/>
          <a:srcRect b="10033"/>
          <a:stretch/>
        </p:blipFill>
        <p:spPr>
          <a:xfrm>
            <a:off x="628650" y="1451545"/>
            <a:ext cx="3333750" cy="250226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5165770" y="1117959"/>
            <a:ext cx="3978230" cy="36361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stretch>
            <a:fillRect/>
          </a:stretch>
        </p:blipFill>
        <p:spPr>
          <a:xfrm>
            <a:off x="2962275" y="4095836"/>
            <a:ext cx="3495675" cy="26256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24171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 Wet Mount Slide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Get a clean slide and cover slip from your supply box.</a:t>
            </a:r>
          </a:p>
          <a:p>
            <a:pPr marL="457200" indent="-457200">
              <a:buFont typeface="+mj-lt"/>
              <a:buAutoNum type="arabicPeriod"/>
            </a:pPr>
            <a:r>
              <a:rPr lang="en-US" dirty="0" smtClean="0"/>
              <a:t>Place ONE </a:t>
            </a:r>
            <a:r>
              <a:rPr lang="en-US" dirty="0"/>
              <a:t>d</a:t>
            </a:r>
            <a:r>
              <a:rPr lang="en-US" dirty="0" smtClean="0"/>
              <a:t>rop of water/stain in the middle of the slide.  Don’t use too much or the water/stain will run off and make a mess!</a:t>
            </a:r>
          </a:p>
          <a:p>
            <a:pPr marL="457200" indent="-457200">
              <a:buFont typeface="+mj-lt"/>
              <a:buAutoNum type="arabicPeriod"/>
            </a:pPr>
            <a:r>
              <a:rPr lang="en-US" dirty="0" smtClean="0"/>
              <a:t>Place the edge of the cover slip on top of the drop.</a:t>
            </a:r>
          </a:p>
          <a:p>
            <a:pPr marL="457200" indent="-457200">
              <a:buFont typeface="+mj-lt"/>
              <a:buAutoNum type="arabicPeriod"/>
            </a:pPr>
            <a:r>
              <a:rPr lang="en-US" dirty="0" smtClean="0"/>
              <a:t>Slowly lower the cover slip on top of the drop.</a:t>
            </a:r>
          </a:p>
          <a:p>
            <a:pPr marL="457200" indent="-457200">
              <a:buFont typeface="+mj-lt"/>
              <a:buAutoNum type="arabicPeriod"/>
            </a:pPr>
            <a:r>
              <a:rPr lang="en-US" dirty="0" smtClean="0"/>
              <a:t>Place the slide on the stage and view it first with the SCANNING power objective.  Once you see the image, you can rotate the nosepiece to view the slide with the different objectives.</a:t>
            </a:r>
          </a:p>
          <a:p>
            <a:r>
              <a:rPr lang="en-US" b="1" u="sng" dirty="0" smtClean="0"/>
              <a:t>YOU DO NOT NEED TO USE STAGE CLIPS WHEN VIEWING WET MOUNT SLIDES!</a:t>
            </a:r>
          </a:p>
          <a:p>
            <a:pPr marL="457200" indent="-45720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3103807" y="5097135"/>
            <a:ext cx="5691205" cy="1419575"/>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24736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 Microscope (Binocular)</a:t>
            </a:r>
            <a:endParaRPr lang="en-US" dirty="0"/>
          </a:p>
        </p:txBody>
      </p:sp>
      <p:sp>
        <p:nvSpPr>
          <p:cNvPr id="3" name="Content Placeholder 2"/>
          <p:cNvSpPr>
            <a:spLocks noGrp="1"/>
          </p:cNvSpPr>
          <p:nvPr>
            <p:ph idx="1"/>
          </p:nvPr>
        </p:nvSpPr>
        <p:spPr>
          <a:xfrm>
            <a:off x="628650" y="1825625"/>
            <a:ext cx="5347147" cy="4351338"/>
          </a:xfrm>
        </p:spPr>
        <p:txBody>
          <a:bodyPr>
            <a:normAutofit/>
          </a:bodyPr>
          <a:lstStyle/>
          <a:p>
            <a:r>
              <a:rPr lang="en-US" sz="2800" dirty="0" smtClean="0"/>
              <a:t>Used to view objects in </a:t>
            </a:r>
            <a:r>
              <a:rPr lang="en-US" sz="2800" b="1" u="sng" dirty="0" smtClean="0"/>
              <a:t>3D</a:t>
            </a:r>
            <a:r>
              <a:rPr lang="en-US" sz="2800" dirty="0" smtClean="0"/>
              <a:t>.</a:t>
            </a:r>
          </a:p>
          <a:p>
            <a:r>
              <a:rPr lang="en-US" sz="2800" dirty="0" smtClean="0"/>
              <a:t>Object does not </a:t>
            </a:r>
            <a:r>
              <a:rPr lang="en-US" sz="2800" u="sng" dirty="0" smtClean="0"/>
              <a:t>need to be on a slide</a:t>
            </a:r>
            <a:r>
              <a:rPr lang="en-US" sz="2800" dirty="0" smtClean="0"/>
              <a:t>.</a:t>
            </a:r>
          </a:p>
          <a:p>
            <a:r>
              <a:rPr lang="en-US" sz="2800" dirty="0" smtClean="0"/>
              <a:t>Object does not need to be </a:t>
            </a:r>
            <a:r>
              <a:rPr lang="en-US" sz="2800" b="1" u="sng" dirty="0" smtClean="0"/>
              <a:t>thin</a:t>
            </a:r>
            <a:r>
              <a:rPr lang="en-US" sz="2800" dirty="0" smtClean="0"/>
              <a:t>.</a:t>
            </a:r>
          </a:p>
          <a:p>
            <a:r>
              <a:rPr lang="en-US" sz="2800" dirty="0" smtClean="0"/>
              <a:t>Eyepiece magnifies </a:t>
            </a:r>
            <a:r>
              <a:rPr lang="en-US" sz="2800" b="1" u="sng" dirty="0" smtClean="0"/>
              <a:t>10X</a:t>
            </a:r>
            <a:r>
              <a:rPr lang="en-US" sz="2800" dirty="0" smtClean="0"/>
              <a:t>.</a:t>
            </a:r>
          </a:p>
          <a:p>
            <a:r>
              <a:rPr lang="en-US" sz="2800" dirty="0" smtClean="0"/>
              <a:t>Objective lenses are </a:t>
            </a:r>
            <a:r>
              <a:rPr lang="en-US" sz="2800" b="1" u="sng" dirty="0" smtClean="0"/>
              <a:t>1X and 3X or just 2X</a:t>
            </a:r>
            <a:r>
              <a:rPr lang="en-US" sz="2800" dirty="0" smtClean="0"/>
              <a:t>.</a:t>
            </a:r>
          </a:p>
          <a:p>
            <a:r>
              <a:rPr lang="en-US" sz="2800" dirty="0" smtClean="0"/>
              <a:t>Object moves in the </a:t>
            </a:r>
            <a:r>
              <a:rPr lang="en-US" sz="2800" b="1" u="sng" dirty="0" smtClean="0"/>
              <a:t>same</a:t>
            </a:r>
            <a:r>
              <a:rPr lang="en-US" sz="2800" dirty="0" smtClean="0"/>
              <a:t> direction.</a:t>
            </a:r>
            <a:endParaRPr lang="en-US" sz="2800" dirty="0"/>
          </a:p>
        </p:txBody>
      </p:sp>
      <p:pic>
        <p:nvPicPr>
          <p:cNvPr id="4" name="Picture 3"/>
          <p:cNvPicPr>
            <a:picLocks noChangeAspect="1"/>
          </p:cNvPicPr>
          <p:nvPr/>
        </p:nvPicPr>
        <p:blipFill rotWithShape="1">
          <a:blip r:embed="rId3"/>
          <a:srcRect l="4817" b="4945"/>
          <a:stretch/>
        </p:blipFill>
        <p:spPr>
          <a:xfrm>
            <a:off x="6126721" y="1310470"/>
            <a:ext cx="2719857" cy="4047141"/>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27162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021803" cy="6718814"/>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t>2</a:t>
            </a:fld>
            <a:endParaRPr lang="en-US" dirty="0"/>
          </a:p>
        </p:txBody>
      </p:sp>
      <p:sp>
        <p:nvSpPr>
          <p:cNvPr id="2" name="TextBox 1"/>
          <p:cNvSpPr txBox="1"/>
          <p:nvPr/>
        </p:nvSpPr>
        <p:spPr>
          <a:xfrm>
            <a:off x="1068947" y="1159099"/>
            <a:ext cx="2485622" cy="369332"/>
          </a:xfrm>
          <a:prstGeom prst="rect">
            <a:avLst/>
          </a:prstGeom>
          <a:noFill/>
        </p:spPr>
        <p:txBody>
          <a:bodyPr wrap="square" rtlCol="0">
            <a:spAutoFit/>
          </a:bodyPr>
          <a:lstStyle/>
          <a:p>
            <a:r>
              <a:rPr lang="en-US" dirty="0" smtClean="0"/>
              <a:t>Body tube</a:t>
            </a:r>
            <a:endParaRPr lang="en-US" dirty="0"/>
          </a:p>
        </p:txBody>
      </p:sp>
      <p:cxnSp>
        <p:nvCxnSpPr>
          <p:cNvPr id="4" name="Straight Arrow Connector 3"/>
          <p:cNvCxnSpPr/>
          <p:nvPr/>
        </p:nvCxnSpPr>
        <p:spPr>
          <a:xfrm>
            <a:off x="2395470" y="1300766"/>
            <a:ext cx="1854558" cy="1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4466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Monocular Microscope </a:t>
            </a:r>
            <a:r>
              <a:rPr lang="en-US" dirty="0" smtClean="0"/>
              <a:t>Parts &amp; Functions</a:t>
            </a:r>
            <a:endParaRPr lang="en-US" dirty="0"/>
          </a:p>
        </p:txBody>
      </p:sp>
      <p:sp>
        <p:nvSpPr>
          <p:cNvPr id="3" name="Content Placeholder 2"/>
          <p:cNvSpPr>
            <a:spLocks noGrp="1"/>
          </p:cNvSpPr>
          <p:nvPr>
            <p:ph idx="1"/>
          </p:nvPr>
        </p:nvSpPr>
        <p:spPr>
          <a:xfrm>
            <a:off x="628649" y="1468192"/>
            <a:ext cx="8206257" cy="4708771"/>
          </a:xfrm>
        </p:spPr>
        <p:txBody>
          <a:bodyPr>
            <a:normAutofit lnSpcReduction="10000"/>
          </a:bodyPr>
          <a:lstStyle/>
          <a:p>
            <a:pPr marL="457200" indent="-457200">
              <a:buFont typeface="+mj-lt"/>
              <a:buAutoNum type="arabicPeriod"/>
            </a:pPr>
            <a:r>
              <a:rPr lang="en-US" sz="2800" dirty="0" smtClean="0"/>
              <a:t>Ocular = </a:t>
            </a:r>
            <a:r>
              <a:rPr lang="en-US" sz="2800" dirty="0" smtClean="0"/>
              <a:t>eyepiece; look </a:t>
            </a:r>
            <a:r>
              <a:rPr lang="en-US" sz="2800" dirty="0" smtClean="0"/>
              <a:t>into microscope here; magnifies 10 X</a:t>
            </a:r>
          </a:p>
          <a:p>
            <a:pPr marL="457200" indent="-457200">
              <a:buFont typeface="+mj-lt"/>
              <a:buAutoNum type="arabicPeriod"/>
            </a:pPr>
            <a:r>
              <a:rPr lang="en-US" sz="2800" dirty="0" smtClean="0"/>
              <a:t>Body tube =places exact distance between ocular and objective; mirrors here to reflect light into eye</a:t>
            </a:r>
          </a:p>
          <a:p>
            <a:pPr marL="457200" indent="-457200">
              <a:buFont typeface="+mj-lt"/>
              <a:buAutoNum type="arabicPeriod"/>
            </a:pPr>
            <a:r>
              <a:rPr lang="en-US" sz="2800" dirty="0" smtClean="0"/>
              <a:t>Revolving nosepiece = moves objective into place</a:t>
            </a:r>
            <a:endParaRPr lang="en-US" sz="2800" dirty="0"/>
          </a:p>
          <a:p>
            <a:pPr marL="457200" indent="-457200">
              <a:buFont typeface="+mj-lt"/>
              <a:buAutoNum type="arabicPeriod"/>
            </a:pPr>
            <a:r>
              <a:rPr lang="en-US" sz="2800" dirty="0" smtClean="0"/>
              <a:t>Objective lenses = used to magnify objects; scanning (4X), low (10X), high (40X)</a:t>
            </a:r>
          </a:p>
          <a:p>
            <a:pPr marL="457200" indent="-457200">
              <a:buFont typeface="+mj-lt"/>
              <a:buAutoNum type="arabicPeriod"/>
            </a:pPr>
            <a:r>
              <a:rPr lang="en-US" sz="2800" dirty="0" smtClean="0"/>
              <a:t>Stage = lay specimen to be viewed here; on slide</a:t>
            </a:r>
          </a:p>
          <a:p>
            <a:pPr marL="457200" indent="-457200">
              <a:buFont typeface="+mj-lt"/>
              <a:buAutoNum type="arabicPeriod"/>
            </a:pPr>
            <a:r>
              <a:rPr lang="en-US" sz="2800" dirty="0" smtClean="0"/>
              <a:t>Stage clips = hold slide in place</a:t>
            </a:r>
          </a:p>
          <a:p>
            <a:pPr marL="457200" indent="-457200">
              <a:buFont typeface="+mj-lt"/>
              <a:buAutoNum type="arabicPeriod"/>
            </a:pPr>
            <a:r>
              <a:rPr lang="en-US" sz="2800" dirty="0" smtClean="0"/>
              <a:t>Iris diaphragm = adjust amount of light going into the eye</a:t>
            </a:r>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2491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 Parts &amp; Functions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8"/>
            </a:pPr>
            <a:r>
              <a:rPr lang="en-US" sz="2800" dirty="0" smtClean="0"/>
              <a:t>Light (or mirror) = directs light into the eye</a:t>
            </a:r>
          </a:p>
          <a:p>
            <a:pPr marL="457200" indent="-457200">
              <a:buFont typeface="+mj-lt"/>
              <a:buAutoNum type="arabicPeriod" startAt="8"/>
            </a:pPr>
            <a:r>
              <a:rPr lang="en-US" sz="2800" dirty="0" smtClean="0"/>
              <a:t>Base = supports entire microscope</a:t>
            </a:r>
          </a:p>
          <a:p>
            <a:pPr marL="457200" indent="-457200">
              <a:buFont typeface="+mj-lt"/>
              <a:buAutoNum type="arabicPeriod" startAt="8"/>
            </a:pPr>
            <a:r>
              <a:rPr lang="en-US" sz="2800" dirty="0" smtClean="0"/>
              <a:t>Fine adjustment knob = make slight adjustments on the focusing; </a:t>
            </a:r>
          </a:p>
          <a:p>
            <a:pPr marL="457200" indent="-457200">
              <a:buFont typeface="+mj-lt"/>
              <a:buAutoNum type="arabicPeriod" startAt="8"/>
            </a:pPr>
            <a:r>
              <a:rPr lang="en-US" sz="2800" dirty="0" smtClean="0"/>
              <a:t>Coarse adjustment knob = make rapid adjustments on the focusing; NEVER use on HIGH power!</a:t>
            </a:r>
          </a:p>
          <a:p>
            <a:pPr marL="457200" indent="-457200">
              <a:buFont typeface="+mj-lt"/>
              <a:buAutoNum type="arabicPeriod" startAt="8"/>
            </a:pPr>
            <a:r>
              <a:rPr lang="en-US" sz="2800" dirty="0" smtClean="0"/>
              <a:t>Arm =  supports body tube; used to carry microscope</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19674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Microscope Do’s &amp; Don’ts</a:t>
            </a:r>
            <a:endParaRPr lang="en-US" sz="4800" dirty="0"/>
          </a:p>
        </p:txBody>
      </p:sp>
      <p:sp>
        <p:nvSpPr>
          <p:cNvPr id="3" name="Content Placeholder 2"/>
          <p:cNvSpPr>
            <a:spLocks noGrp="1"/>
          </p:cNvSpPr>
          <p:nvPr>
            <p:ph idx="1"/>
          </p:nvPr>
        </p:nvSpPr>
        <p:spPr>
          <a:xfrm>
            <a:off x="628650" y="1390918"/>
            <a:ext cx="8103226" cy="5112913"/>
          </a:xfrm>
        </p:spPr>
        <p:txBody>
          <a:bodyPr>
            <a:noAutofit/>
          </a:bodyPr>
          <a:lstStyle/>
          <a:p>
            <a:r>
              <a:rPr lang="en-US" sz="2800" dirty="0" smtClean="0"/>
              <a:t>Carry microscope by the </a:t>
            </a:r>
            <a:r>
              <a:rPr lang="en-US" sz="2800" b="1" u="sng" dirty="0" smtClean="0"/>
              <a:t>arm and base.</a:t>
            </a:r>
          </a:p>
          <a:p>
            <a:r>
              <a:rPr lang="en-US" sz="2800" dirty="0" smtClean="0"/>
              <a:t>Lenses should be cleaned with </a:t>
            </a:r>
            <a:r>
              <a:rPr lang="en-US" sz="2800" b="1" u="sng" dirty="0" smtClean="0"/>
              <a:t>lens paper.</a:t>
            </a:r>
          </a:p>
          <a:p>
            <a:r>
              <a:rPr lang="en-US" sz="2800" dirty="0" smtClean="0"/>
              <a:t>Coarse adjustment knob only used on </a:t>
            </a:r>
            <a:r>
              <a:rPr lang="en-US" sz="2800" b="1" u="sng" dirty="0" smtClean="0"/>
              <a:t>Low</a:t>
            </a:r>
            <a:r>
              <a:rPr lang="en-US" sz="2800" dirty="0" smtClean="0"/>
              <a:t> and </a:t>
            </a:r>
            <a:r>
              <a:rPr lang="en-US" sz="2800" b="1" u="sng" dirty="0" smtClean="0"/>
              <a:t>Scanning </a:t>
            </a:r>
            <a:r>
              <a:rPr lang="en-US" sz="2800" dirty="0" smtClean="0"/>
              <a:t>power.</a:t>
            </a:r>
          </a:p>
          <a:p>
            <a:r>
              <a:rPr lang="en-US" sz="2800" dirty="0" smtClean="0"/>
              <a:t>When finished using scope for the day, return to </a:t>
            </a:r>
            <a:r>
              <a:rPr lang="en-US" sz="2800" b="1" u="sng" dirty="0" smtClean="0"/>
              <a:t>scanning</a:t>
            </a:r>
            <a:r>
              <a:rPr lang="en-US" sz="2800" dirty="0" smtClean="0"/>
              <a:t> objective for storage.</a:t>
            </a:r>
          </a:p>
          <a:p>
            <a:r>
              <a:rPr lang="en-US" sz="2800" dirty="0" smtClean="0"/>
              <a:t>When moving the slide on the stage, the object moves to the </a:t>
            </a:r>
            <a:r>
              <a:rPr lang="en-US" sz="2800" b="1" u="sng" dirty="0" smtClean="0"/>
              <a:t>opposite</a:t>
            </a:r>
            <a:r>
              <a:rPr lang="en-US" sz="2800" dirty="0" smtClean="0"/>
              <a:t> direction as seen in the ocular.</a:t>
            </a:r>
          </a:p>
          <a:p>
            <a:r>
              <a:rPr lang="en-US" sz="2800" dirty="0" smtClean="0"/>
              <a:t>Object viewed must be on a </a:t>
            </a:r>
            <a:r>
              <a:rPr lang="en-US" sz="2800" b="1" u="sng" dirty="0" smtClean="0"/>
              <a:t>slide</a:t>
            </a:r>
            <a:r>
              <a:rPr lang="en-US" sz="2800" dirty="0" smtClean="0"/>
              <a:t> and covered with a </a:t>
            </a:r>
            <a:r>
              <a:rPr lang="en-US" sz="2800" b="1" u="sng" dirty="0"/>
              <a:t>c</a:t>
            </a:r>
            <a:r>
              <a:rPr lang="en-US" sz="2800" b="1" u="sng" dirty="0" smtClean="0"/>
              <a:t>over</a:t>
            </a:r>
            <a:r>
              <a:rPr lang="en-US" sz="2800" dirty="0" smtClean="0"/>
              <a:t> </a:t>
            </a:r>
            <a:r>
              <a:rPr lang="en-US" sz="2800" b="1" u="sng" dirty="0" smtClean="0"/>
              <a:t>slip</a:t>
            </a:r>
            <a:r>
              <a:rPr lang="en-US" sz="2800" dirty="0" smtClean="0"/>
              <a:t>; specimen must be </a:t>
            </a:r>
            <a:r>
              <a:rPr lang="en-US" sz="2800" b="1" u="sng" dirty="0" smtClean="0"/>
              <a:t>thin</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31922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What’s My Power?</a:t>
            </a:r>
            <a:endParaRPr lang="en-US" u="sng" dirty="0"/>
          </a:p>
        </p:txBody>
      </p:sp>
      <p:sp>
        <p:nvSpPr>
          <p:cNvPr id="3" name="Content Placeholder 2"/>
          <p:cNvSpPr>
            <a:spLocks noGrp="1"/>
          </p:cNvSpPr>
          <p:nvPr>
            <p:ph idx="1"/>
          </p:nvPr>
        </p:nvSpPr>
        <p:spPr/>
        <p:txBody>
          <a:bodyPr>
            <a:normAutofit/>
          </a:bodyPr>
          <a:lstStyle/>
          <a:p>
            <a:r>
              <a:rPr lang="en-US" sz="3600" dirty="0" smtClean="0"/>
              <a:t>To calculate the power of magnification, multiply the power of the ocular lens by the power of the objective.</a:t>
            </a:r>
          </a:p>
          <a:p>
            <a:endParaRPr lang="en-US" sz="3600" dirty="0"/>
          </a:p>
          <a:p>
            <a:r>
              <a:rPr lang="en-US" sz="3600" u="sng" dirty="0" smtClean="0"/>
              <a:t>Scanning Power</a:t>
            </a:r>
          </a:p>
          <a:p>
            <a:pPr lvl="1"/>
            <a:r>
              <a:rPr lang="en-US" sz="3200" dirty="0" smtClean="0"/>
              <a:t>Ocular lens = 10X</a:t>
            </a:r>
          </a:p>
          <a:p>
            <a:pPr lvl="1"/>
            <a:r>
              <a:rPr lang="en-US" sz="3200" dirty="0" smtClean="0"/>
              <a:t>Objective lens = 4X</a:t>
            </a:r>
          </a:p>
          <a:p>
            <a:pPr lvl="2"/>
            <a:r>
              <a:rPr lang="en-US" sz="2400" dirty="0" smtClean="0"/>
              <a:t>TOTAL magnification for scanning power = </a:t>
            </a:r>
            <a:r>
              <a:rPr lang="en-US" sz="2400" b="1" u="sng" dirty="0" smtClean="0"/>
              <a:t>40X</a:t>
            </a:r>
            <a:endParaRPr lang="en-US" sz="2400" b="1" u="sng" dirty="0"/>
          </a:p>
        </p:txBody>
      </p:sp>
      <p:sp>
        <p:nvSpPr>
          <p:cNvPr id="4" name="Slide Number Placeholder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97755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What’s My Power?</a:t>
            </a:r>
            <a:endParaRPr lang="en-US" u="sng" dirty="0"/>
          </a:p>
        </p:txBody>
      </p:sp>
      <p:sp>
        <p:nvSpPr>
          <p:cNvPr id="3" name="Content Placeholder 2"/>
          <p:cNvSpPr>
            <a:spLocks noGrp="1"/>
          </p:cNvSpPr>
          <p:nvPr>
            <p:ph idx="1"/>
          </p:nvPr>
        </p:nvSpPr>
        <p:spPr/>
        <p:txBody>
          <a:bodyPr>
            <a:normAutofit/>
          </a:bodyPr>
          <a:lstStyle/>
          <a:p>
            <a:r>
              <a:rPr lang="en-US" sz="3600" u="sng" dirty="0" smtClean="0"/>
              <a:t>Low Power</a:t>
            </a:r>
          </a:p>
          <a:p>
            <a:pPr lvl="1"/>
            <a:r>
              <a:rPr lang="en-US" sz="3200" dirty="0" smtClean="0"/>
              <a:t>Ocular lens = 10X</a:t>
            </a:r>
          </a:p>
          <a:p>
            <a:pPr lvl="1"/>
            <a:r>
              <a:rPr lang="en-US" sz="3200" dirty="0" smtClean="0"/>
              <a:t>Objective lens = 10X</a:t>
            </a:r>
          </a:p>
          <a:p>
            <a:pPr lvl="2"/>
            <a:r>
              <a:rPr lang="en-US" sz="2400" dirty="0" smtClean="0"/>
              <a:t>TOTAL magnification for LOW power = </a:t>
            </a:r>
            <a:r>
              <a:rPr lang="en-US" sz="2400" b="1" u="sng" dirty="0" smtClean="0"/>
              <a:t>100X</a:t>
            </a:r>
          </a:p>
          <a:p>
            <a:pPr lvl="2"/>
            <a:endParaRPr lang="en-US" sz="2400" b="1" u="sng" dirty="0"/>
          </a:p>
          <a:p>
            <a:r>
              <a:rPr lang="en-US" sz="3600" u="sng" dirty="0" smtClean="0"/>
              <a:t>High Power</a:t>
            </a:r>
          </a:p>
          <a:p>
            <a:pPr lvl="1"/>
            <a:r>
              <a:rPr lang="en-US" sz="3200" dirty="0" smtClean="0"/>
              <a:t>Ocular lens = 10x</a:t>
            </a:r>
          </a:p>
          <a:p>
            <a:pPr lvl="1"/>
            <a:r>
              <a:rPr lang="en-US" sz="3200" dirty="0" smtClean="0"/>
              <a:t>Objective lens = 40X</a:t>
            </a:r>
          </a:p>
          <a:p>
            <a:pPr lvl="2"/>
            <a:r>
              <a:rPr lang="en-US" sz="2400" dirty="0" smtClean="0"/>
              <a:t>TOTAL magnification for HIGH power = </a:t>
            </a:r>
            <a:r>
              <a:rPr lang="en-US" sz="2400" b="1" u="sng" dirty="0" smtClean="0"/>
              <a:t>400X</a:t>
            </a:r>
            <a:endParaRPr lang="en-US" sz="2400" b="1" u="sng" dirty="0"/>
          </a:p>
        </p:txBody>
      </p:sp>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80757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Powers of Magnification </a:t>
            </a:r>
            <a:endParaRPr lang="en-US" dirty="0"/>
          </a:p>
        </p:txBody>
      </p:sp>
      <p:sp>
        <p:nvSpPr>
          <p:cNvPr id="5" name="Content Placeholder 4"/>
          <p:cNvSpPr>
            <a:spLocks noGrp="1"/>
          </p:cNvSpPr>
          <p:nvPr>
            <p:ph sz="half" idx="2"/>
          </p:nvPr>
        </p:nvSpPr>
        <p:spPr/>
        <p:txBody>
          <a:bodyPr>
            <a:normAutofit/>
          </a:bodyPr>
          <a:lstStyle/>
          <a:p>
            <a:r>
              <a:rPr lang="en-US" sz="4000" dirty="0" smtClean="0"/>
              <a:t>We see better details with </a:t>
            </a:r>
            <a:r>
              <a:rPr lang="en-US" sz="4000" b="1" u="sng" dirty="0" smtClean="0"/>
              <a:t>HIGHER</a:t>
            </a:r>
            <a:r>
              <a:rPr lang="en-US" sz="4000" dirty="0" smtClean="0"/>
              <a:t> powers of magnification but we can’t see as much of the image.</a:t>
            </a:r>
            <a:endParaRPr lang="en-US" sz="4000" dirty="0"/>
          </a:p>
        </p:txBody>
      </p:sp>
      <p:pic>
        <p:nvPicPr>
          <p:cNvPr id="8" name="Content Placeholder 7"/>
          <p:cNvPicPr>
            <a:picLocks noGrp="1" noChangeAspect="1"/>
          </p:cNvPicPr>
          <p:nvPr>
            <p:ph sz="half" idx="1"/>
          </p:nvPr>
        </p:nvPicPr>
        <p:blipFill rotWithShape="1">
          <a:blip r:embed="rId2"/>
          <a:srcRect l="3000" t="5332" r="3320" b="7138"/>
          <a:stretch/>
        </p:blipFill>
        <p:spPr>
          <a:xfrm>
            <a:off x="425002" y="2125014"/>
            <a:ext cx="3686365" cy="2859110"/>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15900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Magnification Power</a:t>
            </a:r>
            <a:endParaRPr lang="en-US" dirty="0"/>
          </a:p>
        </p:txBody>
      </p:sp>
      <p:sp>
        <p:nvSpPr>
          <p:cNvPr id="6" name="Content Placeholder 5"/>
          <p:cNvSpPr>
            <a:spLocks noGrp="1"/>
          </p:cNvSpPr>
          <p:nvPr>
            <p:ph idx="1"/>
          </p:nvPr>
        </p:nvSpPr>
        <p:spPr/>
        <p:txBody>
          <a:bodyPr/>
          <a:lstStyle/>
          <a:p>
            <a:r>
              <a:rPr lang="en-US" dirty="0" smtClean="0"/>
              <a:t>Which of these images would be viewed at a higher power of magnification?</a:t>
            </a:r>
          </a:p>
          <a:p>
            <a:endParaRPr lang="en-US" dirty="0"/>
          </a:p>
        </p:txBody>
      </p:sp>
      <p:pic>
        <p:nvPicPr>
          <p:cNvPr id="7" name="Picture 6"/>
          <p:cNvPicPr>
            <a:picLocks noChangeAspect="1"/>
          </p:cNvPicPr>
          <p:nvPr/>
        </p:nvPicPr>
        <p:blipFill>
          <a:blip r:embed="rId2"/>
          <a:stretch>
            <a:fillRect/>
          </a:stretch>
        </p:blipFill>
        <p:spPr>
          <a:xfrm>
            <a:off x="2086377" y="2531714"/>
            <a:ext cx="5009881" cy="3780185"/>
          </a:xfrm>
          <a:prstGeom prst="rect">
            <a:avLst/>
          </a:prstGeom>
        </p:spPr>
      </p:pic>
      <p:sp>
        <p:nvSpPr>
          <p:cNvPr id="9" name="Oval 8"/>
          <p:cNvSpPr/>
          <p:nvPr/>
        </p:nvSpPr>
        <p:spPr>
          <a:xfrm>
            <a:off x="4314423" y="2356834"/>
            <a:ext cx="3606085" cy="3955065"/>
          </a:xfrm>
          <a:prstGeom prst="ellipse">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1187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3F7099E7F0604086C6FF54E3837E5C" ma:contentTypeVersion="0" ma:contentTypeDescription="Create a new document." ma:contentTypeScope="" ma:versionID="a5f6c1a9320cf5964a7de7e1e5649c69">
  <xsd:schema xmlns:xsd="http://www.w3.org/2001/XMLSchema" xmlns:xs="http://www.w3.org/2001/XMLSchema" xmlns:p="http://schemas.microsoft.com/office/2006/metadata/properties" targetNamespace="http://schemas.microsoft.com/office/2006/metadata/properties" ma:root="true" ma:fieldsID="073a933e43dfc40ec37962c1919002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8C62C3-0660-4A1F-9A28-7707D37BE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E8C068-EA10-4F1A-957B-6AE8D94562D8}">
  <ds:schemaRef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C0E33B4-F3EE-474B-8182-2FAB35BD2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353</TotalTime>
  <Words>597</Words>
  <Application>Microsoft Office PowerPoint</Application>
  <PresentationFormat>On-screen Show (4:3)</PresentationFormat>
  <Paragraphs>77</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Monocular Microscope Parts &amp; Functions</vt:lpstr>
      <vt:lpstr>Microscope Parts &amp; Functions</vt:lpstr>
      <vt:lpstr>Microscope Do’s &amp; Don’ts</vt:lpstr>
      <vt:lpstr>What’s My Power?</vt:lpstr>
      <vt:lpstr>What’s My Power?</vt:lpstr>
      <vt:lpstr>Comparing Powers of Magnification </vt:lpstr>
      <vt:lpstr>Magnification Power</vt:lpstr>
      <vt:lpstr>Compound Light Microscope</vt:lpstr>
      <vt:lpstr>Common Problem … AIR BUBBLES</vt:lpstr>
      <vt:lpstr>How to Make a Wet Mount Slide</vt:lpstr>
      <vt:lpstr>Stereo Microscope (Binocular)</vt:lpstr>
    </vt:vector>
  </TitlesOfParts>
  <Company>DASD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Fishel, Shelley</dc:creator>
  <cp:lastModifiedBy>Fishel, Shelley</cp:lastModifiedBy>
  <cp:revision>11</cp:revision>
  <dcterms:created xsi:type="dcterms:W3CDTF">2014-11-02T21:22:14Z</dcterms:created>
  <dcterms:modified xsi:type="dcterms:W3CDTF">2015-11-20T13:58:51Z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0x010100B23F7099E7F0604086C6FF54E3837E5C</vt:lpwstr>
  </property>
</Properties>
</file>