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6.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9.xml" ContentType="application/vnd.openxmlformats-officedocument.presentationml.slide+xml"/>
  <Override PartName="/ppt/slides/slide13.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Masters/slideMaster1.xml" ContentType="application/vnd.openxmlformats-officedocument.presentationml.slideMaster+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theme/theme1.xml" ContentType="application/vnd.openxmlformats-officedocument.them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8" r:id="rId13"/>
    <p:sldId id="267" r:id="rId14"/>
    <p:sldId id="269" r:id="rId15"/>
    <p:sldId id="270" r:id="rId16"/>
    <p:sldId id="271"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35" autoAdjust="0"/>
  </p:normalViewPr>
  <p:slideViewPr>
    <p:cSldViewPr>
      <p:cViewPr varScale="1">
        <p:scale>
          <a:sx n="73" d="100"/>
          <a:sy n="73" d="100"/>
        </p:scale>
        <p:origin x="-422" y="-67"/>
      </p:cViewPr>
      <p:guideLst>
        <p:guide orient="horz" pos="2160"/>
        <p:guide pos="2880"/>
      </p:guideLst>
    </p:cSldViewPr>
  </p:slideViewPr>
  <p:notesTextViewPr>
    <p:cViewPr>
      <p:scale>
        <a:sx n="1" d="1"/>
        <a:sy n="1" d="1"/>
      </p:scale>
      <p:origin x="0" y="0"/>
    </p:cViewPr>
  </p:notesTextViewPr>
  <p:sorterViewPr>
    <p:cViewPr>
      <p:scale>
        <a:sx n="100" d="100"/>
        <a:sy n="100" d="100"/>
      </p:scale>
      <p:origin x="0" y="303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ustomXml" Target="../customXml/item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714D5C1-0A51-491E-AA5E-97A46A86C7FD}" type="datetimeFigureOut">
              <a:rPr lang="en-US" smtClean="0"/>
              <a:t>5/9/2012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C2DD58-70AA-48D0-89F2-A7ECB02C5A5F}" type="slidenum">
              <a:rPr lang="en-US" smtClean="0"/>
              <a:t>‹#›</a:t>
            </a:fld>
            <a:endParaRPr lang="en-US"/>
          </a:p>
        </p:txBody>
      </p:sp>
    </p:spTree>
    <p:extLst>
      <p:ext uri="{BB962C8B-B14F-4D97-AF65-F5344CB8AC3E}">
        <p14:creationId xmlns:p14="http://schemas.microsoft.com/office/powerpoint/2010/main" val="5744107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714D5C1-0A51-491E-AA5E-97A46A86C7FD}" type="datetimeFigureOut">
              <a:rPr lang="en-US" smtClean="0"/>
              <a:t>5/9/2012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C2DD58-70AA-48D0-89F2-A7ECB02C5A5F}" type="slidenum">
              <a:rPr lang="en-US" smtClean="0"/>
              <a:t>‹#›</a:t>
            </a:fld>
            <a:endParaRPr lang="en-US"/>
          </a:p>
        </p:txBody>
      </p:sp>
    </p:spTree>
    <p:extLst>
      <p:ext uri="{BB962C8B-B14F-4D97-AF65-F5344CB8AC3E}">
        <p14:creationId xmlns:p14="http://schemas.microsoft.com/office/powerpoint/2010/main" val="4258059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714D5C1-0A51-491E-AA5E-97A46A86C7FD}" type="datetimeFigureOut">
              <a:rPr lang="en-US" smtClean="0"/>
              <a:t>5/9/2012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C2DD58-70AA-48D0-89F2-A7ECB02C5A5F}" type="slidenum">
              <a:rPr lang="en-US" smtClean="0"/>
              <a:t>‹#›</a:t>
            </a:fld>
            <a:endParaRPr lang="en-US"/>
          </a:p>
        </p:txBody>
      </p:sp>
    </p:spTree>
    <p:extLst>
      <p:ext uri="{BB962C8B-B14F-4D97-AF65-F5344CB8AC3E}">
        <p14:creationId xmlns:p14="http://schemas.microsoft.com/office/powerpoint/2010/main" val="20008815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714D5C1-0A51-491E-AA5E-97A46A86C7FD}" type="datetimeFigureOut">
              <a:rPr lang="en-US" smtClean="0"/>
              <a:t>5/9/2012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C2DD58-70AA-48D0-89F2-A7ECB02C5A5F}" type="slidenum">
              <a:rPr lang="en-US" smtClean="0"/>
              <a:t>‹#›</a:t>
            </a:fld>
            <a:endParaRPr lang="en-US"/>
          </a:p>
        </p:txBody>
      </p:sp>
    </p:spTree>
    <p:extLst>
      <p:ext uri="{BB962C8B-B14F-4D97-AF65-F5344CB8AC3E}">
        <p14:creationId xmlns:p14="http://schemas.microsoft.com/office/powerpoint/2010/main" val="5363861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714D5C1-0A51-491E-AA5E-97A46A86C7FD}" type="datetimeFigureOut">
              <a:rPr lang="en-US" smtClean="0"/>
              <a:t>5/9/2012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C2DD58-70AA-48D0-89F2-A7ECB02C5A5F}" type="slidenum">
              <a:rPr lang="en-US" smtClean="0"/>
              <a:t>‹#›</a:t>
            </a:fld>
            <a:endParaRPr lang="en-US"/>
          </a:p>
        </p:txBody>
      </p:sp>
    </p:spTree>
    <p:extLst>
      <p:ext uri="{BB962C8B-B14F-4D97-AF65-F5344CB8AC3E}">
        <p14:creationId xmlns:p14="http://schemas.microsoft.com/office/powerpoint/2010/main" val="2447236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714D5C1-0A51-491E-AA5E-97A46A86C7FD}" type="datetimeFigureOut">
              <a:rPr lang="en-US" smtClean="0"/>
              <a:t>5/9/2012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C2DD58-70AA-48D0-89F2-A7ECB02C5A5F}" type="slidenum">
              <a:rPr lang="en-US" smtClean="0"/>
              <a:t>‹#›</a:t>
            </a:fld>
            <a:endParaRPr lang="en-US"/>
          </a:p>
        </p:txBody>
      </p:sp>
    </p:spTree>
    <p:extLst>
      <p:ext uri="{BB962C8B-B14F-4D97-AF65-F5344CB8AC3E}">
        <p14:creationId xmlns:p14="http://schemas.microsoft.com/office/powerpoint/2010/main" val="35458324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714D5C1-0A51-491E-AA5E-97A46A86C7FD}" type="datetimeFigureOut">
              <a:rPr lang="en-US" smtClean="0"/>
              <a:t>5/9/2012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CC2DD58-70AA-48D0-89F2-A7ECB02C5A5F}" type="slidenum">
              <a:rPr lang="en-US" smtClean="0"/>
              <a:t>‹#›</a:t>
            </a:fld>
            <a:endParaRPr lang="en-US"/>
          </a:p>
        </p:txBody>
      </p:sp>
    </p:spTree>
    <p:extLst>
      <p:ext uri="{BB962C8B-B14F-4D97-AF65-F5344CB8AC3E}">
        <p14:creationId xmlns:p14="http://schemas.microsoft.com/office/powerpoint/2010/main" val="31419806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714D5C1-0A51-491E-AA5E-97A46A86C7FD}" type="datetimeFigureOut">
              <a:rPr lang="en-US" smtClean="0"/>
              <a:t>5/9/2012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CC2DD58-70AA-48D0-89F2-A7ECB02C5A5F}" type="slidenum">
              <a:rPr lang="en-US" smtClean="0"/>
              <a:t>‹#›</a:t>
            </a:fld>
            <a:endParaRPr lang="en-US"/>
          </a:p>
        </p:txBody>
      </p:sp>
    </p:spTree>
    <p:extLst>
      <p:ext uri="{BB962C8B-B14F-4D97-AF65-F5344CB8AC3E}">
        <p14:creationId xmlns:p14="http://schemas.microsoft.com/office/powerpoint/2010/main" val="36595769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14D5C1-0A51-491E-AA5E-97A46A86C7FD}" type="datetimeFigureOut">
              <a:rPr lang="en-US" smtClean="0"/>
              <a:t>5/9/2012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CC2DD58-70AA-48D0-89F2-A7ECB02C5A5F}" type="slidenum">
              <a:rPr lang="en-US" smtClean="0"/>
              <a:t>‹#›</a:t>
            </a:fld>
            <a:endParaRPr lang="en-US"/>
          </a:p>
        </p:txBody>
      </p:sp>
    </p:spTree>
    <p:extLst>
      <p:ext uri="{BB962C8B-B14F-4D97-AF65-F5344CB8AC3E}">
        <p14:creationId xmlns:p14="http://schemas.microsoft.com/office/powerpoint/2010/main" val="25765604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714D5C1-0A51-491E-AA5E-97A46A86C7FD}" type="datetimeFigureOut">
              <a:rPr lang="en-US" smtClean="0"/>
              <a:t>5/9/2012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C2DD58-70AA-48D0-89F2-A7ECB02C5A5F}" type="slidenum">
              <a:rPr lang="en-US" smtClean="0"/>
              <a:t>‹#›</a:t>
            </a:fld>
            <a:endParaRPr lang="en-US"/>
          </a:p>
        </p:txBody>
      </p:sp>
    </p:spTree>
    <p:extLst>
      <p:ext uri="{BB962C8B-B14F-4D97-AF65-F5344CB8AC3E}">
        <p14:creationId xmlns:p14="http://schemas.microsoft.com/office/powerpoint/2010/main" val="40900219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714D5C1-0A51-491E-AA5E-97A46A86C7FD}" type="datetimeFigureOut">
              <a:rPr lang="en-US" smtClean="0"/>
              <a:t>5/9/2012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C2DD58-70AA-48D0-89F2-A7ECB02C5A5F}" type="slidenum">
              <a:rPr lang="en-US" smtClean="0"/>
              <a:t>‹#›</a:t>
            </a:fld>
            <a:endParaRPr lang="en-US"/>
          </a:p>
        </p:txBody>
      </p:sp>
    </p:spTree>
    <p:extLst>
      <p:ext uri="{BB962C8B-B14F-4D97-AF65-F5344CB8AC3E}">
        <p14:creationId xmlns:p14="http://schemas.microsoft.com/office/powerpoint/2010/main" val="8245128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14D5C1-0A51-491E-AA5E-97A46A86C7FD}" type="datetimeFigureOut">
              <a:rPr lang="en-US" smtClean="0"/>
              <a:t>5/9/2012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C2DD58-70AA-48D0-89F2-A7ECB02C5A5F}" type="slidenum">
              <a:rPr lang="en-US" smtClean="0"/>
              <a:t>‹#›</a:t>
            </a:fld>
            <a:endParaRPr lang="en-US"/>
          </a:p>
        </p:txBody>
      </p:sp>
    </p:spTree>
    <p:extLst>
      <p:ext uri="{BB962C8B-B14F-4D97-AF65-F5344CB8AC3E}">
        <p14:creationId xmlns:p14="http://schemas.microsoft.com/office/powerpoint/2010/main" val="13695059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2800" dirty="0" smtClean="0"/>
              <a:t>Chapter 24 section 3</a:t>
            </a:r>
            <a:br>
              <a:rPr lang="en-US" sz="2800" dirty="0" smtClean="0"/>
            </a:br>
            <a:r>
              <a:rPr lang="en-US" sz="2800" dirty="0" smtClean="0"/>
              <a:t>Political Division</a:t>
            </a:r>
            <a:endParaRPr lang="en-US" sz="2800"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163691886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2400" dirty="0" smtClean="0"/>
              <a:t>10. List three reasons why Lyndon Johnson did not run for reelection in 1968?</a:t>
            </a:r>
            <a:endParaRPr lang="en-US" sz="2400" dirty="0"/>
          </a:p>
        </p:txBody>
      </p:sp>
      <p:sp>
        <p:nvSpPr>
          <p:cNvPr id="3" name="Content Placeholder 2"/>
          <p:cNvSpPr>
            <a:spLocks noGrp="1"/>
          </p:cNvSpPr>
          <p:nvPr>
            <p:ph idx="1"/>
          </p:nvPr>
        </p:nvSpPr>
        <p:spPr>
          <a:xfrm>
            <a:off x="457200" y="1600201"/>
            <a:ext cx="8229600" cy="1981200"/>
          </a:xfrm>
        </p:spPr>
        <p:txBody>
          <a:bodyPr>
            <a:normAutofit/>
          </a:bodyPr>
          <a:lstStyle/>
          <a:p>
            <a:pPr marL="457200" indent="-457200">
              <a:buAutoNum type="alphaLcPeriod"/>
            </a:pPr>
            <a:r>
              <a:rPr lang="en-US" sz="2400" dirty="0" smtClean="0"/>
              <a:t>The results of the </a:t>
            </a:r>
            <a:r>
              <a:rPr lang="en-US" sz="2400" dirty="0" err="1" smtClean="0"/>
              <a:t>Tet</a:t>
            </a:r>
            <a:r>
              <a:rPr lang="en-US" sz="2400" dirty="0" smtClean="0"/>
              <a:t> Offensive on support for the war</a:t>
            </a:r>
          </a:p>
          <a:p>
            <a:pPr marL="457200" indent="-457200">
              <a:buAutoNum type="alphaLcPeriod"/>
            </a:pPr>
            <a:r>
              <a:rPr lang="en-US" sz="2400" dirty="0" smtClean="0"/>
              <a:t>Popularity of antiwar candidate Eugene McCarthy</a:t>
            </a:r>
          </a:p>
          <a:p>
            <a:pPr marL="457200" indent="-457200">
              <a:buAutoNum type="alphaLcPeriod"/>
            </a:pPr>
            <a:r>
              <a:rPr lang="en-US" sz="2400" dirty="0" smtClean="0"/>
              <a:t>Robert Kennedy’s entry into the race</a:t>
            </a:r>
          </a:p>
          <a:p>
            <a:pPr marL="457200" indent="-457200">
              <a:buAutoNum type="alphaLcPeriod"/>
            </a:pPr>
            <a:r>
              <a:rPr lang="en-US" sz="2400" dirty="0" smtClean="0"/>
              <a:t>Loss of Walter Cronkite/Middle America</a:t>
            </a:r>
            <a:endParaRPr lang="en-US" sz="2400"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3733800"/>
            <a:ext cx="2143125"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3733800"/>
            <a:ext cx="2672882" cy="28332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77183" y="3657600"/>
            <a:ext cx="3166817" cy="293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31791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19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19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1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457200" y="838200"/>
            <a:ext cx="4038600" cy="5287963"/>
          </a:xfrm>
        </p:spPr>
        <p:txBody>
          <a:bodyPr>
            <a:normAutofit/>
          </a:bodyPr>
          <a:lstStyle/>
          <a:p>
            <a:pPr marL="0" indent="0">
              <a:buNone/>
            </a:pPr>
            <a:r>
              <a:rPr lang="en-US" sz="2400" dirty="0" smtClean="0"/>
              <a:t>11. Robert Kennedy was assassinated in 1968.</a:t>
            </a:r>
            <a:endParaRPr lang="en-US" sz="2400" dirty="0"/>
          </a:p>
        </p:txBody>
      </p:sp>
      <p:sp>
        <p:nvSpPr>
          <p:cNvPr id="6" name="Content Placeholder 5"/>
          <p:cNvSpPr>
            <a:spLocks noGrp="1"/>
          </p:cNvSpPr>
          <p:nvPr>
            <p:ph sz="half" idx="2"/>
          </p:nvPr>
        </p:nvSpPr>
        <p:spPr>
          <a:xfrm>
            <a:off x="4648200" y="838200"/>
            <a:ext cx="4038600" cy="5287963"/>
          </a:xfrm>
        </p:spPr>
        <p:txBody>
          <a:bodyPr>
            <a:normAutofit/>
          </a:bodyPr>
          <a:lstStyle/>
          <a:p>
            <a:pPr marL="0" indent="0">
              <a:buNone/>
            </a:pPr>
            <a:r>
              <a:rPr lang="en-US" sz="2400" dirty="0" smtClean="0"/>
              <a:t>11. Hubert Humphrey was chosen to be the democratic nominee.</a:t>
            </a:r>
            <a:endParaRPr lang="en-US" sz="2400"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789176"/>
            <a:ext cx="3124200" cy="4202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5344" y="2057401"/>
            <a:ext cx="3094195" cy="3933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43918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2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2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pPr algn="l"/>
            <a:r>
              <a:rPr lang="en-US" sz="2400" dirty="0" smtClean="0"/>
              <a:t>12. Who was fighting in the streets of Chicago during the Democratic National Convention?</a:t>
            </a:r>
            <a:endParaRPr lang="en-US" sz="2400"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4267200"/>
            <a:ext cx="365760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4287728"/>
            <a:ext cx="3590925" cy="2503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533400" y="1371600"/>
            <a:ext cx="8077200" cy="1938992"/>
          </a:xfrm>
          <a:prstGeom prst="rect">
            <a:avLst/>
          </a:prstGeom>
          <a:noFill/>
        </p:spPr>
        <p:txBody>
          <a:bodyPr wrap="square" rtlCol="0">
            <a:spAutoFit/>
          </a:bodyPr>
          <a:lstStyle/>
          <a:p>
            <a:r>
              <a:rPr lang="en-US" sz="2400" dirty="0" smtClean="0"/>
              <a:t>Antiwar protesters and the Chicago city police who were under the direction of Chicago Mayor Richard Daley.</a:t>
            </a:r>
          </a:p>
          <a:p>
            <a:endParaRPr lang="en-US" sz="2400" dirty="0" smtClean="0"/>
          </a:p>
          <a:p>
            <a:r>
              <a:rPr lang="en-US" sz="2400" dirty="0" smtClean="0"/>
              <a:t>Among the protestors were key leaders of Students for a Democratic Society, The </a:t>
            </a:r>
            <a:r>
              <a:rPr lang="en-US" sz="2400" dirty="0" err="1" smtClean="0"/>
              <a:t>Yippies</a:t>
            </a:r>
            <a:r>
              <a:rPr lang="en-US" sz="2400" dirty="0" smtClean="0"/>
              <a:t> and the Black Panthers</a:t>
            </a:r>
            <a:endParaRPr lang="en-US" sz="2400" dirty="0"/>
          </a:p>
        </p:txBody>
      </p:sp>
    </p:spTree>
    <p:extLst>
      <p:ext uri="{BB962C8B-B14F-4D97-AF65-F5344CB8AC3E}">
        <p14:creationId xmlns:p14="http://schemas.microsoft.com/office/powerpoint/2010/main" val="771851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4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838200"/>
            <a:ext cx="4038600" cy="5287963"/>
          </a:xfrm>
        </p:spPr>
        <p:txBody>
          <a:bodyPr>
            <a:normAutofit/>
          </a:bodyPr>
          <a:lstStyle/>
          <a:p>
            <a:pPr marL="0" indent="0">
              <a:buNone/>
            </a:pPr>
            <a:r>
              <a:rPr lang="en-US" sz="2400" dirty="0" smtClean="0"/>
              <a:t>13. Republicans chose Richard Nixon to be their nominee.</a:t>
            </a:r>
            <a:endParaRPr lang="en-US" sz="2400" dirty="0"/>
          </a:p>
        </p:txBody>
      </p:sp>
      <p:sp>
        <p:nvSpPr>
          <p:cNvPr id="4" name="Content Placeholder 3"/>
          <p:cNvSpPr>
            <a:spLocks noGrp="1"/>
          </p:cNvSpPr>
          <p:nvPr>
            <p:ph sz="half" idx="2"/>
          </p:nvPr>
        </p:nvSpPr>
        <p:spPr>
          <a:xfrm>
            <a:off x="4648200" y="838200"/>
            <a:ext cx="4038600" cy="5287963"/>
          </a:xfrm>
        </p:spPr>
        <p:txBody>
          <a:bodyPr>
            <a:normAutofit/>
          </a:bodyPr>
          <a:lstStyle/>
          <a:p>
            <a:pPr marL="0" indent="0">
              <a:buNone/>
            </a:pPr>
            <a:r>
              <a:rPr lang="en-US" sz="2400" dirty="0" smtClean="0"/>
              <a:t>14. George Wallace ran as a third party candidate from the American Independent Party.</a:t>
            </a:r>
            <a:endParaRPr lang="en-US" sz="2400"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2362200"/>
            <a:ext cx="3307828" cy="3333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2199464"/>
            <a:ext cx="3124200" cy="3659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75948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pPr algn="l"/>
            <a:r>
              <a:rPr lang="en-US" sz="2400" dirty="0" smtClean="0"/>
              <a:t>15. What groups supported the candidate from the American Independent Party?</a:t>
            </a:r>
            <a:endParaRPr lang="en-US" sz="2400" dirty="0"/>
          </a:p>
        </p:txBody>
      </p:sp>
      <p:sp>
        <p:nvSpPr>
          <p:cNvPr id="6" name="Content Placeholder 5"/>
          <p:cNvSpPr>
            <a:spLocks noGrp="1"/>
          </p:cNvSpPr>
          <p:nvPr>
            <p:ph idx="1"/>
          </p:nvPr>
        </p:nvSpPr>
        <p:spPr>
          <a:xfrm>
            <a:off x="457200" y="1600201"/>
            <a:ext cx="8229600" cy="2286000"/>
          </a:xfrm>
        </p:spPr>
        <p:txBody>
          <a:bodyPr>
            <a:normAutofit/>
          </a:bodyPr>
          <a:lstStyle/>
          <a:p>
            <a:pPr marL="514350" indent="-514350">
              <a:buAutoNum type="alphaLcPeriod"/>
            </a:pPr>
            <a:r>
              <a:rPr lang="en-US" sz="2800" dirty="0" smtClean="0"/>
              <a:t>Blue collar voters in the North who resented student protestors and antiwar activists.</a:t>
            </a:r>
          </a:p>
          <a:p>
            <a:pPr marL="514350" indent="-514350">
              <a:buAutoNum type="alphaLcPeriod"/>
            </a:pPr>
            <a:r>
              <a:rPr lang="en-US" sz="2800" dirty="0" smtClean="0"/>
              <a:t>Southern whites who oppose civil rights legislation.</a:t>
            </a:r>
          </a:p>
          <a:p>
            <a:pPr marL="0" indent="0">
              <a:buNone/>
            </a:pPr>
            <a:endParaRPr lang="en-US" sz="2800" dirty="0"/>
          </a:p>
        </p:txBody>
      </p:sp>
    </p:spTree>
    <p:extLst>
      <p:ext uri="{BB962C8B-B14F-4D97-AF65-F5344CB8AC3E}">
        <p14:creationId xmlns:p14="http://schemas.microsoft.com/office/powerpoint/2010/main" val="3128789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2400" dirty="0" smtClean="0"/>
              <a:t>16. Describe the results of the election of 1968.  Include results fro the third party.</a:t>
            </a:r>
            <a:endParaRPr lang="en-US" sz="2400" dirty="0"/>
          </a:p>
        </p:txBody>
      </p:sp>
      <p:sp>
        <p:nvSpPr>
          <p:cNvPr id="3" name="Content Placeholder 2"/>
          <p:cNvSpPr>
            <a:spLocks noGrp="1"/>
          </p:cNvSpPr>
          <p:nvPr>
            <p:ph idx="1"/>
          </p:nvPr>
        </p:nvSpPr>
        <p:spPr/>
        <p:txBody>
          <a:bodyPr/>
          <a:lstStyle/>
          <a:p>
            <a:pPr marL="0" indent="0">
              <a:buNone/>
            </a:pPr>
            <a:endParaRPr lang="en-US"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371600"/>
            <a:ext cx="8849360"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4582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2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2400" dirty="0" smtClean="0"/>
              <a:t>17. Who was Middle America?</a:t>
            </a:r>
            <a:endParaRPr lang="en-US" sz="2400" dirty="0"/>
          </a:p>
        </p:txBody>
      </p:sp>
      <p:sp>
        <p:nvSpPr>
          <p:cNvPr id="3" name="Content Placeholder 2"/>
          <p:cNvSpPr>
            <a:spLocks noGrp="1"/>
          </p:cNvSpPr>
          <p:nvPr>
            <p:ph idx="1"/>
          </p:nvPr>
        </p:nvSpPr>
        <p:spPr/>
        <p:txBody>
          <a:bodyPr>
            <a:normAutofit/>
          </a:bodyPr>
          <a:lstStyle/>
          <a:p>
            <a:pPr marL="0" indent="0">
              <a:buNone/>
            </a:pPr>
            <a:r>
              <a:rPr lang="en-US" sz="2800" dirty="0" smtClean="0"/>
              <a:t>Beginning in 1968 “Middle America” would become key supporters of the Republican Party. </a:t>
            </a:r>
          </a:p>
          <a:p>
            <a:pPr marL="0" indent="0">
              <a:buNone/>
            </a:pPr>
            <a:endParaRPr lang="en-US" sz="2800" dirty="0"/>
          </a:p>
          <a:p>
            <a:pPr marL="0" indent="0">
              <a:buNone/>
            </a:pPr>
            <a:r>
              <a:rPr lang="en-US" sz="2800" dirty="0" smtClean="0"/>
              <a:t>This segment of America had traditionally supported the Democratic Party.</a:t>
            </a:r>
          </a:p>
          <a:p>
            <a:pPr marL="0" indent="0">
              <a:buNone/>
            </a:pPr>
            <a:endParaRPr lang="en-US" sz="2800" dirty="0"/>
          </a:p>
          <a:p>
            <a:pPr marL="0" indent="0">
              <a:buNone/>
            </a:pPr>
            <a:r>
              <a:rPr lang="en-US" sz="2800" dirty="0" smtClean="0"/>
              <a:t>Mainstream America</a:t>
            </a:r>
          </a:p>
          <a:p>
            <a:pPr marL="0" indent="0">
              <a:buNone/>
            </a:pPr>
            <a:endParaRPr lang="en-US" sz="2800" dirty="0"/>
          </a:p>
          <a:p>
            <a:pPr marL="0" indent="0">
              <a:buNone/>
            </a:pPr>
            <a:r>
              <a:rPr lang="en-US" sz="2800" dirty="0" smtClean="0"/>
              <a:t>Begins an era of dominance for the Republican Party</a:t>
            </a:r>
            <a:endParaRPr lang="en-US" sz="2800" dirty="0"/>
          </a:p>
        </p:txBody>
      </p:sp>
    </p:spTree>
    <p:extLst>
      <p:ext uri="{BB962C8B-B14F-4D97-AF65-F5344CB8AC3E}">
        <p14:creationId xmlns:p14="http://schemas.microsoft.com/office/powerpoint/2010/main" val="3647443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2800" dirty="0" smtClean="0"/>
              <a:t>1. Give two opposing viewpoints on how the war should be decided.</a:t>
            </a:r>
            <a:endParaRPr lang="en-US" sz="2800" dirty="0"/>
          </a:p>
        </p:txBody>
      </p:sp>
      <p:sp>
        <p:nvSpPr>
          <p:cNvPr id="3" name="Content Placeholder 2"/>
          <p:cNvSpPr>
            <a:spLocks noGrp="1"/>
          </p:cNvSpPr>
          <p:nvPr>
            <p:ph idx="1"/>
          </p:nvPr>
        </p:nvSpPr>
        <p:spPr/>
        <p:txBody>
          <a:bodyPr>
            <a:normAutofit fontScale="92500" lnSpcReduction="10000"/>
          </a:bodyPr>
          <a:lstStyle/>
          <a:p>
            <a:pPr marL="514350" indent="-514350">
              <a:buAutoNum type="alphaLcPeriod"/>
            </a:pPr>
            <a:r>
              <a:rPr lang="en-US" dirty="0" smtClean="0"/>
              <a:t>Some Americans favored increasing the war effort in order to bring about military victory.</a:t>
            </a:r>
          </a:p>
          <a:p>
            <a:pPr marL="0" indent="0">
              <a:buNone/>
            </a:pPr>
            <a:endParaRPr lang="en-US" dirty="0" smtClean="0"/>
          </a:p>
          <a:p>
            <a:pPr marL="0" indent="0">
              <a:buNone/>
            </a:pPr>
            <a:r>
              <a:rPr lang="en-US" dirty="0" smtClean="0"/>
              <a:t>b. Some Americans believed the war was morally       wrong and urged immediate withdrawal of U.S. troops.</a:t>
            </a:r>
          </a:p>
          <a:p>
            <a:pPr marL="0" indent="0">
              <a:buNone/>
            </a:pPr>
            <a:endParaRPr lang="en-US" dirty="0"/>
          </a:p>
          <a:p>
            <a:pPr marL="0" indent="0">
              <a:buNone/>
            </a:pPr>
            <a:r>
              <a:rPr lang="en-US" dirty="0" smtClean="0"/>
              <a:t>As the war progressed this division would become increasingly visible. </a:t>
            </a:r>
            <a:endParaRPr lang="en-US" dirty="0"/>
          </a:p>
        </p:txBody>
      </p:sp>
    </p:spTree>
    <p:extLst>
      <p:ext uri="{BB962C8B-B14F-4D97-AF65-F5344CB8AC3E}">
        <p14:creationId xmlns:p14="http://schemas.microsoft.com/office/powerpoint/2010/main" val="1673498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457200" y="533400"/>
            <a:ext cx="4038600" cy="5592763"/>
          </a:xfrm>
        </p:spPr>
        <p:txBody>
          <a:bodyPr/>
          <a:lstStyle/>
          <a:p>
            <a:pPr marL="0" indent="0">
              <a:buNone/>
            </a:pPr>
            <a:r>
              <a:rPr lang="en-US" dirty="0" smtClean="0"/>
              <a:t>2. SDS =</a:t>
            </a:r>
          </a:p>
          <a:p>
            <a:pPr marL="0" indent="0" algn="ctr">
              <a:buNone/>
            </a:pPr>
            <a:r>
              <a:rPr lang="en-US" dirty="0" smtClean="0"/>
              <a:t>Students</a:t>
            </a:r>
          </a:p>
          <a:p>
            <a:pPr marL="0" indent="0" algn="ctr">
              <a:buNone/>
            </a:pPr>
            <a:r>
              <a:rPr lang="en-US" dirty="0" smtClean="0"/>
              <a:t>for a</a:t>
            </a:r>
          </a:p>
          <a:p>
            <a:pPr marL="0" indent="0" algn="ctr">
              <a:buNone/>
            </a:pPr>
            <a:r>
              <a:rPr lang="en-US" dirty="0" smtClean="0"/>
              <a:t>Democratic Society</a:t>
            </a:r>
          </a:p>
          <a:p>
            <a:pPr marL="0" indent="0" algn="ctr">
              <a:buNone/>
            </a:pPr>
            <a:endParaRPr lang="en-US" dirty="0"/>
          </a:p>
        </p:txBody>
      </p:sp>
      <p:sp>
        <p:nvSpPr>
          <p:cNvPr id="5" name="Content Placeholder 4"/>
          <p:cNvSpPr>
            <a:spLocks noGrp="1"/>
          </p:cNvSpPr>
          <p:nvPr>
            <p:ph sz="half" idx="2"/>
          </p:nvPr>
        </p:nvSpPr>
        <p:spPr>
          <a:xfrm>
            <a:off x="4648200" y="533400"/>
            <a:ext cx="4038600" cy="5592763"/>
          </a:xfrm>
        </p:spPr>
        <p:txBody>
          <a:bodyPr/>
          <a:lstStyle/>
          <a:p>
            <a:pPr marL="0" indent="0">
              <a:buNone/>
            </a:pPr>
            <a:r>
              <a:rPr lang="en-US" dirty="0" smtClean="0"/>
              <a:t>3. The New Left believed that problems such as poverty and racism called for radical changes.</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2895600"/>
            <a:ext cx="2562225" cy="3847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3200400"/>
            <a:ext cx="3382658" cy="3397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5956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4638"/>
            <a:ext cx="8229600" cy="944562"/>
          </a:xfrm>
        </p:spPr>
        <p:txBody>
          <a:bodyPr>
            <a:normAutofit/>
          </a:bodyPr>
          <a:lstStyle/>
          <a:p>
            <a:pPr algn="l"/>
            <a:r>
              <a:rPr lang="en-US" sz="2400" dirty="0" smtClean="0"/>
              <a:t>4. Explain what happened at Berkley in 1964.</a:t>
            </a:r>
            <a:endParaRPr lang="en-US" sz="2400" dirty="0"/>
          </a:p>
        </p:txBody>
      </p:sp>
      <p:sp>
        <p:nvSpPr>
          <p:cNvPr id="7" name="TextBox 6"/>
          <p:cNvSpPr txBox="1"/>
          <p:nvPr/>
        </p:nvSpPr>
        <p:spPr>
          <a:xfrm>
            <a:off x="533400" y="1143000"/>
            <a:ext cx="7924800" cy="3108543"/>
          </a:xfrm>
          <a:prstGeom prst="rect">
            <a:avLst/>
          </a:prstGeom>
          <a:noFill/>
        </p:spPr>
        <p:txBody>
          <a:bodyPr wrap="square" rtlCol="0">
            <a:spAutoFit/>
          </a:bodyPr>
          <a:lstStyle/>
          <a:p>
            <a:r>
              <a:rPr lang="en-US" sz="2000" dirty="0" smtClean="0"/>
              <a:t>Students at U.C. Berkley became agitated when administrators said that they could not distribute civil rights leaflets.  Students maintained that their right to free speech was being denied.  Students resisted the universities directives. The Free Speech Movement was born.</a:t>
            </a:r>
          </a:p>
          <a:p>
            <a:endParaRPr lang="en-US" sz="2000" dirty="0"/>
          </a:p>
          <a:p>
            <a:r>
              <a:rPr lang="en-US" sz="2000" dirty="0" smtClean="0"/>
              <a:t>Students took over the University Administration Building.  More than 700 students were arrested.   As a result student activism began to spread to other campuses.</a:t>
            </a:r>
          </a:p>
          <a:p>
            <a:endParaRPr lang="en-US" dirty="0"/>
          </a:p>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3733800"/>
            <a:ext cx="4953000" cy="300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41421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73162"/>
          </a:xfrm>
        </p:spPr>
        <p:txBody>
          <a:bodyPr>
            <a:normAutofit/>
          </a:bodyPr>
          <a:lstStyle/>
          <a:p>
            <a:pPr algn="l"/>
            <a:r>
              <a:rPr lang="en-US" sz="2700" dirty="0" smtClean="0"/>
              <a:t>5. Those who opposed the war on moral or religious grounds were called conscientious objectors</a:t>
            </a:r>
            <a:r>
              <a:rPr lang="en-US" sz="2400" dirty="0" smtClean="0"/>
              <a:t>.</a:t>
            </a:r>
            <a:endParaRPr lang="en-US" sz="2400" dirty="0"/>
          </a:p>
        </p:txBody>
      </p:sp>
      <p:sp>
        <p:nvSpPr>
          <p:cNvPr id="3" name="Content Placeholder 2"/>
          <p:cNvSpPr>
            <a:spLocks noGrp="1"/>
          </p:cNvSpPr>
          <p:nvPr>
            <p:ph idx="1"/>
          </p:nvPr>
        </p:nvSpPr>
        <p:spPr/>
        <p:txBody>
          <a:bodyPr/>
          <a:lstStyle/>
          <a:p>
            <a:pPr marL="0" indent="0">
              <a:buNone/>
            </a:pPr>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752600"/>
            <a:ext cx="3205019" cy="222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1358" y="1700646"/>
            <a:ext cx="1944316" cy="2438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4238625"/>
            <a:ext cx="4095750" cy="261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3497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l"/>
            <a:r>
              <a:rPr lang="en-US" sz="2400" dirty="0" smtClean="0"/>
              <a:t>6. In 1965 LBJ doubled the number of men who could be drafted.</a:t>
            </a:r>
            <a:endParaRPr lang="en-US" sz="2400" dirty="0"/>
          </a:p>
        </p:txBody>
      </p:sp>
      <p:sp>
        <p:nvSpPr>
          <p:cNvPr id="4" name="Content Placeholder 3"/>
          <p:cNvSpPr>
            <a:spLocks noGrp="1"/>
          </p:cNvSpPr>
          <p:nvPr>
            <p:ph idx="1"/>
          </p:nvPr>
        </p:nvSpPr>
        <p:spPr/>
        <p:txBody>
          <a:bodyPr/>
          <a:lstStyle/>
          <a:p>
            <a:pPr marL="0" indent="0">
              <a:buNone/>
            </a:pPr>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676400"/>
            <a:ext cx="3571875" cy="295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1676400"/>
            <a:ext cx="3765176"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4749511"/>
            <a:ext cx="1905000" cy="142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2073" y="4393622"/>
            <a:ext cx="1308051" cy="1839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67400" y="4629150"/>
            <a:ext cx="2641600" cy="148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03233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9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9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0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10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2400" dirty="0" smtClean="0"/>
              <a:t>7. College students could receive a deferment or postponement of service.</a:t>
            </a:r>
            <a:endParaRPr lang="en-US" sz="2400" dirty="0"/>
          </a:p>
        </p:txBody>
      </p:sp>
      <p:sp>
        <p:nvSpPr>
          <p:cNvPr id="3" name="Content Placeholder 2"/>
          <p:cNvSpPr>
            <a:spLocks noGrp="1"/>
          </p:cNvSpPr>
          <p:nvPr>
            <p:ph idx="1"/>
          </p:nvPr>
        </p:nvSpPr>
        <p:spPr/>
        <p:txBody>
          <a:bodyPr/>
          <a:lstStyle/>
          <a:p>
            <a:pPr marL="0" indent="0">
              <a:buNone/>
            </a:pPr>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 y="1285874"/>
            <a:ext cx="8260080" cy="5162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8709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2400" dirty="0" smtClean="0"/>
              <a:t>8. In the first six months of 1968 more than 200 major demonstrations broke out on college campuses.</a:t>
            </a:r>
            <a:endParaRPr lang="en-US" sz="2400" dirty="0"/>
          </a:p>
        </p:txBody>
      </p:sp>
      <p:sp>
        <p:nvSpPr>
          <p:cNvPr id="3" name="Content Placeholder 2"/>
          <p:cNvSpPr>
            <a:spLocks noGrp="1"/>
          </p:cNvSpPr>
          <p:nvPr>
            <p:ph idx="1"/>
          </p:nvPr>
        </p:nvSpPr>
        <p:spPr/>
        <p:txBody>
          <a:bodyPr/>
          <a:lstStyle/>
          <a:p>
            <a:pPr marL="0" indent="0">
              <a:buNone/>
            </a:pPr>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1"/>
            <a:ext cx="4121727"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0807" y="3352800"/>
            <a:ext cx="4693920"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53452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2400" dirty="0" smtClean="0"/>
              <a:t>9. What can you learn from the photograph on page 808?</a:t>
            </a:r>
            <a:endParaRPr lang="en-US" sz="2400" dirty="0"/>
          </a:p>
        </p:txBody>
      </p:sp>
      <p:sp>
        <p:nvSpPr>
          <p:cNvPr id="3" name="Content Placeholder 2"/>
          <p:cNvSpPr>
            <a:spLocks noGrp="1"/>
          </p:cNvSpPr>
          <p:nvPr>
            <p:ph idx="1"/>
          </p:nvPr>
        </p:nvSpPr>
        <p:spPr/>
        <p:txBody>
          <a:bodyPr/>
          <a:lstStyle/>
          <a:p>
            <a:endParaRPr lang="en-US" dirty="0"/>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1353971"/>
            <a:ext cx="6934200" cy="5510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5464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5E6701D5FE7F54BAF04F75122805CDD" ma:contentTypeVersion="0" ma:contentTypeDescription="Create a new document." ma:contentTypeScope="" ma:versionID="a2ffce615fb43c73c0dfa06f590b982d">
  <xsd:schema xmlns:xsd="http://www.w3.org/2001/XMLSchema" xmlns:xs="http://www.w3.org/2001/XMLSchema" xmlns:p="http://schemas.microsoft.com/office/2006/metadata/properties" targetNamespace="http://schemas.microsoft.com/office/2006/metadata/properties" ma:root="true" ma:fieldsID="943753880b1f0476552e9733cf231391">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88A447C-6585-4338-B8F8-113B2043C177}"/>
</file>

<file path=customXml/itemProps2.xml><?xml version="1.0" encoding="utf-8"?>
<ds:datastoreItem xmlns:ds="http://schemas.openxmlformats.org/officeDocument/2006/customXml" ds:itemID="{C476CC3C-3283-4E55-BD63-3F42A801D1B7}"/>
</file>

<file path=customXml/itemProps3.xml><?xml version="1.0" encoding="utf-8"?>
<ds:datastoreItem xmlns:ds="http://schemas.openxmlformats.org/officeDocument/2006/customXml" ds:itemID="{74617E61-0730-42AF-A12D-8A0CF9474BD1}"/>
</file>

<file path=docProps/app.xml><?xml version="1.0" encoding="utf-8"?>
<Properties xmlns="http://schemas.openxmlformats.org/officeDocument/2006/extended-properties" xmlns:vt="http://schemas.openxmlformats.org/officeDocument/2006/docPropsVTypes">
  <TotalTime>126</TotalTime>
  <Words>492</Words>
  <Application>Microsoft Office PowerPoint</Application>
  <PresentationFormat>On-screen Show (4:3)</PresentationFormat>
  <Paragraphs>46</Paragraphs>
  <Slides>16</Slides>
  <Notes>0</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Chapter 24 section 3 Political Division</vt:lpstr>
      <vt:lpstr>1. Give two opposing viewpoints on how the war should be decided.</vt:lpstr>
      <vt:lpstr>PowerPoint Presentation</vt:lpstr>
      <vt:lpstr>4. Explain what happened at Berkley in 1964.</vt:lpstr>
      <vt:lpstr>5. Those who opposed the war on moral or religious grounds were called conscientious objectors.</vt:lpstr>
      <vt:lpstr>6. In 1965 LBJ doubled the number of men who could be drafted.</vt:lpstr>
      <vt:lpstr>7. College students could receive a deferment or postponement of service.</vt:lpstr>
      <vt:lpstr>8. In the first six months of 1968 more than 200 major demonstrations broke out on college campuses.</vt:lpstr>
      <vt:lpstr>9. What can you learn from the photograph on page 808?</vt:lpstr>
      <vt:lpstr>10. List three reasons why Lyndon Johnson did not run for reelection in 1968?</vt:lpstr>
      <vt:lpstr>PowerPoint Presentation</vt:lpstr>
      <vt:lpstr>12. Who was fighting in the streets of Chicago during the Democratic National Convention?</vt:lpstr>
      <vt:lpstr>PowerPoint Presentation</vt:lpstr>
      <vt:lpstr>15. What groups supported the candidate from the American Independent Party?</vt:lpstr>
      <vt:lpstr>16. Describe the results of the election of 1968.  Include results fro the third party.</vt:lpstr>
      <vt:lpstr>17. Who was Middle America?</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24 section 3 Political Division</dc:title>
  <dc:creator>Murphy, Rodger II</dc:creator>
  <cp:lastModifiedBy>Murphy, Rodger II</cp:lastModifiedBy>
  <cp:revision>12</cp:revision>
  <dcterms:created xsi:type="dcterms:W3CDTF">2012-05-10T00:39:02Z</dcterms:created>
  <dcterms:modified xsi:type="dcterms:W3CDTF">2012-05-10T02:45:45Z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sMyDocuments">
    <vt:bool>true</vt:bool>
  </property>
  <property fmtid="{D5CDD505-2E9C-101B-9397-08002B2CF9AE}" pid="3" name="ContentTypeId">
    <vt:lpwstr>0x01010015E6701D5FE7F54BAF04F75122805CDD</vt:lpwstr>
  </property>
</Properties>
</file>