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</p:sldMasterIdLst>
  <p:notesMasterIdLst>
    <p:notesMasterId r:id="rId57"/>
  </p:notesMasterIdLst>
  <p:sldIdLst>
    <p:sldId id="256" r:id="rId5"/>
    <p:sldId id="257" r:id="rId6"/>
    <p:sldId id="258" r:id="rId7"/>
    <p:sldId id="261" r:id="rId8"/>
    <p:sldId id="260" r:id="rId9"/>
    <p:sldId id="262" r:id="rId10"/>
    <p:sldId id="263" r:id="rId11"/>
    <p:sldId id="264" r:id="rId12"/>
    <p:sldId id="266" r:id="rId13"/>
    <p:sldId id="265" r:id="rId14"/>
    <p:sldId id="274" r:id="rId15"/>
    <p:sldId id="270" r:id="rId16"/>
    <p:sldId id="311" r:id="rId17"/>
    <p:sldId id="272" r:id="rId18"/>
    <p:sldId id="273" r:id="rId19"/>
    <p:sldId id="271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8" r:id="rId28"/>
    <p:sldId id="287" r:id="rId29"/>
    <p:sldId id="289" r:id="rId30"/>
    <p:sldId id="292" r:id="rId31"/>
    <p:sldId id="286" r:id="rId32"/>
    <p:sldId id="293" r:id="rId33"/>
    <p:sldId id="290" r:id="rId34"/>
    <p:sldId id="285" r:id="rId35"/>
    <p:sldId id="291" r:id="rId36"/>
    <p:sldId id="284" r:id="rId37"/>
    <p:sldId id="283" r:id="rId38"/>
    <p:sldId id="282" r:id="rId39"/>
    <p:sldId id="297" r:id="rId40"/>
    <p:sldId id="298" r:id="rId41"/>
    <p:sldId id="296" r:id="rId42"/>
    <p:sldId id="299" r:id="rId43"/>
    <p:sldId id="295" r:id="rId44"/>
    <p:sldId id="294" r:id="rId45"/>
    <p:sldId id="302" r:id="rId46"/>
    <p:sldId id="301" r:id="rId47"/>
    <p:sldId id="303" r:id="rId48"/>
    <p:sldId id="300" r:id="rId49"/>
    <p:sldId id="304" r:id="rId50"/>
    <p:sldId id="305" r:id="rId51"/>
    <p:sldId id="308" r:id="rId52"/>
    <p:sldId id="307" r:id="rId53"/>
    <p:sldId id="306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14B4E-FBF8-46F3-AC45-F9D8BA471DFA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4B31A-786B-40DC-9634-F62023039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4B31A-786B-40DC-9634-F62023039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2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DFBB-E055-4D60-8E69-DC5DD3EE6C43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DB1F-A336-4CBF-8A0B-8AF55FE73A09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0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73A6-DA4C-43C5-89E4-D21A9A049FB2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B0F0-45CE-4DE9-8D23-C2768CA8A32C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4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0406F-FD1D-4211-89F8-D6461A38081D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3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0519-8B8E-493C-807F-F97DFAD8A2FA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6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6D8A-D5EE-405C-AC9D-DA3FA3D3E548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1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370C-FF4F-4ECB-BD1D-601252D97B39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2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B296-D06B-48C7-9957-9994E02363C2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0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9CEB-47AD-42A4-8480-A5C9A1B964EE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D3C5-972F-4EFE-9B38-8A96F4824561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0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10C5C-D1CA-43CF-AE71-1D5D64786554}" type="datetime1">
              <a:rPr lang="en-US" smtClean="0"/>
              <a:t>2/22/2015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8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CLmR9-YY7o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0072495855/student_view0/chapter28/animation__how_meiosis_work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Division of sex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2" y="365126"/>
            <a:ext cx="8827476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I. </a:t>
            </a:r>
            <a:r>
              <a:rPr lang="en-US" sz="4000" dirty="0" smtClean="0">
                <a:latin typeface="Comic Sans MS" panose="030F0702030302020204" pitchFamily="66" charset="0"/>
              </a:rPr>
              <a:t>GENES,CHROMOSOMES, AND NUMBERS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In humans, each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somatic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cell</a:t>
            </a:r>
            <a:r>
              <a:rPr lang="en-US" sz="4000" dirty="0" smtClean="0">
                <a:latin typeface="Comic Sans MS" panose="030F0702030302020204" pitchFamily="66" charset="0"/>
              </a:rPr>
              <a:t> (any cell other than a sperm or egg, has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46</a:t>
            </a:r>
            <a:r>
              <a:rPr lang="en-US" sz="4000" dirty="0" smtClean="0">
                <a:latin typeface="Comic Sans MS" panose="030F0702030302020204" pitchFamily="66" charset="0"/>
              </a:rPr>
              <a:t> chromosomes.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77" y="3615694"/>
            <a:ext cx="2584938" cy="27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6862"/>
            <a:ext cx="7886700" cy="579010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46 chromosomes </a:t>
            </a:r>
            <a:r>
              <a:rPr lang="en-US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4000" b="1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23</a:t>
            </a:r>
            <a:r>
              <a:rPr lang="en-US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pairs</a:t>
            </a:r>
            <a:r>
              <a:rPr lang="en-US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(humans get </a:t>
            </a:r>
            <a:r>
              <a:rPr lang="en-US" sz="4000" b="1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US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pair</a:t>
            </a:r>
            <a:r>
              <a:rPr lang="en-US" sz="4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from each parent)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10" y="1679330"/>
            <a:ext cx="4867641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86862"/>
            <a:ext cx="7886700" cy="5790101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Sex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Chromosomes</a:t>
            </a:r>
            <a:r>
              <a:rPr lang="en-US" sz="4000" dirty="0" smtClean="0">
                <a:latin typeface="Comic Sans MS" panose="030F0702030302020204" pitchFamily="66" charset="0"/>
              </a:rPr>
              <a:t> – determine the sex of an individual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Last pair of chromosomes –23</a:t>
            </a:r>
            <a:r>
              <a:rPr lang="en-US" sz="3600" baseline="30000" dirty="0" smtClean="0">
                <a:latin typeface="Comic Sans MS" panose="030F0702030302020204" pitchFamily="66" charset="0"/>
              </a:rPr>
              <a:t>rd</a:t>
            </a:r>
            <a:r>
              <a:rPr lang="en-US" sz="3600" dirty="0" smtClean="0">
                <a:latin typeface="Comic Sans MS" panose="030F0702030302020204" pitchFamily="66" charset="0"/>
              </a:rPr>
              <a:t> pair for humans</a:t>
            </a:r>
          </a:p>
          <a:p>
            <a:pPr lvl="1"/>
            <a:r>
              <a:rPr lang="en-US" sz="3600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XX = </a:t>
            </a:r>
            <a:r>
              <a:rPr lang="en-US" sz="3600" b="1" u="sng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female</a:t>
            </a:r>
          </a:p>
          <a:p>
            <a:pPr lvl="1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XY = </a:t>
            </a:r>
            <a:r>
              <a:rPr lang="en-US" sz="3600" b="1" u="sng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male</a:t>
            </a:r>
            <a:endParaRPr lang="en-US" sz="3600" b="1" u="sng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435" y="3209131"/>
            <a:ext cx="4279630" cy="31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autosomal chromosomes </a:t>
            </a:r>
          </a:p>
          <a:p>
            <a:pPr lvl="1"/>
            <a:r>
              <a:rPr lang="en-US" dirty="0" smtClean="0"/>
              <a:t>The first </a:t>
            </a:r>
            <a:r>
              <a:rPr lang="en-US" b="1" u="sng" dirty="0" smtClean="0"/>
              <a:t>22 </a:t>
            </a:r>
            <a:r>
              <a:rPr lang="en-US" dirty="0" smtClean="0"/>
              <a:t>pairs of chromosomes</a:t>
            </a:r>
          </a:p>
          <a:p>
            <a:pPr lvl="1"/>
            <a:r>
              <a:rPr lang="en-US" dirty="0" smtClean="0"/>
              <a:t>Not involved in sex determination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477" y="3204446"/>
            <a:ext cx="4279763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2031"/>
            <a:ext cx="7886700" cy="575493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The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number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of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chromosomes</a:t>
            </a:r>
            <a:r>
              <a:rPr lang="en-US" sz="4000" dirty="0" smtClean="0">
                <a:latin typeface="Comic Sans MS" panose="030F0702030302020204" pitchFamily="66" charset="0"/>
              </a:rPr>
              <a:t> for an organism is NOT related to the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complexity</a:t>
            </a:r>
            <a:r>
              <a:rPr lang="en-US" sz="4000" dirty="0" smtClean="0">
                <a:latin typeface="Comic Sans MS" panose="030F0702030302020204" pitchFamily="66" charset="0"/>
              </a:rPr>
              <a:t> of that organism!!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Ex: A dog has 78 body chromosomes and humans have 46 body chromosomes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A thousand or more genes are lined up on a chromosome at one time.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34" y="1622547"/>
            <a:ext cx="16478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Haploid and Diploid Numbers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Each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somatic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cell</a:t>
            </a:r>
            <a:r>
              <a:rPr lang="en-US" sz="4000" dirty="0" smtClean="0">
                <a:latin typeface="Comic Sans MS" panose="030F0702030302020204" pitchFamily="66" charset="0"/>
              </a:rPr>
              <a:t> of an organism contains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paired</a:t>
            </a:r>
            <a:r>
              <a:rPr lang="en-US" sz="4000" dirty="0" smtClean="0">
                <a:latin typeface="Comic Sans MS" panose="030F0702030302020204" pitchFamily="66" charset="0"/>
              </a:rPr>
              <a:t> chromosomes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55" y="3049487"/>
            <a:ext cx="3671989" cy="36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39615"/>
            <a:ext cx="7886700" cy="57373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Half of each pair came from each parent.  These cells are said to have 2n chromosomes, or a full set.</a:t>
            </a: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They are DIPLOID</a:t>
            </a:r>
          </a:p>
          <a:p>
            <a:pPr lvl="1"/>
            <a:endParaRPr lang="en-US" sz="3600" dirty="0" smtClean="0">
              <a:latin typeface="Comic Sans MS" panose="030F0702030302020204" pitchFamily="66" charset="0"/>
            </a:endParaRPr>
          </a:p>
          <a:p>
            <a:pPr lvl="2"/>
            <a:r>
              <a:rPr lang="en-US" sz="3200" dirty="0" smtClean="0">
                <a:latin typeface="Comic Sans MS" panose="030F0702030302020204" pitchFamily="66" charset="0"/>
              </a:rPr>
              <a:t>Humans have 46 body chromosomes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912"/>
            <a:ext cx="8651974" cy="66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215" y="773723"/>
            <a:ext cx="78471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Each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sex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cell</a:t>
            </a:r>
            <a:r>
              <a:rPr lang="en-US" sz="4000" dirty="0" smtClean="0">
                <a:latin typeface="Comic Sans MS" panose="030F0702030302020204" pitchFamily="66" charset="0"/>
              </a:rPr>
              <a:t> of an organism contains only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half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of</a:t>
            </a:r>
            <a:r>
              <a:rPr lang="en-US" sz="4000" dirty="0" smtClean="0">
                <a:latin typeface="Comic Sans MS" panose="030F0702030302020204" pitchFamily="66" charset="0"/>
              </a:rPr>
              <a:t> a chromosome set.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These cells are HAPLOID and have 1n chromosomes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omic Sans MS" panose="030F0702030302020204" pitchFamily="66" charset="0"/>
              </a:rPr>
              <a:t>Ex: Humans have 23 chromosomes in their gametes (egg or sperm)</a:t>
            </a:r>
          </a:p>
          <a:p>
            <a:pPr lvl="1"/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9569" y="1178169"/>
            <a:ext cx="6348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Sex cells will fuse with another sex cell during fertilization to create a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2n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organism</a:t>
            </a:r>
            <a:r>
              <a:rPr lang="en-US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592" y="3229708"/>
            <a:ext cx="4391758" cy="3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Vocabulary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386561" cy="435133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Diploid</a:t>
            </a:r>
            <a:r>
              <a:rPr lang="en-US" sz="4000" dirty="0" smtClean="0">
                <a:latin typeface="Comic Sans MS" panose="030F0702030302020204" pitchFamily="66" charset="0"/>
              </a:rPr>
              <a:t> = a cell containing TWO sets of chromosomes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One set inherited from each parent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2n (number of chromosomes)</a:t>
            </a:r>
          </a:p>
          <a:p>
            <a:pPr lvl="1"/>
            <a:r>
              <a:rPr lang="en-US" sz="3600" b="1" u="sng" dirty="0" smtClean="0">
                <a:latin typeface="Comic Sans MS" panose="030F0702030302020204" pitchFamily="66" charset="0"/>
              </a:rPr>
              <a:t>Body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Cells</a:t>
            </a:r>
            <a:r>
              <a:rPr lang="en-US" sz="3600" dirty="0" smtClean="0">
                <a:latin typeface="Comic Sans MS" panose="030F0702030302020204" pitchFamily="66" charset="0"/>
              </a:rPr>
              <a:t> (Somatic cells)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942" y="4664760"/>
            <a:ext cx="2229058" cy="23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969" y="1229437"/>
            <a:ext cx="5096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So if a human sperm and egg both have 23 chromosomes, after fertilization, an embryo would  have 46 chromosomes!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0" y="2184057"/>
            <a:ext cx="2476310" cy="3446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13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2 Reasons why Meiosis is significant!!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u="sng" dirty="0" smtClean="0">
                <a:latin typeface="Comic Sans MS" panose="030F0702030302020204" pitchFamily="66" charset="0"/>
              </a:rPr>
              <a:t>Meiosis</a:t>
            </a:r>
            <a:r>
              <a:rPr lang="en-US" sz="4000" dirty="0" smtClean="0">
                <a:latin typeface="Comic Sans MS" panose="030F0702030302020204" pitchFamily="66" charset="0"/>
              </a:rPr>
              <a:t> is another form of cell division that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creates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haploid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cells</a:t>
            </a:r>
            <a:r>
              <a:rPr lang="en-US" sz="4000" dirty="0" smtClean="0">
                <a:latin typeface="Comic Sans MS" panose="030F0702030302020204" pitchFamily="66" charset="0"/>
              </a:rPr>
              <a:t> to be used for reproduction (sexual)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2" y="4452938"/>
            <a:ext cx="26479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74" y="4202900"/>
            <a:ext cx="5007951" cy="25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2 Reasons why Meiosis is significant!!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If mitosis was the only form of cell division, then new offspring would always have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2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times</a:t>
            </a:r>
            <a:r>
              <a:rPr lang="en-US" sz="4000" dirty="0" smtClean="0">
                <a:latin typeface="Comic Sans MS" panose="030F0702030302020204" pitchFamily="66" charset="0"/>
              </a:rPr>
              <a:t> as many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chromosomes</a:t>
            </a:r>
            <a:r>
              <a:rPr lang="en-US" sz="4000" dirty="0" smtClean="0">
                <a:latin typeface="Comic Sans MS" panose="030F0702030302020204" pitchFamily="66" charset="0"/>
              </a:rPr>
              <a:t> as their parents.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2 Reasons why Meiosis is significant!!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Eventually, there would be so many chromosomes, the organism would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not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survive</a:t>
            </a:r>
            <a:r>
              <a:rPr lang="en-US" sz="4000" dirty="0" smtClean="0">
                <a:latin typeface="Comic Sans MS" panose="030F0702030302020204" pitchFamily="66" charset="0"/>
              </a:rPr>
              <a:t> or be severely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mutated</a:t>
            </a:r>
            <a:r>
              <a:rPr lang="en-US" sz="4000" dirty="0" smtClean="0">
                <a:latin typeface="Comic Sans MS" panose="030F0702030302020204" pitchFamily="66" charset="0"/>
              </a:rPr>
              <a:t>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725" y="3674330"/>
            <a:ext cx="2849849" cy="30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2" y="4001293"/>
            <a:ext cx="8458200" cy="2797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2 Reasons why Meiosis is significant!!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dirty="0" smtClean="0">
                <a:latin typeface="Comic Sans MS" panose="030F0702030302020204" pitchFamily="66" charset="0"/>
              </a:rPr>
              <a:t>Meiosis provides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GENETIC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VARIATION-</a:t>
            </a:r>
            <a:r>
              <a:rPr lang="en-US" sz="4000" dirty="0" smtClean="0">
                <a:latin typeface="Comic Sans MS" panose="030F0702030302020204" pitchFamily="66" charset="0"/>
              </a:rPr>
              <a:t> the reshuffling of genes carried by the individual members of a population.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II.  Meiosis vs. Mitosis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Remember: 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Mitosis</a:t>
            </a:r>
            <a:r>
              <a:rPr lang="en-US" sz="4000" dirty="0" smtClean="0">
                <a:latin typeface="Comic Sans MS" panose="030F0702030302020204" pitchFamily="66" charset="0"/>
              </a:rPr>
              <a:t> = asexual division of diploid body cells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25816" y="1610382"/>
            <a:ext cx="4189534" cy="49841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II.  Meiosis vs. Mitosis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0118"/>
            <a:ext cx="9144000" cy="56729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Separates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homologous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pairs</a:t>
            </a:r>
            <a:r>
              <a:rPr lang="en-US" sz="4000" dirty="0" smtClean="0">
                <a:latin typeface="Comic Sans MS" panose="030F0702030302020204" pitchFamily="66" charset="0"/>
              </a:rPr>
              <a:t> of chromosomes, NOT sister chromatids of individual chromosomes.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Vocabulary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Haploid</a:t>
            </a:r>
            <a:r>
              <a:rPr lang="en-US" sz="4000" dirty="0" smtClean="0">
                <a:latin typeface="Comic Sans MS" panose="030F0702030302020204" pitchFamily="66" charset="0"/>
              </a:rPr>
              <a:t> = a cell with only ONE set of chromosomes 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1n (number of chromosomes)</a:t>
            </a:r>
          </a:p>
          <a:p>
            <a:pPr lvl="1"/>
            <a:r>
              <a:rPr lang="en-US" sz="3600" b="1" u="sng" dirty="0" smtClean="0">
                <a:latin typeface="Comic Sans MS" panose="030F0702030302020204" pitchFamily="66" charset="0"/>
              </a:rPr>
              <a:t>Sex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cells</a:t>
            </a:r>
            <a:r>
              <a:rPr lang="en-US" sz="3600" dirty="0" smtClean="0">
                <a:latin typeface="Comic Sans MS" panose="030F0702030302020204" pitchFamily="66" charset="0"/>
              </a:rPr>
              <a:t> (gametes</a:t>
            </a:r>
            <a:r>
              <a:rPr lang="en-US" sz="3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256" y="3741493"/>
            <a:ext cx="2664436" cy="27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1. Interphase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Metabolic activities and replicate chromosomes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16" y="2981782"/>
            <a:ext cx="4418134" cy="37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66" y="163390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2. Prophase 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35" y="1139825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Synapsis</a:t>
            </a:r>
            <a:r>
              <a:rPr lang="en-US" sz="4000" dirty="0" smtClean="0">
                <a:latin typeface="Comic Sans MS" panose="030F0702030302020204" pitchFamily="66" charset="0"/>
              </a:rPr>
              <a:t> occurs – the pairing or homologous chromosomes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Each pair of homologous chromosomes come together to form a tetrad (4 part structure)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3709195"/>
            <a:ext cx="3031715" cy="30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60608"/>
            <a:ext cx="3886200" cy="6246254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Genetic material is exchanged in a a process called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crossing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over</a:t>
            </a:r>
            <a:r>
              <a:rPr lang="en-US" sz="4000" dirty="0" smtClean="0">
                <a:latin typeface="Comic Sans MS" panose="030F0702030302020204" pitchFamily="66" charset="0"/>
              </a:rPr>
              <a:t> (swapping portions of adjacent DNA)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Must be done with great precision so that neither chromatid gains or loses any genes!</a:t>
            </a:r>
          </a:p>
          <a:p>
            <a:pPr lvl="1"/>
            <a:r>
              <a:rPr lang="en-US" sz="3600" b="1" u="sng" dirty="0" smtClean="0">
                <a:latin typeface="Comic Sans MS" panose="030F0702030302020204" pitchFamily="66" charset="0"/>
              </a:rPr>
              <a:t>Increases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Variation in a species</a:t>
            </a:r>
            <a:endParaRPr lang="en-US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989501"/>
            <a:ext cx="3886200" cy="51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3. Metaphase 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Homologous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chromosomes</a:t>
            </a:r>
            <a:r>
              <a:rPr lang="en-US" sz="4000" dirty="0" smtClean="0">
                <a:latin typeface="Comic Sans MS" panose="030F0702030302020204" pitchFamily="66" charset="0"/>
              </a:rPr>
              <a:t> line up at the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equator</a:t>
            </a:r>
            <a:r>
              <a:rPr lang="en-US" sz="4000" dirty="0" smtClean="0">
                <a:latin typeface="Comic Sans MS" panose="030F0702030302020204" pitchFamily="66" charset="0"/>
              </a:rPr>
              <a:t> in pairs.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35" y="3063020"/>
            <a:ext cx="4569160" cy="35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4. Anaphase 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503359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Homologous chromosomes separate and move to opposite ends of the cell.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This occurs because the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centromeres</a:t>
            </a:r>
            <a:r>
              <a:rPr lang="en-US" sz="3600" dirty="0" smtClean="0">
                <a:latin typeface="Comic Sans MS" panose="030F0702030302020204" pitchFamily="66" charset="0"/>
              </a:rPr>
              <a:t> do NOT split like in mitosis.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46" y="1690689"/>
            <a:ext cx="2816037" cy="38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96" y="876055"/>
            <a:ext cx="4536473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This ensures that each 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new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cell</a:t>
            </a:r>
            <a:r>
              <a:rPr lang="en-US" sz="4000" dirty="0" smtClean="0">
                <a:latin typeface="Comic Sans MS" panose="030F0702030302020204" pitchFamily="66" charset="0"/>
              </a:rPr>
              <a:t> will receive only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one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chromosome</a:t>
            </a:r>
            <a:r>
              <a:rPr lang="en-US" sz="4000" dirty="0" smtClean="0">
                <a:latin typeface="Comic Sans MS" panose="030F0702030302020204" pitchFamily="66" charset="0"/>
              </a:rPr>
              <a:t> from each homologous pair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07" y="1406919"/>
            <a:ext cx="3172743" cy="43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5.  Telophase 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963258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The  new cells are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haploid</a:t>
            </a:r>
            <a:r>
              <a:rPr lang="en-US" sz="4000" dirty="0" smtClean="0">
                <a:latin typeface="Comic Sans MS" panose="030F0702030302020204" pitchFamily="66" charset="0"/>
              </a:rPr>
              <a:t> but another division is required to create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single stranded</a:t>
            </a:r>
            <a:r>
              <a:rPr lang="en-US" sz="4000" dirty="0" smtClean="0">
                <a:latin typeface="Comic Sans MS" panose="030F0702030302020204" pitchFamily="66" charset="0"/>
              </a:rPr>
              <a:t> 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haploid</a:t>
            </a:r>
            <a:r>
              <a:rPr lang="en-US" sz="4000" dirty="0" smtClean="0">
                <a:latin typeface="Comic Sans MS" panose="030F0702030302020204" pitchFamily="66" charset="0"/>
              </a:rPr>
              <a:t> cells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15" y="1825625"/>
            <a:ext cx="3552092" cy="35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II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T</a:t>
            </a:r>
            <a:r>
              <a:rPr lang="en-US" sz="4000" dirty="0" smtClean="0">
                <a:latin typeface="Comic Sans MS" panose="030F0702030302020204" pitchFamily="66" charset="0"/>
              </a:rPr>
              <a:t>he mechanism of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Meiosis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II</a:t>
            </a:r>
            <a:r>
              <a:rPr lang="en-US" sz="4000" dirty="0" smtClean="0">
                <a:latin typeface="Comic Sans MS" panose="030F0702030302020204" pitchFamily="66" charset="0"/>
              </a:rPr>
              <a:t> is almost the </a:t>
            </a:r>
            <a:r>
              <a:rPr lang="en-US" sz="3600" dirty="0" smtClean="0">
                <a:latin typeface="Comic Sans MS" panose="030F0702030302020204" pitchFamily="66" charset="0"/>
              </a:rPr>
              <a:t>same as </a:t>
            </a:r>
            <a:r>
              <a:rPr lang="en-US" sz="3600" b="1" u="sng" dirty="0" smtClean="0">
                <a:latin typeface="Comic Sans MS" panose="030F0702030302020204" pitchFamily="66" charset="0"/>
              </a:rPr>
              <a:t>mitosis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However, the chromosomes DO NOT replicate between meiosis I and meiosis II.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The final outcome of meiosis is </a:t>
            </a:r>
            <a:r>
              <a:rPr lang="en-US" sz="3200" b="1" u="sng" dirty="0" smtClean="0">
                <a:latin typeface="Comic Sans MS" panose="030F0702030302020204" pitchFamily="66" charset="0"/>
              </a:rPr>
              <a:t>halving</a:t>
            </a:r>
            <a:r>
              <a:rPr lang="en-US" sz="3200" dirty="0" smtClean="0">
                <a:latin typeface="Comic Sans MS" panose="030F0702030302020204" pitchFamily="66" charset="0"/>
              </a:rPr>
              <a:t> the number of chromosomes per cell.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9" y="377582"/>
            <a:ext cx="8699754" cy="57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Vocabulary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2916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Gamete</a:t>
            </a:r>
            <a:r>
              <a:rPr lang="en-US" sz="4000" dirty="0" smtClean="0">
                <a:latin typeface="Comic Sans MS" panose="030F0702030302020204" pitchFamily="66" charset="0"/>
              </a:rPr>
              <a:t> =   sex cells</a:t>
            </a:r>
          </a:p>
          <a:p>
            <a:pPr lvl="1"/>
            <a:r>
              <a:rPr lang="en-US" sz="3600" b="1" u="sng" dirty="0" smtClean="0">
                <a:latin typeface="Comic Sans MS" panose="030F0702030302020204" pitchFamily="66" charset="0"/>
              </a:rPr>
              <a:t>Sperm</a:t>
            </a:r>
            <a:r>
              <a:rPr lang="en-US" sz="3600" dirty="0" smtClean="0">
                <a:latin typeface="Comic Sans MS" panose="030F0702030302020204" pitchFamily="66" charset="0"/>
              </a:rPr>
              <a:t> = male gamete</a:t>
            </a:r>
          </a:p>
          <a:p>
            <a:pPr lvl="1"/>
            <a:r>
              <a:rPr lang="en-US" sz="3600" b="1" u="sng" dirty="0" smtClean="0">
                <a:latin typeface="Comic Sans MS" panose="030F0702030302020204" pitchFamily="66" charset="0"/>
              </a:rPr>
              <a:t>Egg</a:t>
            </a:r>
            <a:r>
              <a:rPr lang="en-US" sz="3600" dirty="0" smtClean="0">
                <a:latin typeface="Comic Sans MS" panose="030F0702030302020204" pitchFamily="66" charset="0"/>
              </a:rPr>
              <a:t> = female gamete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23" y="3240722"/>
            <a:ext cx="3569677" cy="34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1.  Prophase II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19196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Same as Prophase I except NO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tetrads</a:t>
            </a:r>
            <a:r>
              <a:rPr lang="en-US" sz="4000" dirty="0" smtClean="0">
                <a:latin typeface="Comic Sans MS" panose="030F0702030302020204" pitchFamily="66" charset="0"/>
              </a:rPr>
              <a:t> are formed.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06" y="1438383"/>
            <a:ext cx="4398743" cy="47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2.  Metaphase II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Chromosomes line up at the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equator</a:t>
            </a:r>
            <a:endParaRPr lang="en-US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186430" y="2604941"/>
            <a:ext cx="4300220" cy="39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3.  Anaphase II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Sister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chromatids</a:t>
            </a:r>
            <a:r>
              <a:rPr lang="en-US" sz="4000" dirty="0" smtClean="0">
                <a:latin typeface="Comic Sans MS" panose="030F0702030302020204" pitchFamily="66" charset="0"/>
              </a:rPr>
              <a:t> move to the opposite ends of the cell.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05908" y="3000374"/>
            <a:ext cx="3597910" cy="4178301"/>
            <a:chOff x="0" y="0"/>
            <a:chExt cx="1714500" cy="196227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72" y="4572"/>
              <a:ext cx="1705356" cy="1663446"/>
            </a:xfrm>
            <a:prstGeom prst="rect">
              <a:avLst/>
            </a:prstGeom>
          </p:spPr>
        </p:pic>
        <p:sp>
          <p:nvSpPr>
            <p:cNvPr id="7" name="Shape 747"/>
            <p:cNvSpPr/>
            <p:nvPr/>
          </p:nvSpPr>
          <p:spPr>
            <a:xfrm>
              <a:off x="0" y="0"/>
              <a:ext cx="1714500" cy="1672590"/>
            </a:xfrm>
            <a:custGeom>
              <a:avLst/>
              <a:gdLst/>
              <a:ahLst/>
              <a:cxnLst/>
              <a:rect l="0" t="0" r="0" b="0"/>
              <a:pathLst>
                <a:path w="1714500" h="1672590">
                  <a:moveTo>
                    <a:pt x="0" y="1672590"/>
                  </a:moveTo>
                  <a:lnTo>
                    <a:pt x="1714500" y="1672590"/>
                  </a:lnTo>
                  <a:lnTo>
                    <a:pt x="1714500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052" y="1851673"/>
              <a:ext cx="30303" cy="1106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8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4.  Telophase II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Creates 4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haploid</a:t>
            </a:r>
            <a:r>
              <a:rPr lang="en-US" sz="4000" dirty="0" smtClean="0">
                <a:latin typeface="Comic Sans MS" panose="030F0702030302020204" pitchFamily="66" charset="0"/>
              </a:rPr>
              <a:t> cells (gametes)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798277" y="2582912"/>
            <a:ext cx="4171217" cy="3956001"/>
            <a:chOff x="0" y="0"/>
            <a:chExt cx="1864614" cy="1826514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72" y="4573"/>
              <a:ext cx="1855470" cy="1817370"/>
            </a:xfrm>
            <a:prstGeom prst="rect">
              <a:avLst/>
            </a:prstGeom>
          </p:spPr>
        </p:pic>
        <p:sp>
          <p:nvSpPr>
            <p:cNvPr id="7" name="Shape 749"/>
            <p:cNvSpPr/>
            <p:nvPr/>
          </p:nvSpPr>
          <p:spPr>
            <a:xfrm>
              <a:off x="0" y="0"/>
              <a:ext cx="1864614" cy="1826514"/>
            </a:xfrm>
            <a:custGeom>
              <a:avLst/>
              <a:gdLst/>
              <a:ahLst/>
              <a:cxnLst/>
              <a:rect l="0" t="0" r="0" b="0"/>
              <a:pathLst>
                <a:path w="1864614" h="1826514">
                  <a:moveTo>
                    <a:pt x="0" y="1826514"/>
                  </a:moveTo>
                  <a:lnTo>
                    <a:pt x="1864614" y="1826514"/>
                  </a:lnTo>
                  <a:lnTo>
                    <a:pt x="1864614" y="0"/>
                  </a:lnTo>
                  <a:lnTo>
                    <a:pt x="0" y="0"/>
                  </a:lnTo>
                  <a:close/>
                </a:path>
              </a:pathLst>
            </a:custGeom>
            <a:ln w="9525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296" y="1314465"/>
              <a:ext cx="30303" cy="11060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Comic Sans MS" panose="030F0702030302020204" pitchFamily="66" charset="0"/>
                  <a:cs typeface="Comic Sans MS" panose="030F0702030302020204" pitchFamily="66" charset="0"/>
                </a:rPr>
                <a:t> 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1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  <a:hlinkClick r:id="rId2"/>
              </a:rPr>
              <a:t>Crash Course Meiosis:  Where the Sex Starts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Meiosis provides genetic variation in 2 ways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4875335" cy="5190637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u="sng" dirty="0" smtClean="0">
                <a:latin typeface="Comic Sans MS" panose="030F0702030302020204" pitchFamily="66" charset="0"/>
              </a:rPr>
              <a:t>Independent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assortment</a:t>
            </a:r>
            <a:r>
              <a:rPr lang="en-US" sz="4000" dirty="0" smtClean="0">
                <a:latin typeface="Comic Sans MS" panose="030F0702030302020204" pitchFamily="66" charset="0"/>
              </a:rPr>
              <a:t> of homologous chromosomes during meiosis I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The amount of different chromosomes that can be produced increases greatly as the number of chromosomes an organism has.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14" y="2404148"/>
            <a:ext cx="5732585" cy="32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Meiosis provides genetic variation in 2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A pea plant has 7 pairs of chromosomes.  Each pair can line up 2 different ways.  Therefore, each gamete can have 2</a:t>
            </a:r>
            <a:r>
              <a:rPr lang="en-US" sz="4000" baseline="30000" dirty="0" smtClean="0">
                <a:latin typeface="Comic Sans MS" panose="030F0702030302020204" pitchFamily="66" charset="0"/>
              </a:rPr>
              <a:t>7 </a:t>
            </a:r>
            <a:r>
              <a:rPr lang="en-US" sz="4000" dirty="0" smtClean="0">
                <a:latin typeface="Comic Sans MS" panose="030F0702030302020204" pitchFamily="66" charset="0"/>
              </a:rPr>
              <a:t>= 128 possibilities!!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Humans:  n= 23; so the number of different kinds of eggs or sperm a person can produce is more than 8 million (2</a:t>
            </a:r>
            <a:r>
              <a:rPr lang="en-US" sz="4000" baseline="30000" dirty="0" smtClean="0">
                <a:latin typeface="Comic Sans MS" panose="030F0702030302020204" pitchFamily="66" charset="0"/>
              </a:rPr>
              <a:t>23</a:t>
            </a:r>
            <a:r>
              <a:rPr lang="en-US" sz="4000" dirty="0" smtClean="0">
                <a:latin typeface="Comic Sans MS" panose="030F0702030302020204" pitchFamily="66" charset="0"/>
              </a:rPr>
              <a:t>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83" y="957119"/>
            <a:ext cx="1753702" cy="137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Meiosis provides genetic variation in 2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When fertilization occurs, 2</a:t>
            </a:r>
            <a:r>
              <a:rPr lang="en-US" sz="4000" baseline="30000" dirty="0" smtClean="0">
                <a:latin typeface="Comic Sans MS" panose="030F0702030302020204" pitchFamily="66" charset="0"/>
              </a:rPr>
              <a:t>23</a:t>
            </a:r>
            <a:r>
              <a:rPr lang="en-US" sz="4000" dirty="0" smtClean="0">
                <a:latin typeface="Comic Sans MS" panose="030F0702030302020204" pitchFamily="66" charset="0"/>
              </a:rPr>
              <a:t> X 2</a:t>
            </a:r>
            <a:r>
              <a:rPr lang="en-US" sz="4000" baseline="30000" dirty="0" smtClean="0">
                <a:latin typeface="Comic Sans MS" panose="030F0702030302020204" pitchFamily="66" charset="0"/>
              </a:rPr>
              <a:t>23</a:t>
            </a:r>
            <a:r>
              <a:rPr lang="en-US" sz="4000" dirty="0" smtClean="0">
                <a:latin typeface="Comic Sans MS" panose="030F0702030302020204" pitchFamily="66" charset="0"/>
              </a:rPr>
              <a:t> zygotes are possible or 70 trillion!!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No wonder brothers and sisters can be so different!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23" y="4845784"/>
            <a:ext cx="2813538" cy="18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Meiosis provides genetic variation in 2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u="sng" dirty="0" smtClean="0">
                <a:latin typeface="Comic Sans MS" panose="030F0702030302020204" pitchFamily="66" charset="0"/>
              </a:rPr>
              <a:t>Crossing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over</a:t>
            </a:r>
            <a:r>
              <a:rPr lang="en-US" sz="4000" dirty="0" smtClean="0">
                <a:latin typeface="Comic Sans MS" panose="030F0702030302020204" pitchFamily="66" charset="0"/>
              </a:rPr>
              <a:t> between homologous chromosomes during prophase of meiosis I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Increase the number of genetic variations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6815" y="320675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Vocabulary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49251"/>
            <a:ext cx="4514850" cy="5847007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Homologous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Chromosomes</a:t>
            </a:r>
            <a:r>
              <a:rPr lang="en-US" sz="4000" dirty="0" smtClean="0">
                <a:latin typeface="Comic Sans MS" panose="030F0702030302020204" pitchFamily="66" charset="0"/>
              </a:rPr>
              <a:t> = paired chromosomes that have genes for the same traits arranged in the same order.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One homologous chromosomes is inherited from the organism’s father, the other from the mother.</a:t>
            </a:r>
          </a:p>
          <a:p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630738" y="1944688"/>
            <a:ext cx="4513262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Meiosis </a:t>
            </a:r>
            <a:r>
              <a:rPr lang="en-US" dirty="0" smtClean="0">
                <a:latin typeface="Comic Sans MS" panose="030F0702030302020204" pitchFamily="66" charset="0"/>
              </a:rPr>
              <a:t>is NOT flawless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It is estimated that from 10-20% of all human fertilized eggs contain chromosome  abnormalities, and these are the most common causes of pregnancy failure (35% of the cases)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These chromosome abnormalities: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Arise from errors in meiosis, usually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meiosis</a:t>
            </a:r>
            <a:r>
              <a:rPr lang="en-US" sz="4000" dirty="0" smtClean="0">
                <a:latin typeface="Comic Sans MS" panose="030F0702030302020204" pitchFamily="66" charset="0"/>
              </a:rPr>
              <a:t> I</a:t>
            </a:r>
            <a:endParaRPr lang="en-US" sz="4000" b="1" u="sng" dirty="0" smtClean="0">
              <a:latin typeface="Comic Sans MS" panose="030F0702030302020204" pitchFamily="66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</a:rPr>
              <a:t>Occur more often (90%) during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egg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formation</a:t>
            </a:r>
            <a:r>
              <a:rPr lang="en-US" sz="4000" dirty="0" smtClean="0">
                <a:latin typeface="Comic Sans MS" panose="030F0702030302020204" pitchFamily="66" charset="0"/>
              </a:rPr>
              <a:t> than during sperm formation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Become more frequent as a woman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ages</a:t>
            </a:r>
            <a:r>
              <a:rPr lang="en-US" sz="4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8" y="142897"/>
            <a:ext cx="8405446" cy="65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Vocabulary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u="sng" dirty="0" smtClean="0">
                <a:latin typeface="Comic Sans MS" panose="030F0702030302020204" pitchFamily="66" charset="0"/>
              </a:rPr>
              <a:t>Meiosis</a:t>
            </a:r>
            <a:r>
              <a:rPr lang="en-US" sz="3600" dirty="0" smtClean="0">
                <a:latin typeface="Comic Sans MS" panose="030F0702030302020204" pitchFamily="66" charset="0"/>
              </a:rPr>
              <a:t> = a two stage type of cell division that results in gametes with half the number of chromosomes as the body cells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1173" y="1690689"/>
            <a:ext cx="4782827" cy="39772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0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Vocabulary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1435895"/>
            <a:ext cx="9284676" cy="4351338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Crossing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over</a:t>
            </a:r>
            <a:r>
              <a:rPr lang="en-US" sz="4000" dirty="0" smtClean="0">
                <a:latin typeface="Comic Sans MS" panose="030F0702030302020204" pitchFamily="66" charset="0"/>
              </a:rPr>
              <a:t> = when non sister chromatids of homologous chromosomes exchange genetic information, results in a new combination of genes.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71961"/>
            <a:ext cx="4255476" cy="26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Meiosis Vocabulary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Comic Sans MS" panose="030F0702030302020204" pitchFamily="66" charset="0"/>
              </a:rPr>
              <a:t>Fertilization</a:t>
            </a:r>
            <a:r>
              <a:rPr lang="en-US" sz="4000" dirty="0" smtClean="0">
                <a:latin typeface="Comic Sans MS" panose="030F0702030302020204" pitchFamily="66" charset="0"/>
              </a:rPr>
              <a:t> = the process of joining gametes</a:t>
            </a:r>
          </a:p>
          <a:p>
            <a:r>
              <a:rPr lang="en-US" sz="4000" b="1" u="sng" dirty="0" smtClean="0">
                <a:latin typeface="Comic Sans MS" panose="030F0702030302020204" pitchFamily="66" charset="0"/>
              </a:rPr>
              <a:t>Zygote</a:t>
            </a:r>
            <a:r>
              <a:rPr lang="en-US" sz="4000" dirty="0" smtClean="0">
                <a:latin typeface="Comic Sans MS" panose="030F0702030302020204" pitchFamily="66" charset="0"/>
              </a:rPr>
              <a:t> = when sperm (haploid) fertilizes the egg (haploid), the resulting cell is the zygote (diploid).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348835-C9E2-471C-A806-8F0C34AF30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1B0AF7-C847-4D67-A92B-6E0A25C41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74D26D-C23A-4EF8-BCC6-12F388B7B209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1957</TotalTime>
  <Words>1107</Words>
  <Application>Microsoft Office PowerPoint</Application>
  <PresentationFormat>On-screen Show (4:3)</PresentationFormat>
  <Paragraphs>167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Comic Sans MS</vt:lpstr>
      <vt:lpstr>Wingdings</vt:lpstr>
      <vt:lpstr>Office Theme</vt:lpstr>
      <vt:lpstr>Meiosis</vt:lpstr>
      <vt:lpstr>Meiosis Vocabulary</vt:lpstr>
      <vt:lpstr>Meiosis Vocabulary</vt:lpstr>
      <vt:lpstr>Meiosis Vocabulary</vt:lpstr>
      <vt:lpstr>Meiosis Vocabulary</vt:lpstr>
      <vt:lpstr>PowerPoint Presentation</vt:lpstr>
      <vt:lpstr>Meiosis Vocabulary</vt:lpstr>
      <vt:lpstr>Meiosis Vocabulary</vt:lpstr>
      <vt:lpstr>Meiosis Vocabulary</vt:lpstr>
      <vt:lpstr>I. GENES,CHROMOSOMES, AND NUMBERS</vt:lpstr>
      <vt:lpstr>PowerPoint Presentation</vt:lpstr>
      <vt:lpstr>PowerPoint Presentation</vt:lpstr>
      <vt:lpstr>Autosomes</vt:lpstr>
      <vt:lpstr>PowerPoint Presentation</vt:lpstr>
      <vt:lpstr>Haploid and Diploid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Reasons why Meiosis is significant!!</vt:lpstr>
      <vt:lpstr>2 Reasons why Meiosis is significant!!</vt:lpstr>
      <vt:lpstr>2 Reasons why Meiosis is significant!!</vt:lpstr>
      <vt:lpstr>2 Reasons why Meiosis is significant!!</vt:lpstr>
      <vt:lpstr>II.  Meiosis vs. Mitosis</vt:lpstr>
      <vt:lpstr>II.  Meiosis vs. Mitosis</vt:lpstr>
      <vt:lpstr>PowerPoint Presentation</vt:lpstr>
      <vt:lpstr>Meiosis I</vt:lpstr>
      <vt:lpstr>PowerPoint Presentation</vt:lpstr>
      <vt:lpstr>1. Interphase </vt:lpstr>
      <vt:lpstr>2. Prophase I</vt:lpstr>
      <vt:lpstr>PowerPoint Presentation</vt:lpstr>
      <vt:lpstr>3. Metaphase I</vt:lpstr>
      <vt:lpstr>4. Anaphase I</vt:lpstr>
      <vt:lpstr>PowerPoint Presentation</vt:lpstr>
      <vt:lpstr>5.  Telophase I</vt:lpstr>
      <vt:lpstr>PowerPoint Presentation</vt:lpstr>
      <vt:lpstr>Meiosis II</vt:lpstr>
      <vt:lpstr>PowerPoint Presentation</vt:lpstr>
      <vt:lpstr>1.  Prophase II</vt:lpstr>
      <vt:lpstr>2.  Metaphase II</vt:lpstr>
      <vt:lpstr>3.  Anaphase II</vt:lpstr>
      <vt:lpstr>4.  Telophase II</vt:lpstr>
      <vt:lpstr>PowerPoint Presentation</vt:lpstr>
      <vt:lpstr>PowerPoint Presentation</vt:lpstr>
      <vt:lpstr>Meiosis provides genetic variation in 2 ways</vt:lpstr>
      <vt:lpstr>Meiosis provides genetic variation in 2 ways</vt:lpstr>
      <vt:lpstr>Meiosis provides genetic variation in 2 ways</vt:lpstr>
      <vt:lpstr>Meiosis provides genetic variation in 2 ways</vt:lpstr>
      <vt:lpstr>Meiosis is NOT flawless</vt:lpstr>
      <vt:lpstr>PowerPoint Presentation</vt:lpstr>
      <vt:lpstr>PowerPoint Presentation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Fishel, Shelley</dc:creator>
  <cp:lastModifiedBy>Fishel, Shelley</cp:lastModifiedBy>
  <cp:revision>28</cp:revision>
  <dcterms:created xsi:type="dcterms:W3CDTF">2015-01-02T18:37:18Z</dcterms:created>
  <dcterms:modified xsi:type="dcterms:W3CDTF">2015-02-22T18:58:39Z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</Properties>
</file>