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activeX/activeX2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  <p:sldMasterId id="2147484365" r:id="rId6"/>
    <p:sldMasterId id="2147484370" r:id="rId7"/>
    <p:sldMasterId id="2147484375" r:id="rId8"/>
  </p:sldMasterIdLst>
  <p:notesMasterIdLst>
    <p:notesMasterId r:id="rId37"/>
  </p:notesMasterIdLst>
  <p:sldIdLst>
    <p:sldId id="328" r:id="rId9"/>
    <p:sldId id="354" r:id="rId10"/>
    <p:sldId id="330" r:id="rId11"/>
    <p:sldId id="391" r:id="rId12"/>
    <p:sldId id="404" r:id="rId13"/>
    <p:sldId id="405" r:id="rId14"/>
    <p:sldId id="380" r:id="rId15"/>
    <p:sldId id="386" r:id="rId16"/>
    <p:sldId id="410" r:id="rId17"/>
    <p:sldId id="412" r:id="rId18"/>
    <p:sldId id="413" r:id="rId19"/>
    <p:sldId id="414" r:id="rId20"/>
    <p:sldId id="415" r:id="rId21"/>
    <p:sldId id="411" r:id="rId22"/>
    <p:sldId id="367" r:id="rId23"/>
    <p:sldId id="368" r:id="rId24"/>
    <p:sldId id="406" r:id="rId25"/>
    <p:sldId id="373" r:id="rId26"/>
    <p:sldId id="385" r:id="rId27"/>
    <p:sldId id="407" r:id="rId28"/>
    <p:sldId id="398" r:id="rId29"/>
    <p:sldId id="388" r:id="rId30"/>
    <p:sldId id="389" r:id="rId31"/>
    <p:sldId id="399" r:id="rId32"/>
    <p:sldId id="400" r:id="rId33"/>
    <p:sldId id="401" r:id="rId34"/>
    <p:sldId id="402" r:id="rId35"/>
    <p:sldId id="403" r:id="rId36"/>
  </p:sldIdLst>
  <p:sldSz cx="9144000" cy="6858000" type="screen4x3"/>
  <p:notesSz cx="6858000" cy="9144000"/>
  <p:custShowLst>
    <p:custShow name="Participant Leaders" id="0">
      <p:sldLst>
        <p:sld r:id="rId32"/>
      </p:sldLst>
    </p:custShow>
    <p:custShow name="Team Scores" id="1">
      <p:sldLst>
        <p:sld r:id="rId33"/>
      </p:sldLst>
    </p:custShow>
    <p:custShow name="Team MVP" id="2">
      <p:sldLst>
        <p:sld r:id="rId34"/>
      </p:sldLst>
    </p:custShow>
    <p:custShow name="Fastest" id="3">
      <p:sldLst>
        <p:sld r:id="rId35"/>
      </p:sldLst>
    </p:custShow>
    <p:custShow name="Whiteboard" id="4">
      <p:sldLst>
        <p:sld r:id="rId36"/>
      </p:sldLst>
    </p:custShow>
  </p:custShowLst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100C20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4" autoAdjust="0"/>
    <p:restoredTop sz="93734" autoAdjust="0"/>
  </p:normalViewPr>
  <p:slideViewPr>
    <p:cSldViewPr>
      <p:cViewPr varScale="1">
        <p:scale>
          <a:sx n="107" d="100"/>
          <a:sy n="107" d="100"/>
        </p:scale>
        <p:origin x="8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870233-71EC-4397-98E6-90600B4D0CA9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1B9645-BA3E-491A-A044-7DA88C243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93D63-923C-41FE-AA0D-5C4AD50817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60DEE3-3106-4E28-AD57-283D0E8EDB4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601BE-B62D-49F0-9B78-33CFCC34F6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2B079-DFD9-4C69-A327-962BE8190A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37AEE3-71AB-46F2-9433-934A663D4F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2C245-1BF8-4FA2-9626-8DD136E04F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E2282D-9852-4C55-A8FD-3F31A9151F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F8F60D-D6C1-4424-AE42-8163BD7515A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D93418-8B36-458D-BE79-A582F212CC8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33976-5AE3-4A61-9E14-9BFB45EF4C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98DAF-DC6C-4901-A84B-3916D13B26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slide" Target="../slides/slide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slide" Target="../slides/slide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098B02-7C80-4BBB-B1A6-01F55A4DC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A42F7B-5DC8-4D0C-8763-2A4DCA1F9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6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345D40-F50E-41C8-90BE-14C919844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6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D0D103-7B7B-48BD-929D-31C1FA3A8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35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639B66-0A1B-47DD-867D-CD9FA7AA1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0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F476E4-CA93-467D-B263-80364C80B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CCF295-E009-4201-868F-08F602338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7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A6E26A-30A8-4553-95D0-B0234F31C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55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9067C-20A6-4209-A30E-FA9CB35783C6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9" name="Left Arrow 1">
            <a:extLst>
              <a:ext uri="{FF2B5EF4-FFF2-40B4-BE49-F238E27FC236}">
                <a16:creationId xmlns:a16="http://schemas.microsoft.com/office/drawing/2014/main" id="{2DC0AC89-9CF9-47F7-AFD6-9E1C9AC397B3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D7FA57-F71D-4E4B-A8D6-0D77296A24A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6FE3DD08-6B88-4968-9257-34B2A7367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2" name="Rectangl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82C16EFA-7E34-4D04-A552-6F52D06E0BD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2139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90338-FB5C-46FA-85B2-8EE896B1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7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B6E912-867D-41A6-BC4E-F7FBA8AC2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96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0C5-A034-4C3B-9D03-A5A65FF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1FF5-8AA0-4F5E-B9B2-C1785CE8F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472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8403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9477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3293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431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C629AD-20E6-4E5B-9288-A53DC401F46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10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C896478B-CA68-459F-9B23-CA14C6022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ECECE061-88DC-453F-91C3-1AF11FD5973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96628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95226F-909D-48FF-AD1B-32A2194B0539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C0B25-B734-4232-9072-EBA7BDABAF51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3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299D5D4-7A70-4344-BB80-6EEF207146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5E621D78-DC21-431E-B8F0-B0E2018C654E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F1B0C-000D-4CDF-8400-D892F7F6D692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6" name="Picture 15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0EE38959-0D2E-4602-A0B0-8C29CDFCDF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17" name="Rectangle 1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5CFCB07-74DD-4DF9-A44F-708C915F0960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B5378-FB6C-486F-A9E2-4379B53C8E3C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F14E983E-77FF-4E0C-B676-AFFBC6769F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0" name="Rectangle 1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7B3254-57C0-436E-A70F-A6B1201E867D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7BE3E-D1B3-4629-92E9-1075A895B677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2" name="Picture 21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276918A-5205-447C-AB65-8DBE41A40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2E0C1254-693D-40B6-BDB9-BF60583C78F0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9ABD46-7707-44C1-A950-70553CA4A2E6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5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DAB336F9-E11F-417C-A646-460E3B61D8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8826E97F-DA42-4568-94A2-44F698887A1E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4958E2-419F-4680-A973-4AA94D04756F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28" name="Picture 27">
              <a:hlinkClick r:id="rId9" action="ppaction://hlinksldjump"/>
              <a:extLst>
                <a:ext uri="{FF2B5EF4-FFF2-40B4-BE49-F238E27FC236}">
                  <a16:creationId xmlns:a16="http://schemas.microsoft.com/office/drawing/2014/main" id="{68C53CC1-366A-4225-A7D2-B9DEC5443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9" name="Rectangle 28">
              <a:hlinkClick r:id="rId9" action="ppaction://hlinksldjump"/>
              <a:extLst>
                <a:ext uri="{FF2B5EF4-FFF2-40B4-BE49-F238E27FC236}">
                  <a16:creationId xmlns:a16="http://schemas.microsoft.com/office/drawing/2014/main" id="{A7AB4F14-993F-41B5-B8CB-E3C6B8E92A9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4319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50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F2E970-08A0-400C-B57C-4AEE3A1E5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7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483985-D0AC-459F-95AC-07B6813EF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9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4273F4-78E6-4564-A289-EB84F8BDF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2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6B3EEF-D2BB-4904-9F40-3156EAA73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7608FF-BD91-429F-A53C-919CC4E5F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7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8BA64-CDA8-481D-961D-36B725B42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D8F711-D6AC-41AE-B344-4EBD78CF3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  <p:sldLayoutId id="2147484361" r:id="rId13"/>
    <p:sldLayoutId id="2147484362" r:id="rId14"/>
    <p:sldLayoutId id="2147484363" r:id="rId15"/>
    <p:sldLayoutId id="2147484364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7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434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defTabSz="914400"/>
            <a:endParaRPr lang="en-US" sz="3000" b="0" dirty="0"/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35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Requirements for MCJROTC Participants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LE1-C5S1T3pg245-248 Requirements for MCJROTC Participants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1E048B45-D742-4514-B2EC-EA70AF2B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A person who is a citizen of a nation, but lives abroad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F3C536FC-BC01-40A2-98AB-905E7D1EB2C2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Citizen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National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Alien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Naturalization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FBB3A-D1D5-4C55-8F82-5BB8A96F1F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(LE1-C5S1T3:KW1)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5799DF48-F5CD-4F79-8964-F9FDD14871E8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C791E60E-D7CC-4F28-B812-4C72274A481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1" cy="28273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FE3CC044-A586-472C-8152-792784B0705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7851" y="4267200"/>
            <a:ext cx="391210" cy="39121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1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CFC5A4AA-8D4D-48C3-B39A-3A9E506B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A(n) _______ is a foreign-born resident who has not been naturalized and is still a subject or citizen of a foreign country.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4725D868-294C-4659-97D3-79BDC40B5A3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citizen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national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alien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naturalization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FB1E49-568C-4B8D-9E02-D84B253A5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(LE1-C5S1T3:KW2)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EDFCA229-F5E4-402F-9CFA-74CC4403AFAF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C804D6B4-7C0F-458B-B197-6C3AC05EAD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273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34F3093A-0F9E-421E-8FE2-35EC2D21FD5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60" y="4926633"/>
            <a:ext cx="430331" cy="39121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1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147D11E2-579B-4275-8129-DBCDDA9B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When the government of a country allows a person who was not born in that country to become a citizen, it is called _____________.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DA72B642-7C3C-4DCE-89F0-01D717661E88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citizen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national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alien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naturalization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D9059-924D-4495-90AF-334818CCD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(LE1-C5S1T3:KW3)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34F1EFC2-3D99-41EE-B7A4-6E28093DFF48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92D7A35A-088E-4399-BCA8-711A52552C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5F6E1408-AE44-4C29-928A-981CFA7BEC8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9325" y="5556476"/>
            <a:ext cx="430331" cy="43033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9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E98D7DCF-C03D-45E1-AF82-DCEA53A0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A ______ is a person who is born in a country or who chooses to become a member of a country according to its laws.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1D2F4629-7921-4765-BF38-49EE2B98D3C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citizen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national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alien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naturalization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35A0A9-0ECE-48F8-9373-45F79D7739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(LE1-C5S1T3:KW4)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43BF9B50-036F-4900-BC74-F0D369899C77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E43B0D47-914A-47C1-B455-080BF93DFA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273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9AFB290D-7065-4683-ACB9-EAEDFADAE89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0205" y="3581400"/>
            <a:ext cx="404091" cy="40409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Opening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Think about the rules your school sets for you.  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List 2-3 reasons why these rules are in place.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8" name="ShockwaveFlash1" r:id="rId3" imgW="1138320" imgH="1365120"/>
        </mc:Choice>
        <mc:Fallback>
          <p:control name="ShockwaveFlash1" r:id="rId3" imgW="1138320" imgH="1365120">
            <p:pic>
              <p:nvPicPr>
                <p:cNvPr id="10" name="ShockwaveFlash1">
                  <a:extLst>
                    <a:ext uri="{FF2B5EF4-FFF2-40B4-BE49-F238E27FC236}">
                      <a16:creationId xmlns:a16="http://schemas.microsoft.com/office/drawing/2014/main" id="{336815EC-F744-42AC-A86A-1FD96E48701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5051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83058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/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017713"/>
            <a:ext cx="7848600" cy="4078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457200">
              <a:spcBef>
                <a:spcPts val="60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Congress established the Junior ROTC under the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National Defense Act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of 1916.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731520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 three requirements that determine your MCJROTC participation are:</a:t>
            </a:r>
          </a:p>
          <a:p>
            <a:pPr marL="1188720" lvl="4" indent="-4572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High school enrollment</a:t>
            </a:r>
          </a:p>
          <a:p>
            <a:pPr marL="1188720" lvl="4" indent="-4572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Citizenship</a:t>
            </a:r>
          </a:p>
          <a:p>
            <a:pPr marL="1188720" lvl="4" indent="-4572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Physical fitness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High School Enrollment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2209800"/>
            <a:ext cx="7783513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To participate in MCJROTC, you must be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enrolled in high school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457200" indent="-45720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You cannot be attending one high school while participating in MCJROTC in another high school.</a:t>
            </a:r>
          </a:p>
          <a:p>
            <a:pPr marL="457200" indent="-45720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457200" indent="-457200" defTabSz="380375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You must be in grades ninth through twelfth to participate.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03AEC6FE-2701-42D1-BC62-C2511309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To participate in the MCJROTC program, what requirements must you meet?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B893909A-170E-4C9A-A7BA-DC239ED58323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Be in 9th - 12th grade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Be enrolled in high school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Both A and B are correct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None of the above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889C31-EFBD-480D-B2CF-A3E9FC9152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(LE1-C5S1T3:LQ3)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C6375F62-0C3A-4761-AD5D-A2E187D1586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DC8F60D2-75F6-4F98-9772-5F6D154E4E0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33066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7" name="CAI1" title="Correct Answer Indicator">
            <a:extLst>
              <a:ext uri="{FF2B5EF4-FFF2-40B4-BE49-F238E27FC236}">
                <a16:creationId xmlns:a16="http://schemas.microsoft.com/office/drawing/2014/main" id="{869C522A-551A-4887-B48E-35534F5DB23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0" y="4898108"/>
            <a:ext cx="430331" cy="43033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5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Citizenship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r>
              <a:rPr lang="en-US" altLang="en-US" sz="1000">
                <a:latin typeface="Arial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8153400" cy="414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lvl="3">
              <a:spcAft>
                <a:spcPts val="1800"/>
              </a:spcAft>
              <a:defRPr/>
            </a:pPr>
            <a:r>
              <a:rPr lang="en-US" sz="3400" dirty="0">
                <a:solidFill>
                  <a:schemeClr val="bg1"/>
                </a:solidFill>
                <a:latin typeface="+mn-lt"/>
              </a:rPr>
              <a:t>Students in the MCJROTC program must fall into one of these citizenship categories:</a:t>
            </a:r>
          </a:p>
          <a:p>
            <a:pPr marL="1371600" lvl="4" indent="-45720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3400" dirty="0">
                <a:solidFill>
                  <a:srgbClr val="FFFF00"/>
                </a:solidFill>
                <a:latin typeface="+mn-lt"/>
              </a:rPr>
              <a:t>Citizens </a:t>
            </a:r>
            <a:r>
              <a:rPr lang="en-US" sz="3400" dirty="0">
                <a:solidFill>
                  <a:schemeClr val="bg1"/>
                </a:solidFill>
                <a:latin typeface="+mn-lt"/>
              </a:rPr>
              <a:t>of the United States</a:t>
            </a:r>
          </a:p>
          <a:p>
            <a:pPr marL="1371600" lvl="4" indent="-45720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3400" dirty="0">
                <a:solidFill>
                  <a:srgbClr val="FFFF00"/>
                </a:solidFill>
                <a:latin typeface="+mn-lt"/>
              </a:rPr>
              <a:t>Nationals </a:t>
            </a:r>
            <a:r>
              <a:rPr lang="en-US" sz="3400" dirty="0">
                <a:solidFill>
                  <a:schemeClr val="bg1"/>
                </a:solidFill>
                <a:latin typeface="+mn-lt"/>
              </a:rPr>
              <a:t>of the United States</a:t>
            </a:r>
          </a:p>
          <a:p>
            <a:pPr marL="1371600" lvl="4" indent="-45720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3400" dirty="0">
                <a:solidFill>
                  <a:srgbClr val="FFFF00"/>
                </a:solidFill>
                <a:latin typeface="+mn-lt"/>
              </a:rPr>
              <a:t>Aliens lawfully admitted </a:t>
            </a:r>
            <a:r>
              <a:rPr lang="en-US" sz="3400" dirty="0">
                <a:solidFill>
                  <a:schemeClr val="bg1"/>
                </a:solidFill>
                <a:latin typeface="+mn-lt"/>
              </a:rPr>
              <a:t>to the United States for permanent residence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" y="1752600"/>
            <a:ext cx="8839200" cy="4876800"/>
          </a:xfrm>
          <a:prstGeom prst="rect">
            <a:avLst/>
          </a:prstGeom>
          <a:solidFill>
            <a:srgbClr val="0013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Physical Fitness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3276600"/>
            <a:ext cx="4191000" cy="2971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000" dirty="0">
                <a:solidFill>
                  <a:schemeClr val="bg1"/>
                </a:solidFill>
                <a:latin typeface="+mn-lt"/>
                <a:cs typeface="+mn-cs"/>
              </a:rPr>
              <a:t>The Semper Fi Fitness program focuses on physical fitness training as well as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+mn-cs"/>
              </a:rPr>
              <a:t>good nutrition </a:t>
            </a:r>
            <a:r>
              <a:rPr lang="en-US" sz="3000" dirty="0">
                <a:solidFill>
                  <a:schemeClr val="bg1"/>
                </a:solidFill>
                <a:latin typeface="+mn-lt"/>
                <a:cs typeface="+mn-cs"/>
              </a:rPr>
              <a:t>and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+mn-cs"/>
              </a:rPr>
              <a:t>stress reduction</a:t>
            </a:r>
            <a:r>
              <a:rPr lang="en-US" sz="300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04800" y="1981200"/>
            <a:ext cx="8153400" cy="1401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000" dirty="0">
                <a:solidFill>
                  <a:schemeClr val="bg1"/>
                </a:solidFill>
                <a:latin typeface="+mn-lt"/>
                <a:cs typeface="+mn-cs"/>
              </a:rPr>
              <a:t>Cadets must have current school physical evaluations certifying that they are physically fit.</a:t>
            </a:r>
          </a:p>
        </p:txBody>
      </p:sp>
      <p:pic>
        <p:nvPicPr>
          <p:cNvPr id="30726" name="Picture 12" descr="C:\Users\Micah\AppData\Local\Microsoft\Windows\Temporary Internet Files\Content.IE5\YWRGE68J\MC9002820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0846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438400"/>
            <a:ext cx="7315200" cy="20574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75000"/>
              <a:buFont typeface="Wingdings 2" pitchFamily="18" charset="2"/>
              <a:buNone/>
            </a:pPr>
            <a:r>
              <a:rPr lang="en-US" altLang="en-US" sz="4000" dirty="0"/>
              <a:t>   This lesson identifies the requirements for participation in the MCJROTC program.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B4E388B-0137-418E-AB35-315EB7D9E7E2}"/>
              </a:ext>
            </a:extLst>
          </p:cNvPr>
          <p:cNvSpPr txBox="1">
            <a:spLocks/>
          </p:cNvSpPr>
          <p:nvPr/>
        </p:nvSpPr>
        <p:spPr>
          <a:xfrm>
            <a:off x="1828800" y="155448"/>
            <a:ext cx="6858000" cy="125272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dirty="0"/>
              <a:t>Lesson Purpose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True or False:</a:t>
            </a:r>
            <a:br>
              <a:rPr lang="en-US" b="0" dirty="0"/>
            </a:br>
            <a:r>
              <a:rPr lang="en-US" b="0" dirty="0"/>
              <a:t>To participate in the MCJROTC program, you need to be a citizen of the United States.</a:t>
            </a:r>
            <a:endParaRPr lang="en-US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(LE1-C5S1T3:LQ4)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212408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07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Closing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List 2-3 questions you have or things that are still unclear to you from this lesson.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02" name="ShockwaveFlash1" r:id="rId3" imgW="1138320" imgH="1365120"/>
        </mc:Choice>
        <mc:Fallback>
          <p:control name="ShockwaveFlash1" r:id="rId3" imgW="1138320" imgH="1365120">
            <p:pic>
              <p:nvPicPr>
                <p:cNvPr id="11" name="ShockwaveFlash1">
                  <a:extLst>
                    <a:ext uri="{FF2B5EF4-FFF2-40B4-BE49-F238E27FC236}">
                      <a16:creationId xmlns:a16="http://schemas.microsoft.com/office/drawing/2014/main" id="{26C4C429-1CBD-469F-ADC4-81DFFB2E16E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8169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Questions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6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/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schemeClr val="bg1"/>
                </a:solidFill>
                <a:latin typeface="Verdana" pitchFamily="34" charset="0"/>
              </a:rPr>
              <a:t>Copyright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352425" indent="0" eaLnBrk="1" hangingPunct="1">
              <a:buFont typeface="Wingdings 2" pitchFamily="18" charset="2"/>
              <a:buNone/>
              <a:defRPr/>
            </a:pPr>
            <a:r>
              <a:rPr lang="en-US" dirty="0"/>
              <a:t>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Microsoft</a:t>
            </a:r>
            <a:r>
              <a:rPr lang="en-US" sz="3200" baseline="30000" dirty="0"/>
              <a:t>©</a:t>
            </a:r>
            <a:r>
              <a:rPr lang="en-US" sz="3200" dirty="0"/>
              <a:t> Clip Art Gallery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Marine Corps Combat Camera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0B8B8C5E-029C-4A39-BA1E-C5BBD4BC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Participant Leaders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210CFF9C-BB13-4058-BE37-B93348E9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66327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8140562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416733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95769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30751207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8892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3073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3315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304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689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82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288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382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5443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1454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903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1988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9311158F-3F55-4938-901E-5B2EE346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95" y="0"/>
            <a:ext cx="7235505" cy="1403350"/>
          </a:xfrm>
        </p:spPr>
        <p:txBody>
          <a:bodyPr/>
          <a:lstStyle/>
          <a:p>
            <a:r>
              <a:rPr lang="en-US" dirty="0"/>
              <a:t>Team Scores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FCA64601-636F-408F-893D-F9CFC2BC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71662"/>
              </p:ext>
            </p:extLst>
          </p:nvPr>
        </p:nvGraphicFramePr>
        <p:xfrm>
          <a:off x="127000" y="1684789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923278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236282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1264117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729572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637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658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094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25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194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302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9627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3906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72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72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982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7765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16F8B5BF-55E3-49AF-AE78-A9A2241D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Team MVP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90F5DC5A-574A-4F28-A33C-2F61DB9AD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72852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7208936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070024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02395225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04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928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77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2293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176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334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109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1806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927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66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97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57667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79A702B0-DE1A-42A7-9BD1-7C4461F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Fastest Responders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8EEB999D-5F07-413F-B8C5-49377958E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01906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22044354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605161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53326995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74510153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25781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3942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90555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92047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4546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908232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10775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21856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95729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99242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844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39483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325294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33412" indent="-514350" fontAlgn="auto">
              <a:spcBef>
                <a:spcPct val="20000"/>
              </a:spcBef>
              <a:spcAft>
                <a:spcPts val="18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4000" kern="0" dirty="0">
                <a:ea typeface="Verdana" pitchFamily="34" charset="0"/>
                <a:cs typeface="Verdana" pitchFamily="34" charset="0"/>
              </a:rPr>
              <a:t>Explain </a:t>
            </a:r>
            <a:r>
              <a:rPr lang="en-US" sz="40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high school enrollment </a:t>
            </a:r>
            <a:r>
              <a:rPr lang="en-US" sz="4000" kern="0" dirty="0">
                <a:ea typeface="Verdana" pitchFamily="34" charset="0"/>
                <a:cs typeface="Verdana" pitchFamily="34" charset="0"/>
              </a:rPr>
              <a:t>requirements.</a:t>
            </a:r>
          </a:p>
          <a:p>
            <a:pPr marL="633412" indent="-514350" fontAlgn="auto">
              <a:spcBef>
                <a:spcPct val="20000"/>
              </a:spcBef>
              <a:spcAft>
                <a:spcPts val="18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4000" kern="0" dirty="0">
                <a:ea typeface="Verdana" pitchFamily="34" charset="0"/>
                <a:cs typeface="Verdana" pitchFamily="34" charset="0"/>
              </a:rPr>
              <a:t>Explain </a:t>
            </a:r>
            <a:r>
              <a:rPr lang="en-US" sz="40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citizenship </a:t>
            </a:r>
            <a:r>
              <a:rPr lang="en-US" sz="4000" kern="0" dirty="0">
                <a:ea typeface="Verdana" pitchFamily="34" charset="0"/>
                <a:cs typeface="Verdana" pitchFamily="34" charset="0"/>
              </a:rPr>
              <a:t>requirements.</a:t>
            </a:r>
          </a:p>
          <a:p>
            <a:pPr marL="633412" indent="-514350" fontAlgn="auto">
              <a:spcBef>
                <a:spcPct val="20000"/>
              </a:spcBef>
              <a:spcAft>
                <a:spcPts val="18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4000" kern="0" dirty="0">
                <a:ea typeface="Verdana" pitchFamily="34" charset="0"/>
                <a:cs typeface="Verdana" pitchFamily="34" charset="0"/>
              </a:rPr>
              <a:t>Explain </a:t>
            </a:r>
            <a:r>
              <a:rPr lang="en-US" sz="40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physical fitness </a:t>
            </a:r>
            <a:r>
              <a:rPr lang="en-US" sz="4000" kern="0" dirty="0">
                <a:ea typeface="Verdana" pitchFamily="34" charset="0"/>
                <a:cs typeface="Verdana" pitchFamily="34" charset="0"/>
              </a:rPr>
              <a:t>requirements.</a:t>
            </a:r>
            <a:endParaRPr lang="en-US" sz="4000" dirty="0"/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A7157488-C94C-4AB4-A873-E65621E66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7" y="5833823"/>
            <a:ext cx="1219306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 descr="A. got 0, B. got 0, C. got 0, D. got 0, ">
            <a:extLst>
              <a:ext uri="{FF2B5EF4-FFF2-40B4-BE49-F238E27FC236}">
                <a16:creationId xmlns:a16="http://schemas.microsoft.com/office/drawing/2014/main" id="{31FD2464-9A7A-49FD-A832-7DFED50D4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71706" y="1677798"/>
            <a:ext cx="5766849" cy="50278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8577F61E-D0C8-494A-B84B-3A335081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Assignment</a:t>
            </a:r>
          </a:p>
        </p:txBody>
      </p:sp>
      <p:sp>
        <p:nvSpPr>
          <p:cNvPr id="3" name="TPAnswers" title="Answer Text Shape">
            <a:extLst>
              <a:ext uri="{FF2B5EF4-FFF2-40B4-BE49-F238E27FC236}">
                <a16:creationId xmlns:a16="http://schemas.microsoft.com/office/drawing/2014/main" id="{CBE44544-7E52-4747-B3C0-5FDC8C874574}"/>
              </a:ext>
            </a:extLst>
          </p:cNvPr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09725" y="1776413"/>
            <a:ext cx="2901950" cy="4700587"/>
          </a:xfrm>
        </p:spPr>
        <p:txBody>
          <a:bodyPr/>
          <a:lstStyle/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Alpha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Bravo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Charlie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Delta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F81AE8AE-D6ED-41C5-B7F2-786E6B23A13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77B076D-29DE-43D4-9BD3-FCE715F1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much do you already know about the MCJROTC requirements?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69475C0B-4658-48B8-8B18-FFF83EC6460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/>
              <a:t>Expert - I have done a lot of learning in this area already.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/>
              <a:t>Above average - I have learned some advanced information about freedom documents.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/>
              <a:t>Moderate - I know a little about this topic.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/>
              <a:t>Rookie - I am a blank slate... but ready to learn!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ED79FA-3D01-49BA-AE1B-C8C8FBD9BD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(LE1-C5S1T3:LQ1)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ED329ED0-E1D1-40FB-896D-B5275CE39800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D5A64556-4C15-4A40-9CB9-1499975EDB7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2330" cy="28938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1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0AFF28A-9382-4E66-AEE6-DB43B2D0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Which of the following is NOT one of the "requirements" for MCJROTC participation?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A4F30C68-F1E8-4922-9C4E-4896223AA1F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Military service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High school enrollment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Citizenship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Physical fitness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6FA35-D0FD-4A7E-ADEE-400C44921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(LE1-C5S1T3:LQ2)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D22D6880-C7D1-41D2-973B-B1C89D6ABB2E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E5504BC8-E050-41F2-BA3A-23487D64281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7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1" title="Correct Answer Indicator">
            <a:extLst>
              <a:ext uri="{FF2B5EF4-FFF2-40B4-BE49-F238E27FC236}">
                <a16:creationId xmlns:a16="http://schemas.microsoft.com/office/drawing/2014/main" id="{DAA438CF-E470-4247-9619-7F946C4AED1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0205" y="3573238"/>
            <a:ext cx="404091" cy="40409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6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Key Words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6259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b="1">
                <a:solidFill>
                  <a:srgbClr val="FFFF00"/>
                </a:solidFill>
              </a:rPr>
              <a:t>Citizen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b="1"/>
          </a:p>
          <a:p>
            <a:pPr eaLnBrk="1" hangingPunct="1">
              <a:buFont typeface="Wingdings" pitchFamily="2" charset="2"/>
              <a:buChar char="§"/>
            </a:pPr>
            <a:endParaRPr lang="en-US" altLang="en-US" b="1"/>
          </a:p>
          <a:p>
            <a:pPr eaLnBrk="1" hangingPunct="1">
              <a:buFont typeface="Wingdings" pitchFamily="2" charset="2"/>
              <a:buChar char="§"/>
            </a:pPr>
            <a:endParaRPr lang="en-US" altLang="en-US" b="1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b="1">
                <a:solidFill>
                  <a:srgbClr val="FFFF00"/>
                </a:solidFill>
              </a:rPr>
              <a:t>National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2439988"/>
            <a:ext cx="82296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   ______ – a person who is born in a country or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   who chooses to become a member of a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   country according to its laws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   ________ – a person who is a citizen of a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   nation, but lives abroad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Key Words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724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400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b="1">
                <a:solidFill>
                  <a:srgbClr val="FFFF00"/>
                </a:solidFill>
              </a:rPr>
              <a:t>Alien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b="1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altLang="en-US" b="1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altLang="en-US" b="1">
              <a:solidFill>
                <a:srgbClr val="FFFFFF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b="1">
                <a:solidFill>
                  <a:srgbClr val="FFFF00"/>
                </a:solidFill>
              </a:rPr>
              <a:t>Naturalization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292350"/>
            <a:ext cx="82296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   _____ - person who is born in a country or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   who chooses to become a member of a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   country according to its  laws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119062">
              <a:buClr>
                <a:srgbClr val="FFFFFF"/>
              </a:buClr>
              <a:buSzPct val="80000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  ____________ – </a:t>
            </a:r>
            <a:r>
              <a:rPr lang="en-US" sz="3200" dirty="0">
                <a:solidFill>
                  <a:srgbClr val="FFFFFF"/>
                </a:solidFill>
                <a:latin typeface="Calibri"/>
              </a:rPr>
              <a:t>when the government of </a:t>
            </a:r>
          </a:p>
          <a:p>
            <a:pPr marL="119062">
              <a:buClr>
                <a:srgbClr val="FFFFFF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   a country allows a person who was not </a:t>
            </a:r>
          </a:p>
          <a:p>
            <a:pPr marL="119062">
              <a:buClr>
                <a:srgbClr val="FFFFFF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   born in that country to become a citizen </a:t>
            </a:r>
          </a:p>
          <a:p>
            <a:pPr marL="119062">
              <a:buClr>
                <a:srgbClr val="FFFFFF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   of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A1CC1-5758-406B-BC64-4E3250C2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 Question Slide 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009C63-7C26-4A6D-BABA-9F4591328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hlinkClick r:id="rId2" action="ppaction://hlinksldjump"/>
              </a:rPr>
              <a:t>A person who is a citizen of a nation, but lives abroad</a:t>
            </a:r>
            <a:endParaRPr lang="en-US" sz="2800" dirty="0"/>
          </a:p>
          <a:p>
            <a:r>
              <a:rPr lang="en-US" sz="2800" dirty="0">
                <a:hlinkClick r:id="rId3" action="ppaction://hlinksldjump"/>
              </a:rPr>
              <a:t>A foreign-born resident who has not been naturalized and is still a subject or citizen of a foreign country</a:t>
            </a:r>
            <a:endParaRPr lang="en-US" sz="2800" dirty="0"/>
          </a:p>
          <a:p>
            <a:r>
              <a:rPr lang="en-US" sz="2800" dirty="0">
                <a:hlinkClick r:id="rId4" action="ppaction://hlinksldjump"/>
              </a:rPr>
              <a:t>When the government of a country allows a person who was not born in that country to become a citizen</a:t>
            </a:r>
            <a:endParaRPr lang="en-US" sz="2800" dirty="0"/>
          </a:p>
          <a:p>
            <a:r>
              <a:rPr lang="en-US" sz="2800" dirty="0">
                <a:hlinkClick r:id="rId5" action="ppaction://hlinksldjump"/>
              </a:rPr>
              <a:t>A person who is born in a country or who chooses to become a member of a country according to its laws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2551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4d066ac2-f1ba-416b-9f64-5be0f7cf4c4f"/>
  <p:tag name="WASPOLLED" val="9D833A1944B14D12952769312EC10DF4"/>
  <p:tag name="TPVERSION" val="8"/>
  <p:tag name="TPFULLVERSION" val="8.3.0.202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15237F23227242C0878C8AB2FBACC0D7&lt;/guid&gt;&#10;        &lt;description /&gt;&#10;        &lt;date&gt;2/20/2018 11:37:4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D46EE7A375B45B2B0D43630DAA99DA1&lt;/guid&gt;&#10;            &lt;repollguid&gt;6F8E704BF89044A3A5FCE3ED3510E63B&lt;/repollguid&gt;&#10;            &lt;sourceid&gt;3326210F90404C1686B27E7E0D8A0942&lt;/sourceid&gt;&#10;            &lt;questiontext&gt;A person who is a citizen of a nation, but lives abroad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9E240D96F8148D0B96078556BDBAFFE&lt;/guid&gt;&#10;                    &lt;answertext&gt;Citizen&lt;/answertext&gt;&#10;                    &lt;valuetype&gt;-1&lt;/valuetype&gt;&#10;                &lt;/answer&gt;&#10;                &lt;answer&gt;&#10;                    &lt;guid&gt;03473D654E6744D3BD0A95F5FB265EBA&lt;/guid&gt;&#10;                    &lt;answertext&gt;National&lt;/answertext&gt;&#10;                    &lt;valuetype&gt;1&lt;/valuetype&gt;&#10;                &lt;/answer&gt;&#10;                &lt;answer&gt;&#10;                    &lt;guid&gt;BB4F47B19C544C7AA30DDEE45FB7698A&lt;/guid&gt;&#10;                    &lt;answertext&gt;Alien&lt;/answertext&gt;&#10;                    &lt;valuetype&gt;-1&lt;/valuetype&gt;&#10;                &lt;/answer&gt;&#10;                &lt;answer&gt;&#10;                    &lt;guid&gt;D4F563312CB741C99C244BBF83505943&lt;/guid&gt;&#10;                    &lt;answertext&gt;Naturalization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FC2DBDF2D3F4655A359408994688047&lt;/guid&gt;&#10;        &lt;description /&gt;&#10;        &lt;date&gt;2/20/2018 11:37:4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02D6DB5DB7346FCBAA80E1287C4E387&lt;/guid&gt;&#10;            &lt;repollguid&gt;A127AD9C930C43F2BCFB06A177EAFF8C&lt;/repollguid&gt;&#10;            &lt;sourceid&gt;50E80E5D0BC648B8A16B6D75875F7553&lt;/sourceid&gt;&#10;            &lt;questiontext&gt;A(n) _______ is a foreign-born resident who has not been naturalized and is still a subject or citizen of a foreign country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045D56E25A743F88DB831931B2201E0&lt;/guid&gt;&#10;                    &lt;answertext&gt;citizen&lt;/answertext&gt;&#10;                    &lt;valuetype&gt;-1&lt;/valuetype&gt;&#10;                &lt;/answer&gt;&#10;                &lt;answer&gt;&#10;                    &lt;guid&gt;B339DF5F8818431795912B7CDC7B7D19&lt;/guid&gt;&#10;                    &lt;answertext&gt;national&lt;/answertext&gt;&#10;                    &lt;valuetype&gt;-1&lt;/valuetype&gt;&#10;                &lt;/answer&gt;&#10;                &lt;answer&gt;&#10;                    &lt;guid&gt;3EB8508290DA4E3892A1F92EFCB399B3&lt;/guid&gt;&#10;                    &lt;answertext&gt;alien&lt;/answertext&gt;&#10;                    &lt;valuetype&gt;1&lt;/valuetype&gt;&#10;                &lt;/answer&gt;&#10;                &lt;answer&gt;&#10;                    &lt;guid&gt;81C275B6BB7E469D8B8D78B544F3CF50&lt;/guid&gt;&#10;                    &lt;answertext&gt;naturalization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F2E516E0551429695EACC03D4234135&lt;/guid&gt;&#10;        &lt;description /&gt;&#10;        &lt;date&gt;1/18/2018 1:25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160A5D41B5441CB4D23B30DDB26675&lt;/guid&gt;&#10;            &lt;repollguid&gt;8A6B1907861F42D88A22AA7EFD880DD3&lt;/repollguid&gt;&#10;            &lt;sourceid&gt;71158D8468C94A2CB8562FEFABD623CD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E15A7CD1832B440D9975AFD2B71166C4&lt;/guid&gt;&#10;                    &lt;answertext&gt;Alpha&lt;/answertext&gt;&#10;                    &lt;valuetype&gt;0&lt;/valuetype&gt;&#10;                &lt;/answer&gt;&#10;                &lt;answer&gt;&#10;                    &lt;guid&gt;2EEE4B3E92AA4938B7397BB402A02C8E&lt;/guid&gt;&#10;                    &lt;answertext&gt;Bravo&lt;/answertext&gt;&#10;                    &lt;valuetype&gt;0&lt;/valuetype&gt;&#10;                &lt;/answer&gt;&#10;                &lt;answer&gt;&#10;                    &lt;guid&gt;F2A56E8C1AD14D83B4DAA6C191E87B0E&lt;/guid&gt;&#10;                    &lt;answertext&gt;Charlie&lt;/answertext&gt;&#10;                    &lt;valuetype&gt;0&lt;/valuetype&gt;&#10;                &lt;/answer&gt;&#10;                &lt;answer&gt;&#10;                    &lt;guid&gt;6C8404816DF84545BEF46B3230FF2371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A6CB43EA4484B4B896C6FE22D7D88CB&lt;/guid&gt;&#10;        &lt;description /&gt;&#10;        &lt;date&gt;2/20/2018 11:37:4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6D41B7AB7BB40BCB53A015EAD25806C&lt;/guid&gt;&#10;            &lt;repollguid&gt;F3A2AC6EA8B6477DBFB0A62CAD92B7ED&lt;/repollguid&gt;&#10;            &lt;sourceid&gt;24EFFFAEFE024A55882E037D981CCE34&lt;/sourceid&gt;&#10;            &lt;questiontext&gt;When the government of a country allows a person who was not born in that country to become a citizen, it is called _____________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B06519D966B418399C572B20E75830C&lt;/guid&gt;&#10;                    &lt;answertext&gt;citizen&lt;/answertext&gt;&#10;                    &lt;valuetype&gt;-1&lt;/valuetype&gt;&#10;                &lt;/answer&gt;&#10;                &lt;answer&gt;&#10;                    &lt;guid&gt;6A51C90F3D8E4EC2A749471BE8CEF7A6&lt;/guid&gt;&#10;                    &lt;answertext&gt;national&lt;/answertext&gt;&#10;                    &lt;valuetype&gt;-1&lt;/valuetype&gt;&#10;                &lt;/answer&gt;&#10;                &lt;answer&gt;&#10;                    &lt;guid&gt;82668922E12D458C9D10C0C35535322B&lt;/guid&gt;&#10;                    &lt;answertext&gt;alien&lt;/answertext&gt;&#10;                    &lt;valuetype&gt;-1&lt;/valuetype&gt;&#10;                &lt;/answer&gt;&#10;                &lt;answer&gt;&#10;                    &lt;guid&gt;16492A6B3D5142EA8EAA8A3512CB5970&lt;/guid&gt;&#10;                    &lt;answertext&gt;naturalization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33AB14D6D3E44C09AA511A87EE513F41&lt;/guid&gt;&#10;        &lt;description /&gt;&#10;        &lt;date&gt;2/20/2018 11:37:4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2A7E610C94847E4B7CEED0282427727&lt;/guid&gt;&#10;            &lt;repollguid&gt;14BAFD064B204925BDC1E3F66724063A&lt;/repollguid&gt;&#10;            &lt;sourceid&gt;42495BBED42C432C8757A4D9FC453D4A&lt;/sourceid&gt;&#10;            &lt;questiontext&gt;A ______ is a person who is born in a country or who chooses to become a member of a country according to its laws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BC2A101232F49C88E5599EFA23E500C&lt;/guid&gt;&#10;                    &lt;answertext&gt;citizen&lt;/answertext&gt;&#10;                    &lt;valuetype&gt;1&lt;/valuetype&gt;&#10;                &lt;/answer&gt;&#10;                &lt;answer&gt;&#10;                    &lt;guid&gt;026A8B4E6CA04AC6B17FE9461F333417&lt;/guid&gt;&#10;                    &lt;answertext&gt;national&lt;/answertext&gt;&#10;                    &lt;valuetype&gt;-1&lt;/valuetype&gt;&#10;                &lt;/answer&gt;&#10;                &lt;answer&gt;&#10;                    &lt;guid&gt;544B8FAC1C1242768F73A056E64C6D5B&lt;/guid&gt;&#10;                    &lt;answertext&gt;alien&lt;/answertext&gt;&#10;                    &lt;valuetype&gt;-1&lt;/valuetype&gt;&#10;                &lt;/answer&gt;&#10;                &lt;answer&gt;&#10;                    &lt;guid&gt;36BDF54D5CB246BAA9FC496B93B0D86A&lt;/guid&gt;&#10;                    &lt;answertext&gt;naturalization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Open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78233EAB9ED14F13A84D75DC4C49D367&lt;/guid&gt;&#10;        &lt;description /&gt;&#10;        &lt;date&gt;2/20/2018 11:34:0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2586E2FC2EB4EDD9D35A7A13662AA1B&lt;/guid&gt;&#10;            &lt;repollguid&gt;ED73A22D4D364D30A20E30FE2FE10509&lt;/repollguid&gt;&#10;            &lt;sourceid&gt;87B9120B6A20460CB725CECF0C73EF81&lt;/sourceid&gt;&#10;            &lt;questiontext&gt;To participate in the MCJROTC program, what requirements must you meet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DE215F6131A4F11ABA055EE3B47AE12&lt;/guid&gt;&#10;                    &lt;answertext&gt;Be in 9th - 12th grade&lt;/answertext&gt;&#10;                    &lt;valuetype&gt;-1&lt;/valuetype&gt;&#10;                &lt;/answer&gt;&#10;                &lt;answer&gt;&#10;                    &lt;guid&gt;4C08207033E440D4BCC2AA6E0E30A8F7&lt;/guid&gt;&#10;                    &lt;answertext&gt;Be enrolled in high school&lt;/answertext&gt;&#10;                    &lt;valuetype&gt;-1&lt;/valuetype&gt;&#10;                &lt;/answer&gt;&#10;                &lt;answer&gt;&#10;                    &lt;guid&gt;63BFB6CD864045D9A8C0E501B215B123&lt;/guid&gt;&#10;                    &lt;answertext&gt;Both A and B are correct&lt;/answertext&gt;&#10;                    &lt;valuetype&gt;1&lt;/valuetype&gt;&#10;                &lt;/answer&gt;&#10;                &lt;answer&gt;&#10;                    &lt;guid&gt;7A66777A7A3A4A358623AFB52EC0EFF2&lt;/guid&gt;&#10;                    &lt;answertext&gt;None of the abov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To participate in the MCJROTC program, you need to be a citizen of the United State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4A5E6558B500487F90418A24BE60EDA1&lt;/guid&gt;&#10;            &lt;repollguid&gt;4968F6DB42C54CB1940F9EFBFB7076EB&lt;/repollguid&gt;&#10;            &lt;sourceid&gt;9DFB9D2F7F2644449D19DB72C1047504&lt;/sourceid&gt;&#10;            &lt;questiontext&gt;Clos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ParticipantLeaderboardSlid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10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TeamMVP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10"/>
  <p:tag name="SCORECALCULATION" val="1"/>
  <p:tag name="DISPLAYPOINTSLESSTHANONE" val="False"/>
  <p:tag name="TYPE" val="FastestResponder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234B7DC9EF384146B79F606A443268F9&lt;/guid&gt;&#10;        &lt;description /&gt;&#10;        &lt;date&gt;2/20/2018 11:34:0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72FFA0766914086A68D44A85C2D12B3&lt;/guid&gt;&#10;            &lt;repollguid&gt;C2738AF75B714ADBA2350CF52F22F255&lt;/repollguid&gt;&#10;            &lt;sourceid&gt;DFB2FF0D86E148ACA601F415B929D8CD&lt;/sourceid&gt;&#10;            &lt;questiontext&gt;How much do you already know about the MCJROTC requirements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4C967D5F128F4A90BBB123EAE6B2F320&lt;/guid&gt;&#10;                    &lt;answertext&gt;Expert - I have done a lot of learning in this area already.&lt;/answertext&gt;&#10;                    &lt;valuetype&gt;0&lt;/valuetype&gt;&#10;                &lt;/answer&gt;&#10;                &lt;answer&gt;&#10;                    &lt;guid&gt;956EA42150C24123A59793189042A978&lt;/guid&gt;&#10;                    &lt;answertext&gt;Above average - I have learned some advanced information about freedom documents.&lt;/answertext&gt;&#10;                    &lt;valuetype&gt;0&lt;/valuetype&gt;&#10;                &lt;/answer&gt;&#10;                &lt;answer&gt;&#10;                    &lt;guid&gt;CBF48C075E24412593CE891F54B42072&lt;/guid&gt;&#10;                    &lt;answertext&gt;Moderate - I know a little about this topic.&lt;/answertext&gt;&#10;                    &lt;valuetype&gt;0&lt;/valuetype&gt;&#10;                &lt;/answer&gt;&#10;                &lt;answer&gt;&#10;                    &lt;guid&gt;D2D7A43529CB4BF796D4B75A7DCF4C26&lt;/guid&gt;&#10;                    &lt;answertext&gt;Rookie - I am a blank slate... but ready to learn!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F775029B4B74B208E9201FEFB411955&lt;/guid&gt;&#10;        &lt;description /&gt;&#10;        &lt;date&gt;2/20/2018 11:34:0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987F730CC4B4C5AB07562EA8C9D05D0&lt;/guid&gt;&#10;            &lt;repollguid&gt;6E2B7B18A0194D4989A9BB5799300BC4&lt;/repollguid&gt;&#10;            &lt;sourceid&gt;A565E917C8A143E0BBB5D5CB3E2A1EEA&lt;/sourceid&gt;&#10;            &lt;questiontext&gt;Which of the following is NOT one of the &quot;requirements&quot; for MCJROTC participation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66CBF8C121A4BF2B7314421D2F46D7D&lt;/guid&gt;&#10;                    &lt;answertext&gt;Military service&lt;/answertext&gt;&#10;                    &lt;valuetype&gt;1&lt;/valuetype&gt;&#10;                &lt;/answer&gt;&#10;                &lt;answer&gt;&#10;                    &lt;guid&gt;F69D753813734246BF59ED15D828CE46&lt;/guid&gt;&#10;                    &lt;answertext&gt;High school enrollment&lt;/answertext&gt;&#10;                    &lt;valuetype&gt;-1&lt;/valuetype&gt;&#10;                &lt;/answer&gt;&#10;                &lt;answer&gt;&#10;                    &lt;guid&gt;9A469AEEC1F74B8696DAE226EC556846&lt;/guid&gt;&#10;                    &lt;answertext&gt;Citizenship&lt;/answertext&gt;&#10;                    &lt;valuetype&gt;-1&lt;/valuetype&gt;&#10;                &lt;/answer&gt;&#10;                &lt;answer&gt;&#10;                    &lt;guid&gt;47C8FBD15DA64A408DD456D8A86C0362&lt;/guid&gt;&#10;                    &lt;answertext&gt;Physical fitnes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CJROTC Template">
  <a:themeElements>
    <a:clrScheme name="Custom 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CE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CJROTC UPDATE-FINALZ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_x0020_Member xmlns="9c2bfba9-47f6-47e1-8856-589adc02ca19">Liz Pimpinella</Team_x0020_Member>
    <RD xmlns="9c2bfba9-47f6-47e1-8856-589adc02ca19">false</RD>
    <Status xmlns="9c2bfba9-47f6-47e1-8856-589adc02ca19">Template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9B7334651024585F5470222F653BC" ma:contentTypeVersion="3" ma:contentTypeDescription="Create a new document." ma:contentTypeScope="" ma:versionID="211ed72d6f8688ce03155945470a18bb">
  <xsd:schema xmlns:xsd="http://www.w3.org/2001/XMLSchema" xmlns:p="http://schemas.microsoft.com/office/2006/metadata/properties" xmlns:ns2="9c2bfba9-47f6-47e1-8856-589adc02ca19" targetNamespace="http://schemas.microsoft.com/office/2006/metadata/properties" ma:root="true" ma:fieldsID="d57e24b0d86b6a7544594fd75093cbcd" ns2:_="">
    <xsd:import namespace="9c2bfba9-47f6-47e1-8856-589adc02ca19"/>
    <xsd:element name="properties">
      <xsd:complexType>
        <xsd:sequence>
          <xsd:element name="documentManagement">
            <xsd:complexType>
              <xsd:all>
                <xsd:element ref="ns2:Team_x0020_Member" minOccurs="0"/>
                <xsd:element ref="ns2:Status" minOccurs="0"/>
                <xsd:element ref="ns2: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c2bfba9-47f6-47e1-8856-589adc02ca19" elementFormDefault="qualified">
    <xsd:import namespace="http://schemas.microsoft.com/office/2006/documentManagement/types"/>
    <xsd:element name="Team_x0020_Member" ma:index="8" nillable="true" ma:displayName="Team Member" ma:default="" ma:format="Dropdown" ma:internalName="Team_x0020_Member">
      <xsd:simpleType>
        <xsd:restriction base="dms:Choice">
          <xsd:enumeration value="All"/>
          <xsd:enumeration value="Carrie Wolak"/>
          <xsd:enumeration value="Col Richardson"/>
          <xsd:enumeration value="Liz Pimpinella"/>
          <xsd:enumeration value="Lynn Nesbit"/>
          <xsd:enumeration value="Mike Romero"/>
          <xsd:enumeration value="Scott Bakken"/>
          <xsd:enumeration value="Steve Huff"/>
          <xsd:enumeration value="Derrick Small"/>
          <xsd:enumeration value="Larry Resendez"/>
          <xsd:enumeration value="Steve Sessis"/>
          <xsd:enumeration value="Brian Josten"/>
          <xsd:enumeration value="Acension Fierro"/>
          <xsd:enumeration value="Bruce Barnes"/>
          <xsd:enumeration value="Ken Hicks"/>
        </xsd:restriction>
      </xsd:simpleType>
    </xsd:element>
    <xsd:element name="Status" ma:index="9" nillable="true" ma:displayName="Status" ma:default="" ma:format="Dropdown" ma:internalName="Status">
      <xsd:simpleType>
        <xsd:restriction base="dms:Choice">
          <xsd:enumeration value="Unvetted"/>
          <xsd:enumeration value="Template"/>
          <xsd:enumeration value="Rough Draft"/>
          <xsd:enumeration value="Final"/>
        </xsd:restriction>
      </xsd:simpleType>
    </xsd:element>
    <xsd:element name="RD" ma:index="10" nillable="true" ma:displayName="RD" ma:default="0" ma:internalName="R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D19DC94-1EFC-48AB-891D-511A725E567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ACA2BF22-DBC1-4582-847E-EC5C3627B8AE}">
  <ds:schemaRefs>
    <ds:schemaRef ds:uri="http://schemas.microsoft.com/office/2006/metadata/properties"/>
    <ds:schemaRef ds:uri="http://schemas.microsoft.com/office/infopath/2007/PartnerControls"/>
    <ds:schemaRef ds:uri="9c2bfba9-47f6-47e1-8856-589adc02ca19"/>
  </ds:schemaRefs>
</ds:datastoreItem>
</file>

<file path=customXml/itemProps3.xml><?xml version="1.0" encoding="utf-8"?>
<ds:datastoreItem xmlns:ds="http://schemas.openxmlformats.org/officeDocument/2006/customXml" ds:itemID="{D5C20604-6E9D-48C8-B24B-2075DD8D48E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A6FE889-46A8-4826-A27A-206857CBC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bfba9-47f6-47e1-8856-589adc02ca1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11983</TotalTime>
  <Words>770</Words>
  <Application>Microsoft Office PowerPoint</Application>
  <PresentationFormat>On-screen Show (4:3)</PresentationFormat>
  <Paragraphs>163</Paragraphs>
  <Slides>28</Slides>
  <Notes>11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5</vt:i4>
      </vt:variant>
    </vt:vector>
  </HeadingPairs>
  <TitlesOfParts>
    <vt:vector size="45" baseType="lpstr">
      <vt:lpstr>Arial</vt:lpstr>
      <vt:lpstr>Calibri</vt:lpstr>
      <vt:lpstr>Corbel</vt:lpstr>
      <vt:lpstr>Times New Roman</vt:lpstr>
      <vt:lpstr>Verdana</vt:lpstr>
      <vt:lpstr>Wingdings</vt:lpstr>
      <vt:lpstr>Wingdings 2</vt:lpstr>
      <vt:lpstr>Wingdings 3</vt:lpstr>
      <vt:lpstr>1_MCJROTC Template</vt:lpstr>
      <vt:lpstr>2_MCJROTC Template</vt:lpstr>
      <vt:lpstr>MCJROTC UPDATE-FINALZ</vt:lpstr>
      <vt:lpstr>4_MCJROTC Template</vt:lpstr>
      <vt:lpstr>Requirements for MCJROTC Participants</vt:lpstr>
      <vt:lpstr>PowerPoint Presentation</vt:lpstr>
      <vt:lpstr>Lesson Objectives</vt:lpstr>
      <vt:lpstr>Team Assignment</vt:lpstr>
      <vt:lpstr>How much do you already know about the MCJROTC requirements?</vt:lpstr>
      <vt:lpstr>Which of the following is NOT one of the "requirements" for MCJROTC participation?</vt:lpstr>
      <vt:lpstr>Key Words</vt:lpstr>
      <vt:lpstr>Key Words</vt:lpstr>
      <vt:lpstr>Key Word Question Slide Index</vt:lpstr>
      <vt:lpstr>A person who is a citizen of a nation, but lives abroad</vt:lpstr>
      <vt:lpstr>A(n) _______ is a foreign-born resident who has not been naturalized and is still a subject or citizen of a foreign country.</vt:lpstr>
      <vt:lpstr>When the government of a country allows a person who was not born in that country to become a citizen, it is called _____________.</vt:lpstr>
      <vt:lpstr>A ______ is a person who is born in a country or who chooses to become a member of a country according to its laws.</vt:lpstr>
      <vt:lpstr>Opening Question</vt:lpstr>
      <vt:lpstr>Background</vt:lpstr>
      <vt:lpstr>High School Enrollment </vt:lpstr>
      <vt:lpstr>To participate in the MCJROTC program, what requirements must you meet?</vt:lpstr>
      <vt:lpstr>Citizenship</vt:lpstr>
      <vt:lpstr>Physical Fitness</vt:lpstr>
      <vt:lpstr>True or False: To participate in the MCJROTC program, you need to be a citizen of the United States.</vt:lpstr>
      <vt:lpstr>Closing Question</vt:lpstr>
      <vt:lpstr>Questions</vt:lpstr>
      <vt:lpstr>Copyright Information</vt:lpstr>
      <vt:lpstr>Participant Leaders</vt:lpstr>
      <vt:lpstr>Team Scores</vt:lpstr>
      <vt:lpstr>Team MVP</vt:lpstr>
      <vt:lpstr>Fastest Responders</vt:lpstr>
      <vt:lpstr>Whiteboard</vt:lpstr>
      <vt:lpstr>Participant Leaders</vt:lpstr>
      <vt:lpstr>Team Scores</vt:lpstr>
      <vt:lpstr>Team MVP</vt:lpstr>
      <vt:lpstr>Fastest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Andy Bennetts</cp:lastModifiedBy>
  <cp:revision>757</cp:revision>
  <dcterms:created xsi:type="dcterms:W3CDTF">2009-11-04T16:56:31Z</dcterms:created>
  <dcterms:modified xsi:type="dcterms:W3CDTF">2018-02-20T18:44:51Z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