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C940-6489-4563-9185-A725C1076ED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0F4B-6D8B-417E-9B34-42E66AB2F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0F4B-6D8B-417E-9B34-42E66AB2FD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D6B-FFF6-4862-AF2E-C015BB0C5E41}" type="datetime1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5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E461-B1FB-4A6F-B079-556C4543867B}" type="datetime1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99ED-6DC4-443B-BE9D-F045D3FFF4DC}" type="datetime1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9393-34CE-4761-81D8-CA4A85C1421A}" type="datetime1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8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0293-50E5-45D5-B4DF-51518D145CC7}" type="datetime1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D72-577E-472E-9FDC-435B6E771953}" type="datetime1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C0FF-BEA2-4702-88CF-3975EDCB075E}" type="datetime1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336-B959-4927-88AD-B9647CC3E66D}" type="datetime1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E565-AD24-4000-860B-DB70F79A1BA4}" type="datetime1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3E19-FCEC-4524-955C-46A298DB9472}" type="datetime1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3571-17C9-479F-851C-0F39D5B076B5}" type="datetime1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507B-6142-4A10-81E7-DBD0F3302522}" type="datetime1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811D-BC1D-4EDA-9790-83C834DE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3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K3Yr4Sc_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0jbG_cfGu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ENERGY, Photosynthesis &amp; 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26171" cy="6858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615" y="301620"/>
            <a:ext cx="8877555" cy="45291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PHOTOSYNTHESIS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OVERVIEW: “The Big Picture”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1311215"/>
            <a:ext cx="8170294" cy="536563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Photosynthesis</a:t>
            </a:r>
            <a:r>
              <a:rPr lang="en-US" sz="3600" dirty="0" smtClean="0"/>
              <a:t> = the process that provides energy for almost all life</a:t>
            </a:r>
          </a:p>
          <a:p>
            <a:r>
              <a:rPr lang="en-US" sz="3600" u="sng" dirty="0" smtClean="0"/>
              <a:t>Autotrophs</a:t>
            </a:r>
            <a:r>
              <a:rPr lang="en-US" sz="3600" dirty="0" smtClean="0"/>
              <a:t> = organisms that make their own food</a:t>
            </a:r>
          </a:p>
          <a:p>
            <a:pPr lvl="1"/>
            <a:r>
              <a:rPr lang="en-US" sz="3200" dirty="0" smtClean="0"/>
              <a:t>Ex: plants</a:t>
            </a:r>
          </a:p>
          <a:p>
            <a:r>
              <a:rPr lang="en-US" sz="3600" dirty="0" smtClean="0"/>
              <a:t>Photosynthesis requires: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u="sng" dirty="0" smtClean="0"/>
              <a:t>sun’s</a:t>
            </a:r>
            <a:r>
              <a:rPr lang="en-US" sz="3200" dirty="0" smtClean="0"/>
              <a:t> </a:t>
            </a:r>
            <a:r>
              <a:rPr lang="en-US" sz="3200" u="sng" dirty="0" smtClean="0"/>
              <a:t>energy</a:t>
            </a:r>
            <a:r>
              <a:rPr lang="en-US" sz="3200" dirty="0" smtClean="0"/>
              <a:t>, </a:t>
            </a:r>
            <a:r>
              <a:rPr lang="en-US" sz="3200" u="sng" dirty="0" smtClean="0"/>
              <a:t>water</a:t>
            </a:r>
            <a:r>
              <a:rPr lang="en-US" sz="3200" dirty="0" smtClean="0"/>
              <a:t>, and </a:t>
            </a:r>
            <a:r>
              <a:rPr lang="en-US" sz="3200" u="sng" dirty="0" smtClean="0"/>
              <a:t>carbon</a:t>
            </a:r>
            <a:r>
              <a:rPr lang="en-US" sz="3200" dirty="0" smtClean="0"/>
              <a:t> </a:t>
            </a:r>
            <a:r>
              <a:rPr lang="en-US" sz="3200" u="sng" dirty="0" smtClean="0"/>
              <a:t>dioxide</a:t>
            </a:r>
            <a:r>
              <a:rPr lang="en-US" sz="3200" dirty="0" smtClean="0"/>
              <a:t> to make </a:t>
            </a:r>
            <a:r>
              <a:rPr lang="en-US" sz="3200" u="sng" dirty="0" smtClean="0"/>
              <a:t>carbohydrate</a:t>
            </a:r>
            <a:r>
              <a:rPr lang="en-US" sz="3200" dirty="0" smtClean="0"/>
              <a:t> </a:t>
            </a:r>
            <a:r>
              <a:rPr lang="en-US" sz="3200" u="sng" dirty="0" smtClean="0"/>
              <a:t>molecules</a:t>
            </a:r>
            <a:r>
              <a:rPr lang="en-US" sz="3200" dirty="0" smtClean="0"/>
              <a:t> and </a:t>
            </a:r>
            <a:r>
              <a:rPr lang="en-US" sz="3200" u="sng" dirty="0" smtClean="0"/>
              <a:t>oxygen</a:t>
            </a:r>
            <a:r>
              <a:rPr lang="en-US" sz="3200" dirty="0" smtClean="0"/>
              <a:t> as byproducts.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02" y="2880109"/>
            <a:ext cx="1440180" cy="1822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02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328467"/>
            <a:ext cx="8816196" cy="4848495"/>
          </a:xfrm>
        </p:spPr>
        <p:txBody>
          <a:bodyPr/>
          <a:lstStyle/>
          <a:p>
            <a:r>
              <a:rPr lang="en-US" sz="3600" dirty="0" smtClean="0"/>
              <a:t>The process of PHOTOSYNTHESIS can be summarized by the following equation:</a:t>
            </a:r>
          </a:p>
          <a:p>
            <a:pPr marL="0" indent="0">
              <a:buNone/>
            </a:pPr>
            <a:r>
              <a:rPr lang="en-US" sz="3600" dirty="0" smtClean="0"/>
              <a:t>6CO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+ 6H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0 + sunlight               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+ 6O</a:t>
            </a:r>
            <a:r>
              <a:rPr lang="en-US" sz="3600" baseline="-25000" dirty="0" smtClean="0"/>
              <a:t>2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08430" y="2746706"/>
            <a:ext cx="897147" cy="172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09013"/>
            <a:ext cx="4147868" cy="3701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35283"/>
            <a:ext cx="8187546" cy="49125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OVERVIEW: “The 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energy stored in glucose and other carbohydrates can be used later to produce </a:t>
            </a:r>
            <a:r>
              <a:rPr lang="en-US" sz="4400" u="sng" dirty="0" smtClean="0"/>
              <a:t>ATP</a:t>
            </a:r>
            <a:r>
              <a:rPr lang="en-US" sz="4400" dirty="0" smtClean="0"/>
              <a:t> during the process of </a:t>
            </a:r>
            <a:r>
              <a:rPr lang="en-US" sz="4400" u="sng" dirty="0" smtClean="0"/>
              <a:t>cellular</a:t>
            </a:r>
            <a:r>
              <a:rPr lang="en-US" sz="4400" dirty="0" smtClean="0"/>
              <a:t> </a:t>
            </a:r>
            <a:r>
              <a:rPr lang="en-US" sz="4400" u="sng" dirty="0" smtClean="0"/>
              <a:t>respiration</a:t>
            </a:r>
          </a:p>
          <a:p>
            <a:pPr lvl="1"/>
            <a:r>
              <a:rPr lang="en-US" sz="4000" dirty="0" smtClean="0"/>
              <a:t>We’ll discuss cellular respiration in more detail very soon!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7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OVERVIEW: “The 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process of photosynthesis does </a:t>
            </a:r>
            <a:r>
              <a:rPr lang="en-US" sz="3600" u="sng" dirty="0" smtClean="0"/>
              <a:t>NOT</a:t>
            </a:r>
            <a:r>
              <a:rPr lang="en-US" sz="3600" dirty="0" smtClean="0"/>
              <a:t> happen all at once; rather it occurs in 2 stages: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0544" cy="6816545"/>
          </a:xfrm>
          <a:prstGeom prst="rect">
            <a:avLst/>
          </a:prstGeom>
        </p:spPr>
      </p:pic>
      <p:sp>
        <p:nvSpPr>
          <p:cNvPr id="2" name="Action Button: Forward or Next 1">
            <a:hlinkClick r:id="" action="ppaction://hlinkshowjump?jump=lastslideviewed" highlightClick="1"/>
          </p:cNvPr>
          <p:cNvSpPr/>
          <p:nvPr/>
        </p:nvSpPr>
        <p:spPr>
          <a:xfrm>
            <a:off x="257579" y="5859887"/>
            <a:ext cx="991673" cy="7534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OVERVIEW: “The 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5" y="169068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STAGE 1 – called the </a:t>
            </a:r>
            <a:r>
              <a:rPr lang="en-US" sz="3600" u="sng" dirty="0" smtClean="0"/>
              <a:t>light</a:t>
            </a:r>
            <a:r>
              <a:rPr lang="en-US" sz="3600" dirty="0" smtClean="0"/>
              <a:t> </a:t>
            </a:r>
            <a:r>
              <a:rPr lang="en-US" sz="3600" u="sng" dirty="0" smtClean="0"/>
              <a:t>reactions</a:t>
            </a:r>
            <a:r>
              <a:rPr lang="en-US" sz="3600" dirty="0" smtClean="0"/>
              <a:t> (light dependent reactions)</a:t>
            </a:r>
          </a:p>
          <a:p>
            <a:pPr lvl="1"/>
            <a:r>
              <a:rPr lang="en-US" sz="3200" u="sng" dirty="0" smtClean="0"/>
              <a:t>Light</a:t>
            </a:r>
            <a:r>
              <a:rPr lang="en-US" sz="3200" dirty="0" smtClean="0"/>
              <a:t> </a:t>
            </a:r>
            <a:r>
              <a:rPr lang="en-US" sz="3200" u="sng" dirty="0" smtClean="0"/>
              <a:t>energy</a:t>
            </a:r>
            <a:r>
              <a:rPr lang="en-US" sz="3200" dirty="0" smtClean="0"/>
              <a:t> is converted to </a:t>
            </a:r>
            <a:r>
              <a:rPr lang="en-US" sz="3200" u="sng" dirty="0" smtClean="0"/>
              <a:t>chemical</a:t>
            </a:r>
            <a:r>
              <a:rPr lang="en-US" sz="3200" dirty="0" smtClean="0"/>
              <a:t> </a:t>
            </a:r>
            <a:r>
              <a:rPr lang="en-US" sz="3200" u="sng" dirty="0" smtClean="0"/>
              <a:t>energy</a:t>
            </a:r>
          </a:p>
          <a:p>
            <a:pPr lvl="1"/>
            <a:r>
              <a:rPr lang="en-US" sz="3200" dirty="0" smtClean="0"/>
              <a:t>Takes place when </a:t>
            </a:r>
            <a:r>
              <a:rPr lang="en-US" sz="3200" u="sng" dirty="0" smtClean="0"/>
              <a:t>energy</a:t>
            </a:r>
            <a:r>
              <a:rPr lang="en-US" sz="3200" dirty="0" smtClean="0"/>
              <a:t> is captured from </a:t>
            </a:r>
            <a:r>
              <a:rPr lang="en-US" sz="3200" u="sng" dirty="0" smtClean="0"/>
              <a:t>sunlight</a:t>
            </a:r>
            <a:r>
              <a:rPr lang="en-US" sz="3200" dirty="0" smtClean="0"/>
              <a:t> in the </a:t>
            </a:r>
            <a:r>
              <a:rPr lang="en-US" sz="3200" u="sng" dirty="0" smtClean="0"/>
              <a:t>chlorophyll</a:t>
            </a:r>
            <a:r>
              <a:rPr lang="en-US" sz="3200" dirty="0" smtClean="0"/>
              <a:t> of the chloroplasts of plant cells.</a:t>
            </a:r>
          </a:p>
          <a:p>
            <a:pPr lvl="2"/>
            <a:r>
              <a:rPr lang="en-US" sz="2800" dirty="0" smtClean="0"/>
              <a:t>A photosynthetic cell contains one to thousands of chloroplasts!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41" y="4734079"/>
            <a:ext cx="1944859" cy="19103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70" y="4108091"/>
            <a:ext cx="2622430" cy="2749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Light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2" y="1811547"/>
            <a:ext cx="8256558" cy="4365416"/>
          </a:xfrm>
        </p:spPr>
        <p:txBody>
          <a:bodyPr/>
          <a:lstStyle/>
          <a:p>
            <a:r>
              <a:rPr lang="en-US" u="sng" dirty="0" smtClean="0"/>
              <a:t>Water</a:t>
            </a:r>
            <a:r>
              <a:rPr lang="en-US" dirty="0" smtClean="0"/>
              <a:t> is split into hydrogen ions, electrons, and oxygen (O</a:t>
            </a:r>
            <a:r>
              <a:rPr lang="en-US" baseline="-25000" dirty="0" smtClean="0"/>
              <a:t>2</a:t>
            </a:r>
            <a:r>
              <a:rPr lang="en-US" dirty="0" smtClean="0"/>
              <a:t>) using the process called the electron transport chain.  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light</a:t>
            </a:r>
            <a:r>
              <a:rPr lang="en-US" dirty="0" smtClean="0"/>
              <a:t> </a:t>
            </a:r>
            <a:r>
              <a:rPr lang="en-US" u="sng" dirty="0" smtClean="0"/>
              <a:t>energy</a:t>
            </a:r>
            <a:r>
              <a:rPr lang="en-US" dirty="0" smtClean="0"/>
              <a:t> is now converted to </a:t>
            </a:r>
            <a:r>
              <a:rPr lang="en-US" u="sng" dirty="0" smtClean="0"/>
              <a:t>chemical</a:t>
            </a:r>
            <a:r>
              <a:rPr lang="en-US" dirty="0" smtClean="0"/>
              <a:t> </a:t>
            </a:r>
            <a:r>
              <a:rPr lang="en-US" u="sng" dirty="0" smtClean="0"/>
              <a:t>energy</a:t>
            </a:r>
            <a:r>
              <a:rPr lang="en-US" dirty="0" smtClean="0"/>
              <a:t>, which is temporarily stored in </a:t>
            </a:r>
            <a:r>
              <a:rPr lang="en-US" u="sng" dirty="0" smtClean="0"/>
              <a:t>ATP</a:t>
            </a:r>
            <a:r>
              <a:rPr lang="en-US" dirty="0" smtClean="0"/>
              <a:t>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  <a:r>
              <a:rPr lang="en-US" u="sng" dirty="0" smtClean="0"/>
              <a:t>NADPH</a:t>
            </a:r>
            <a:r>
              <a:rPr lang="en-US" dirty="0" smtClean="0"/>
              <a:t> (energy molecules)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oxygen</a:t>
            </a:r>
            <a:r>
              <a:rPr lang="en-US" dirty="0" smtClean="0"/>
              <a:t> diffuses out of the chloroplasts (byproduct).</a:t>
            </a:r>
          </a:p>
          <a:p>
            <a:r>
              <a:rPr lang="en-US" dirty="0" smtClean="0"/>
              <a:t>Occurs in the </a:t>
            </a:r>
            <a:r>
              <a:rPr lang="en-US" u="sng" dirty="0" smtClean="0"/>
              <a:t>grana</a:t>
            </a:r>
            <a:r>
              <a:rPr lang="en-US" dirty="0" smtClean="0"/>
              <a:t> of the chloroplast.</a:t>
            </a:r>
            <a:endParaRPr lang="en-US" dirty="0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258793" y="5705342"/>
            <a:ext cx="835912" cy="9390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Calvin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000" dirty="0" smtClean="0"/>
              <a:t>Stage 2 – called the </a:t>
            </a:r>
            <a:r>
              <a:rPr lang="en-US" sz="4000" u="sng" dirty="0" smtClean="0"/>
              <a:t>Calvin</a:t>
            </a:r>
            <a:r>
              <a:rPr lang="en-US" sz="4000" dirty="0" smtClean="0"/>
              <a:t> </a:t>
            </a:r>
            <a:r>
              <a:rPr lang="en-US" sz="4000" u="sng" dirty="0" smtClean="0"/>
              <a:t>cycle</a:t>
            </a:r>
            <a:r>
              <a:rPr lang="en-US" sz="4000" dirty="0" smtClean="0"/>
              <a:t> or </a:t>
            </a:r>
            <a:r>
              <a:rPr lang="en-US" sz="4000" u="sng" dirty="0" smtClean="0"/>
              <a:t>dark</a:t>
            </a:r>
            <a:r>
              <a:rPr lang="en-US" sz="4000" dirty="0" smtClean="0"/>
              <a:t> </a:t>
            </a:r>
            <a:r>
              <a:rPr lang="en-US" sz="4000" u="sng" dirty="0" smtClean="0"/>
              <a:t>reactions</a:t>
            </a:r>
            <a:r>
              <a:rPr lang="en-US" sz="4000" dirty="0" smtClean="0"/>
              <a:t> (Light independent reactions)</a:t>
            </a:r>
          </a:p>
          <a:p>
            <a:pPr lvl="1"/>
            <a:r>
              <a:rPr lang="en-US" sz="3600" u="sng" dirty="0" smtClean="0"/>
              <a:t>Carbon</a:t>
            </a:r>
            <a:r>
              <a:rPr lang="en-US" sz="3600" dirty="0" smtClean="0"/>
              <a:t> </a:t>
            </a:r>
            <a:r>
              <a:rPr lang="en-US" sz="3600" u="sng" dirty="0" smtClean="0"/>
              <a:t>dioxide</a:t>
            </a:r>
            <a:r>
              <a:rPr lang="en-US" sz="3600" dirty="0" smtClean="0"/>
              <a:t> (CO2) and the chemical energy stored in </a:t>
            </a:r>
            <a:r>
              <a:rPr lang="en-US" sz="3600" u="sng" dirty="0" smtClean="0"/>
              <a:t>ATP</a:t>
            </a:r>
            <a:r>
              <a:rPr lang="en-US" sz="3600" dirty="0" smtClean="0"/>
              <a:t> and </a:t>
            </a:r>
            <a:r>
              <a:rPr lang="en-US" sz="3600" u="sng" dirty="0" smtClean="0"/>
              <a:t>NADPH</a:t>
            </a:r>
            <a:r>
              <a:rPr lang="en-US" sz="3600" dirty="0" smtClean="0"/>
              <a:t> powers the formation of </a:t>
            </a:r>
            <a:r>
              <a:rPr lang="en-US" sz="3600" u="sng" dirty="0" smtClean="0"/>
              <a:t>carbohydrate</a:t>
            </a:r>
            <a:r>
              <a:rPr lang="en-US" sz="3600" dirty="0" smtClean="0"/>
              <a:t> </a:t>
            </a:r>
            <a:r>
              <a:rPr lang="en-US" sz="3600" u="sng" dirty="0" smtClean="0"/>
              <a:t>molecules</a:t>
            </a:r>
            <a:r>
              <a:rPr lang="en-US" sz="3600" dirty="0" smtClean="0"/>
              <a:t> (sugars, starch, and cellulose).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906" y="1397479"/>
            <a:ext cx="7591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Releasing Food Energy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34" y="4357416"/>
            <a:ext cx="3588588" cy="2302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5" y="333191"/>
            <a:ext cx="2120020" cy="25877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2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Calvin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04" y="1463316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Takes  place the </a:t>
            </a:r>
            <a:r>
              <a:rPr lang="en-US" sz="4000" u="sng" dirty="0" smtClean="0"/>
              <a:t>stroma</a:t>
            </a:r>
            <a:r>
              <a:rPr lang="en-US" sz="4000" dirty="0" smtClean="0"/>
              <a:t> of a chloroplast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05" y="2099275"/>
            <a:ext cx="4373592" cy="4586197"/>
          </a:xfrm>
          <a:prstGeom prst="rect">
            <a:avLst/>
          </a:prstGeom>
        </p:spPr>
      </p:pic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296214" y="5962918"/>
            <a:ext cx="631065" cy="6439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" y="0"/>
            <a:ext cx="9133185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" y="-1"/>
            <a:ext cx="9118023" cy="68775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3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7156"/>
            <a:ext cx="9282022" cy="7057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2" y="4082603"/>
            <a:ext cx="713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Crash Course: Photosynthesis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574" y="0"/>
            <a:ext cx="841938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Cellular </a:t>
            </a:r>
          </a:p>
          <a:p>
            <a:pPr algn="ctr"/>
            <a:r>
              <a:rPr lang="en-US" sz="96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Respiration</a:t>
            </a:r>
            <a:endParaRPr lang="en-US" sz="96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26" y="3046988"/>
            <a:ext cx="5132676" cy="3811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OVERVIEW: “The Big Picture”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29" y="1480568"/>
            <a:ext cx="7886700" cy="4351338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</a:rPr>
              <a:t>Cellular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respiration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= an energy (ATP) releasing process:</a:t>
            </a:r>
          </a:p>
          <a:p>
            <a:pPr lvl="1"/>
            <a:r>
              <a:rPr lang="en-US" sz="3600" dirty="0" smtClean="0"/>
              <a:t>PLANTS: sugars (C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) produced during </a:t>
            </a:r>
            <a:r>
              <a:rPr lang="en-US" sz="3600" u="sng" dirty="0" smtClean="0">
                <a:solidFill>
                  <a:srgbClr val="FFFF00"/>
                </a:solidFill>
              </a:rPr>
              <a:t>photosynthesis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are broken down so energy is released</a:t>
            </a:r>
          </a:p>
          <a:p>
            <a:pPr lvl="1"/>
            <a:r>
              <a:rPr lang="en-US" sz="3600" dirty="0" smtClean="0"/>
              <a:t>ANIMALS: sugars (C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) produced during </a:t>
            </a:r>
            <a:r>
              <a:rPr lang="en-US" sz="3600" u="sng" dirty="0" smtClean="0">
                <a:solidFill>
                  <a:srgbClr val="FFFF00"/>
                </a:solidFill>
              </a:rPr>
              <a:t>digestion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are broken down so energy is released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4" y="3142521"/>
            <a:ext cx="1380226" cy="1387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96" y="4818924"/>
            <a:ext cx="1439266" cy="17154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OVERVIEW: “The 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69" y="1411557"/>
            <a:ext cx="851535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Formula: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C</a:t>
            </a:r>
            <a:r>
              <a:rPr lang="en-US" sz="4400" baseline="-25000" dirty="0" smtClean="0">
                <a:solidFill>
                  <a:srgbClr val="FFFF00"/>
                </a:solidFill>
              </a:rPr>
              <a:t>6</a:t>
            </a:r>
            <a:r>
              <a:rPr lang="en-US" sz="4400" dirty="0" smtClean="0">
                <a:solidFill>
                  <a:srgbClr val="FFFF00"/>
                </a:solidFill>
              </a:rPr>
              <a:t>H</a:t>
            </a:r>
            <a:r>
              <a:rPr lang="en-US" sz="4400" baseline="-25000" dirty="0" smtClean="0">
                <a:solidFill>
                  <a:srgbClr val="FFFF00"/>
                </a:solidFill>
              </a:rPr>
              <a:t>12</a:t>
            </a:r>
            <a:r>
              <a:rPr lang="en-US" sz="4400" dirty="0" smtClean="0">
                <a:solidFill>
                  <a:srgbClr val="FFFF00"/>
                </a:solidFill>
              </a:rPr>
              <a:t>O</a:t>
            </a:r>
            <a:r>
              <a:rPr lang="en-US" sz="4400" baseline="-25000" dirty="0" smtClean="0">
                <a:solidFill>
                  <a:srgbClr val="FFFF00"/>
                </a:solidFill>
              </a:rPr>
              <a:t>6</a:t>
            </a:r>
            <a:r>
              <a:rPr lang="en-US" sz="4400" dirty="0" smtClean="0">
                <a:solidFill>
                  <a:srgbClr val="FFFF00"/>
                </a:solidFill>
              </a:rPr>
              <a:t> + 6O</a:t>
            </a:r>
            <a:r>
              <a:rPr lang="en-US" sz="4400" baseline="-25000" dirty="0" smtClean="0">
                <a:solidFill>
                  <a:srgbClr val="FFFF00"/>
                </a:solidFill>
              </a:rPr>
              <a:t>2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6 H</a:t>
            </a:r>
            <a:r>
              <a:rPr lang="en-US" sz="4400" baseline="-25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O + 6CO</a:t>
            </a:r>
            <a:r>
              <a:rPr lang="en-US" sz="4400" baseline="-25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+ATP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2917425"/>
            <a:ext cx="8695427" cy="4151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OVERVIEW: “The Big </a:t>
            </a:r>
            <a:r>
              <a:rPr lang="en-US" dirty="0" smtClean="0"/>
              <a:t>Picture”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PRODUCTS of </a:t>
            </a:r>
            <a:r>
              <a:rPr lang="en-US" sz="4000" dirty="0" smtClean="0">
                <a:solidFill>
                  <a:srgbClr val="FFFF00"/>
                </a:solidFill>
              </a:rPr>
              <a:t>photosynthesis</a:t>
            </a:r>
            <a:r>
              <a:rPr lang="en-US" sz="4000" dirty="0" smtClean="0"/>
              <a:t>, glucose and oxygen, are the REACTANTS used in </a:t>
            </a:r>
            <a:r>
              <a:rPr lang="en-US" sz="4000" dirty="0" smtClean="0">
                <a:solidFill>
                  <a:srgbClr val="FFFF00"/>
                </a:solidFill>
              </a:rPr>
              <a:t>cellular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respiration</a:t>
            </a:r>
          </a:p>
          <a:p>
            <a:r>
              <a:rPr lang="en-US" sz="4000" dirty="0" smtClean="0"/>
              <a:t>The WASTE PRODUCTS of </a:t>
            </a:r>
            <a:r>
              <a:rPr lang="en-US" sz="4000" dirty="0" smtClean="0">
                <a:solidFill>
                  <a:srgbClr val="FFFF00"/>
                </a:solidFill>
              </a:rPr>
              <a:t>cellular respiration</a:t>
            </a:r>
            <a:r>
              <a:rPr lang="en-US" sz="4000" dirty="0" smtClean="0"/>
              <a:t>,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and water, are the REACTANTS used in </a:t>
            </a:r>
            <a:r>
              <a:rPr lang="en-US" sz="4000" dirty="0" smtClean="0">
                <a:solidFill>
                  <a:srgbClr val="FFFF00"/>
                </a:solidFill>
              </a:rPr>
              <a:t>photosynthesis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OVERVIEW: “The 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74" y="12443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Processes: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Glycolysis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Kreb’s Cycle (Citric Acid Cycle)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Electron Transport Chain (ETC)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51" y="3419994"/>
            <a:ext cx="6375999" cy="34380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5" y="365126"/>
            <a:ext cx="8471138" cy="1325563"/>
          </a:xfrm>
        </p:spPr>
        <p:txBody>
          <a:bodyPr/>
          <a:lstStyle/>
          <a:p>
            <a:r>
              <a:rPr lang="en-US" dirty="0" smtClean="0"/>
              <a:t>II. Two Types of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u="sng" dirty="0" smtClean="0">
                <a:solidFill>
                  <a:srgbClr val="FFFF00"/>
                </a:solidFill>
              </a:rPr>
              <a:t>Aerobic Respiration </a:t>
            </a:r>
            <a:r>
              <a:rPr lang="en-US" sz="3600" dirty="0" smtClean="0"/>
              <a:t>= OXYGEN is present</a:t>
            </a:r>
          </a:p>
          <a:p>
            <a:pPr lvl="1"/>
            <a:r>
              <a:rPr lang="en-US" sz="3200" dirty="0" smtClean="0"/>
              <a:t>If OXYGEN is PRESENT, the </a:t>
            </a:r>
            <a:r>
              <a:rPr lang="en-US" sz="3200" u="sng" dirty="0" smtClean="0">
                <a:solidFill>
                  <a:srgbClr val="FFFF00"/>
                </a:solidFill>
              </a:rPr>
              <a:t>products </a:t>
            </a:r>
            <a:r>
              <a:rPr lang="en-US" sz="3200" dirty="0" smtClean="0"/>
              <a:t>of glycolysis ENTER the pathways of aerobic respiration.</a:t>
            </a:r>
          </a:p>
          <a:p>
            <a:pPr lvl="2"/>
            <a:r>
              <a:rPr lang="en-US" sz="2800" dirty="0" smtClean="0"/>
              <a:t>2 major stages: </a:t>
            </a:r>
            <a:r>
              <a:rPr lang="en-US" sz="2800" u="sng" dirty="0" smtClean="0">
                <a:solidFill>
                  <a:srgbClr val="FFFF00"/>
                </a:solidFill>
              </a:rPr>
              <a:t>Kreb’s Cycle &amp; Electron Transport Chain</a:t>
            </a:r>
          </a:p>
          <a:p>
            <a:pPr lvl="1"/>
            <a:r>
              <a:rPr lang="en-US" sz="3200" dirty="0" smtClean="0"/>
              <a:t>Produces large amounts of ATP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ATP:  Energy In 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 </a:t>
            </a:r>
            <a:r>
              <a:rPr lang="en-US" sz="4000" b="1" u="sng" dirty="0" smtClean="0"/>
              <a:t>food</a:t>
            </a:r>
            <a:r>
              <a:rPr lang="en-US" sz="4000" dirty="0" smtClean="0"/>
              <a:t> is broken down by the body into small molecules through digestion.</a:t>
            </a:r>
          </a:p>
          <a:p>
            <a:pPr lvl="1"/>
            <a:r>
              <a:rPr lang="en-US" sz="3600" dirty="0" smtClean="0"/>
              <a:t>By the time food reaches your </a:t>
            </a:r>
            <a:r>
              <a:rPr lang="en-US" sz="3600" b="1" u="sng" dirty="0" smtClean="0"/>
              <a:t>bloodstream</a:t>
            </a:r>
            <a:r>
              <a:rPr lang="en-US" sz="3600" dirty="0" smtClean="0"/>
              <a:t>, it has been broken down into nutrient molecules that can enter your cells.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91" y="4001294"/>
            <a:ext cx="2191109" cy="25399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4" y="365126"/>
            <a:ext cx="8187546" cy="1325563"/>
          </a:xfrm>
        </p:spPr>
        <p:txBody>
          <a:bodyPr/>
          <a:lstStyle/>
          <a:p>
            <a:r>
              <a:rPr lang="en-US" dirty="0"/>
              <a:t>II. Two Types of 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800" u="sng" dirty="0" smtClean="0">
                <a:solidFill>
                  <a:srgbClr val="FFFF00"/>
                </a:solidFill>
              </a:rPr>
              <a:t>Anaerobic</a:t>
            </a:r>
            <a:r>
              <a:rPr lang="en-US" sz="4800" dirty="0" smtClean="0"/>
              <a:t> </a:t>
            </a:r>
            <a:r>
              <a:rPr lang="en-US" sz="4800" u="sng" dirty="0" smtClean="0">
                <a:solidFill>
                  <a:srgbClr val="FFFF00"/>
                </a:solidFill>
              </a:rPr>
              <a:t>Respiration</a:t>
            </a:r>
            <a:r>
              <a:rPr lang="en-US" sz="4800" dirty="0" smtClean="0"/>
              <a:t> = No OXYGEN is present</a:t>
            </a:r>
          </a:p>
          <a:p>
            <a:pPr lvl="1"/>
            <a:r>
              <a:rPr lang="en-US" sz="4400" u="sng" dirty="0" smtClean="0">
                <a:solidFill>
                  <a:srgbClr val="FFFF00"/>
                </a:solidFill>
              </a:rPr>
              <a:t>Aka…Fermentation</a:t>
            </a:r>
          </a:p>
          <a:p>
            <a:pPr lvl="1"/>
            <a:r>
              <a:rPr lang="en-US" sz="4400" u="sng" dirty="0" smtClean="0">
                <a:solidFill>
                  <a:srgbClr val="FFFF00"/>
                </a:solidFill>
              </a:rPr>
              <a:t>No</a:t>
            </a:r>
            <a:r>
              <a:rPr lang="en-US" sz="4400" dirty="0" smtClean="0"/>
              <a:t> additional </a:t>
            </a:r>
            <a:r>
              <a:rPr lang="en-US" sz="4400" u="sng" dirty="0" smtClean="0">
                <a:solidFill>
                  <a:srgbClr val="FFFF00"/>
                </a:solidFill>
              </a:rPr>
              <a:t>ATP</a:t>
            </a:r>
            <a:r>
              <a:rPr lang="en-US" sz="4400" dirty="0" smtClean="0"/>
              <a:t> is created AFTER glycolysis produces 2ATP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754" y="2091953"/>
            <a:ext cx="4752077" cy="404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32" y="2225615"/>
            <a:ext cx="2398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Note: Both types of respiration BEGIN with </a:t>
            </a:r>
            <a:r>
              <a:rPr lang="en-US" sz="3600" u="sng" dirty="0" smtClean="0">
                <a:solidFill>
                  <a:srgbClr val="FFFF00"/>
                </a:solidFill>
              </a:rPr>
              <a:t>glycolysis</a:t>
            </a:r>
          </a:p>
          <a:p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Aerobic Respiration Processes: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GLYCOLYSIS</a:t>
            </a:r>
          </a:p>
          <a:p>
            <a:pPr lvl="1"/>
            <a:r>
              <a:rPr lang="en-US" sz="4400" dirty="0" smtClean="0"/>
              <a:t>Occurs in the </a:t>
            </a:r>
            <a:r>
              <a:rPr lang="en-US" sz="4400" u="sng" dirty="0" smtClean="0">
                <a:solidFill>
                  <a:srgbClr val="FFFF00"/>
                </a:solidFill>
              </a:rPr>
              <a:t>cytoplasm </a:t>
            </a:r>
            <a:r>
              <a:rPr lang="en-US" sz="4400" dirty="0" smtClean="0"/>
              <a:t>of the cell</a:t>
            </a:r>
          </a:p>
          <a:p>
            <a:pPr lvl="1"/>
            <a:r>
              <a:rPr lang="en-US" sz="4400" dirty="0" smtClean="0"/>
              <a:t>Starting molecule: ONE molecule of </a:t>
            </a:r>
            <a:r>
              <a:rPr lang="en-US" sz="4400" u="sng" dirty="0" smtClean="0">
                <a:solidFill>
                  <a:srgbClr val="FFFF00"/>
                </a:solidFill>
              </a:rPr>
              <a:t>glucose (C</a:t>
            </a:r>
            <a:r>
              <a:rPr lang="en-US" sz="4400" u="sng" baseline="-25000" dirty="0" smtClean="0">
                <a:solidFill>
                  <a:srgbClr val="FFFF00"/>
                </a:solidFill>
              </a:rPr>
              <a:t>6</a:t>
            </a:r>
            <a:r>
              <a:rPr lang="en-US" sz="4400" u="sng" dirty="0" smtClean="0">
                <a:solidFill>
                  <a:srgbClr val="FFFF00"/>
                </a:solidFill>
              </a:rPr>
              <a:t>H</a:t>
            </a:r>
            <a:r>
              <a:rPr lang="en-US" sz="4400" u="sng" baseline="-25000" dirty="0" smtClean="0">
                <a:solidFill>
                  <a:srgbClr val="FFFF00"/>
                </a:solidFill>
              </a:rPr>
              <a:t>12</a:t>
            </a:r>
            <a:r>
              <a:rPr lang="en-US" sz="4400" u="sng" dirty="0" smtClean="0">
                <a:solidFill>
                  <a:srgbClr val="FFFF00"/>
                </a:solidFill>
              </a:rPr>
              <a:t>O</a:t>
            </a:r>
            <a:r>
              <a:rPr lang="en-US" sz="4400" u="sng" baseline="-25000" dirty="0" smtClean="0">
                <a:solidFill>
                  <a:srgbClr val="FFFF00"/>
                </a:solidFill>
              </a:rPr>
              <a:t>6</a:t>
            </a:r>
            <a:r>
              <a:rPr lang="en-US" sz="4400" u="sng" dirty="0" smtClean="0">
                <a:solidFill>
                  <a:srgbClr val="FFFF00"/>
                </a:solidFill>
              </a:rPr>
              <a:t>)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Produces :  TWO </a:t>
            </a:r>
            <a:r>
              <a:rPr lang="en-US" sz="4800" u="sng" dirty="0" smtClean="0">
                <a:solidFill>
                  <a:srgbClr val="FFFF00"/>
                </a:solidFill>
              </a:rPr>
              <a:t>pyruvic acids </a:t>
            </a:r>
            <a:r>
              <a:rPr lang="en-US" sz="4800" dirty="0" smtClean="0"/>
              <a:t>or </a:t>
            </a:r>
            <a:r>
              <a:rPr lang="en-US" sz="4800" u="sng" dirty="0" smtClean="0">
                <a:solidFill>
                  <a:srgbClr val="FFFF00"/>
                </a:solidFill>
              </a:rPr>
              <a:t>pyruvates </a:t>
            </a:r>
            <a:r>
              <a:rPr lang="en-US" sz="4800" dirty="0" smtClean="0"/>
              <a:t>(</a:t>
            </a:r>
            <a:r>
              <a:rPr lang="en-US" sz="4800" u="sng" dirty="0" smtClean="0">
                <a:solidFill>
                  <a:srgbClr val="FFFF00"/>
                </a:solidFill>
              </a:rPr>
              <a:t>C</a:t>
            </a:r>
            <a:r>
              <a:rPr lang="en-US" sz="4800" u="sng" baseline="-25000" dirty="0" smtClean="0">
                <a:solidFill>
                  <a:srgbClr val="FFFF00"/>
                </a:solidFill>
              </a:rPr>
              <a:t>3</a:t>
            </a:r>
            <a:r>
              <a:rPr lang="en-US" sz="4800" u="sng" dirty="0" smtClean="0">
                <a:solidFill>
                  <a:srgbClr val="FFFF00"/>
                </a:solidFill>
              </a:rPr>
              <a:t>H</a:t>
            </a:r>
            <a:r>
              <a:rPr lang="en-US" sz="4800" u="sng" baseline="-25000" dirty="0" smtClean="0">
                <a:solidFill>
                  <a:srgbClr val="FFFF00"/>
                </a:solidFill>
              </a:rPr>
              <a:t>6</a:t>
            </a:r>
            <a:r>
              <a:rPr lang="en-US" sz="4800" u="sng" dirty="0" smtClean="0">
                <a:solidFill>
                  <a:srgbClr val="FFFF00"/>
                </a:solidFill>
              </a:rPr>
              <a:t>O</a:t>
            </a:r>
            <a:r>
              <a:rPr lang="en-US" sz="4800" u="sng" baseline="-25000" dirty="0" smtClean="0">
                <a:solidFill>
                  <a:srgbClr val="FFFF00"/>
                </a:solidFill>
              </a:rPr>
              <a:t>3</a:t>
            </a:r>
            <a:r>
              <a:rPr lang="en-US" sz="4800" dirty="0" smtClean="0"/>
              <a:t>)</a:t>
            </a:r>
          </a:p>
          <a:p>
            <a:pPr lvl="1"/>
            <a:r>
              <a:rPr lang="en-US" sz="4400" u="sng" dirty="0" smtClean="0">
                <a:solidFill>
                  <a:srgbClr val="FFFF00"/>
                </a:solidFill>
              </a:rPr>
              <a:t>2 ATP </a:t>
            </a:r>
            <a:r>
              <a:rPr lang="en-US" sz="4400" dirty="0" smtClean="0"/>
              <a:t>molecules</a:t>
            </a:r>
          </a:p>
          <a:p>
            <a:pPr lvl="1"/>
            <a:r>
              <a:rPr lang="en-US" sz="4400" dirty="0" smtClean="0"/>
              <a:t>Attaches H’s to NAD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 (electron carrier) and forms </a:t>
            </a:r>
            <a:r>
              <a:rPr lang="en-US" sz="4400" u="sng" dirty="0" smtClean="0">
                <a:solidFill>
                  <a:srgbClr val="FFFF00"/>
                </a:solidFill>
              </a:rPr>
              <a:t>NADH </a:t>
            </a:r>
            <a:r>
              <a:rPr lang="en-US" sz="4400" dirty="0" smtClean="0"/>
              <a:t>(</a:t>
            </a:r>
            <a:r>
              <a:rPr lang="en-US" sz="4400" u="sng" dirty="0" smtClean="0">
                <a:solidFill>
                  <a:srgbClr val="FFFF00"/>
                </a:solidFill>
              </a:rPr>
              <a:t>High energy molecules)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Aerobic Respiration Processes: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400" dirty="0" smtClean="0"/>
              <a:t>KREB’S CYCLE (Citric Acid Cycle)</a:t>
            </a:r>
          </a:p>
          <a:p>
            <a:pPr lvl="1"/>
            <a:r>
              <a:rPr lang="en-US" sz="4000" u="sng" dirty="0" smtClean="0">
                <a:solidFill>
                  <a:srgbClr val="FFFF00"/>
                </a:solidFill>
              </a:rPr>
              <a:t>Aerobic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respiration (requires oxygen)</a:t>
            </a:r>
          </a:p>
          <a:p>
            <a:pPr lvl="1"/>
            <a:r>
              <a:rPr lang="en-US" sz="4000" dirty="0" smtClean="0"/>
              <a:t>Occurs in the </a:t>
            </a:r>
            <a:r>
              <a:rPr lang="en-US" sz="4000" u="sng" dirty="0" smtClean="0">
                <a:solidFill>
                  <a:srgbClr val="FFFF00"/>
                </a:solidFill>
              </a:rPr>
              <a:t>mitochondrion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27" y="4321721"/>
            <a:ext cx="3811348" cy="25362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3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Kreb’s Cycle…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Starting molecules: </a:t>
            </a:r>
            <a:r>
              <a:rPr lang="en-US" sz="4000" u="sng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pyruvates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u="sng" dirty="0" smtClean="0">
                <a:solidFill>
                  <a:srgbClr val="FFFF00"/>
                </a:solidFill>
              </a:rPr>
              <a:t>oxygen</a:t>
            </a:r>
          </a:p>
          <a:p>
            <a:r>
              <a:rPr lang="en-US" sz="4000" dirty="0" smtClean="0"/>
              <a:t>Produces: </a:t>
            </a:r>
            <a:r>
              <a:rPr lang="en-US" sz="4000" u="sng" dirty="0" smtClean="0">
                <a:solidFill>
                  <a:srgbClr val="FFFF00"/>
                </a:solidFill>
              </a:rPr>
              <a:t>NADH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and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FADH</a:t>
            </a:r>
            <a:r>
              <a:rPr lang="en-US" sz="4000" u="sng" baseline="-25000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/>
              <a:t>, </a:t>
            </a:r>
            <a:r>
              <a:rPr lang="en-US" sz="4000" u="sng" dirty="0" smtClean="0">
                <a:solidFill>
                  <a:srgbClr val="FFFF00"/>
                </a:solidFill>
              </a:rPr>
              <a:t>CO</a:t>
            </a:r>
            <a:r>
              <a:rPr lang="en-US" sz="4000" u="sng" baseline="-25000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/>
              <a:t>, and </a:t>
            </a:r>
            <a:r>
              <a:rPr lang="en-US" sz="4000" u="sng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ATP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molecules</a:t>
            </a:r>
          </a:p>
          <a:p>
            <a:pPr lvl="1"/>
            <a:r>
              <a:rPr lang="en-US" sz="3600" dirty="0" smtClean="0"/>
              <a:t>Attaches H’s to NAD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and FAD to create NADH and FADH2 (these will be used to make more </a:t>
            </a:r>
            <a:r>
              <a:rPr lang="en-US" sz="3600" u="sng" dirty="0" smtClean="0">
                <a:solidFill>
                  <a:srgbClr val="FFFF00"/>
                </a:solidFill>
              </a:rPr>
              <a:t>ATP</a:t>
            </a:r>
            <a:r>
              <a:rPr lang="en-US" sz="3600" dirty="0" smtClean="0"/>
              <a:t>  in the </a:t>
            </a:r>
            <a:r>
              <a:rPr lang="en-US" sz="3600" u="sng" dirty="0" smtClean="0">
                <a:solidFill>
                  <a:srgbClr val="FFFF00"/>
                </a:solidFill>
              </a:rPr>
              <a:t>ETC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Aerobic Respiration Processes: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600" dirty="0" smtClean="0"/>
              <a:t>Electron Transport Chain (ETC)- aerobic respiration</a:t>
            </a:r>
          </a:p>
          <a:p>
            <a:pPr lvl="1"/>
            <a:r>
              <a:rPr lang="en-US" sz="3200" u="sng" dirty="0" smtClean="0">
                <a:solidFill>
                  <a:srgbClr val="FFFF00"/>
                </a:solidFill>
              </a:rPr>
              <a:t>Aerobic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process (requires oxygen)</a:t>
            </a:r>
          </a:p>
          <a:p>
            <a:pPr lvl="1"/>
            <a:r>
              <a:rPr lang="en-US" sz="3200" dirty="0" smtClean="0"/>
              <a:t>Occurs in the </a:t>
            </a:r>
            <a:r>
              <a:rPr lang="en-US" sz="3200" u="sng" dirty="0" smtClean="0">
                <a:solidFill>
                  <a:srgbClr val="FFFF00"/>
                </a:solidFill>
              </a:rPr>
              <a:t>inner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u="sng" dirty="0" smtClean="0">
                <a:solidFill>
                  <a:srgbClr val="FFFF00"/>
                </a:solidFill>
              </a:rPr>
              <a:t>membrane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of the </a:t>
            </a:r>
            <a:r>
              <a:rPr lang="en-US" sz="3200" u="sng" dirty="0" smtClean="0">
                <a:solidFill>
                  <a:srgbClr val="FFFF00"/>
                </a:solidFill>
              </a:rPr>
              <a:t>mitochondria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65" y="4173823"/>
            <a:ext cx="3472221" cy="23106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Starting molecules:  </a:t>
            </a:r>
            <a:r>
              <a:rPr lang="en-US" sz="4000" u="sng" dirty="0" smtClean="0">
                <a:solidFill>
                  <a:srgbClr val="FFFF00"/>
                </a:solidFill>
              </a:rPr>
              <a:t>NADH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u="sng" dirty="0" smtClean="0">
                <a:solidFill>
                  <a:srgbClr val="FFFF00"/>
                </a:solidFill>
              </a:rPr>
              <a:t>FADH</a:t>
            </a:r>
            <a:r>
              <a:rPr lang="en-US" sz="4000" u="sng" baseline="-25000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u="sng" dirty="0" smtClean="0">
                <a:solidFill>
                  <a:srgbClr val="FFFF00"/>
                </a:solidFill>
              </a:rPr>
              <a:t>oxygen</a:t>
            </a:r>
          </a:p>
          <a:p>
            <a:pPr lvl="1"/>
            <a:r>
              <a:rPr lang="en-US" sz="3600" dirty="0" smtClean="0"/>
              <a:t>Uses the NADH and FADH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from the </a:t>
            </a:r>
            <a:r>
              <a:rPr lang="en-US" sz="3600" u="sng" dirty="0" smtClean="0">
                <a:solidFill>
                  <a:srgbClr val="FFFF00"/>
                </a:solidFill>
              </a:rPr>
              <a:t>Kreb’s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u="sng" dirty="0" smtClean="0">
                <a:solidFill>
                  <a:srgbClr val="FFFF00"/>
                </a:solidFill>
              </a:rPr>
              <a:t>Cycle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and another NADH from </a:t>
            </a:r>
            <a:r>
              <a:rPr lang="en-US" sz="3600" u="sng" dirty="0" smtClean="0">
                <a:solidFill>
                  <a:srgbClr val="FFFF00"/>
                </a:solidFill>
              </a:rPr>
              <a:t>glycolysis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414" y="4230987"/>
            <a:ext cx="3638820" cy="24214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Produces: </a:t>
            </a:r>
            <a:r>
              <a:rPr lang="en-US" sz="4000" u="sng" dirty="0" smtClean="0">
                <a:solidFill>
                  <a:srgbClr val="FFFF00"/>
                </a:solidFill>
              </a:rPr>
              <a:t>Water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u="sng" dirty="0" smtClean="0">
                <a:solidFill>
                  <a:srgbClr val="FFFF00"/>
                </a:solidFill>
              </a:rPr>
              <a:t>32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smtClean="0">
                <a:solidFill>
                  <a:srgbClr val="FFFF00"/>
                </a:solidFill>
              </a:rPr>
              <a:t>ATP’s</a:t>
            </a:r>
          </a:p>
          <a:p>
            <a:pPr lvl="1"/>
            <a:r>
              <a:rPr lang="en-US" sz="3600" dirty="0" smtClean="0"/>
              <a:t>FADH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and NADH, release H’s so they can attach to </a:t>
            </a:r>
            <a:r>
              <a:rPr lang="en-US" sz="3600" u="sng" dirty="0" smtClean="0">
                <a:solidFill>
                  <a:srgbClr val="FFFF00"/>
                </a:solidFill>
              </a:rPr>
              <a:t>oxygen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and produce </a:t>
            </a:r>
            <a:r>
              <a:rPr lang="en-US" sz="3600" u="sng" dirty="0" smtClean="0">
                <a:solidFill>
                  <a:srgbClr val="FFFF00"/>
                </a:solidFill>
              </a:rPr>
              <a:t>water</a:t>
            </a:r>
          </a:p>
          <a:p>
            <a:pPr lvl="1"/>
            <a:r>
              <a:rPr lang="en-US" sz="3600" dirty="0" smtClean="0"/>
              <a:t>Energy is released as a result of breaking down these molecules.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87" y="4972858"/>
            <a:ext cx="2619375" cy="1743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3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" y="128790"/>
            <a:ext cx="9044596" cy="65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ATP:  Energy In 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Cellular</a:t>
            </a:r>
            <a:r>
              <a:rPr lang="en-US" sz="4000" dirty="0" smtClean="0"/>
              <a:t> </a:t>
            </a:r>
            <a:r>
              <a:rPr lang="en-US" sz="4000" b="1" u="sng" dirty="0" smtClean="0"/>
              <a:t>reactions</a:t>
            </a:r>
            <a:r>
              <a:rPr lang="en-US" sz="4000" dirty="0" smtClean="0"/>
              <a:t> then break down the food molecules, </a:t>
            </a:r>
            <a:r>
              <a:rPr lang="en-US" sz="4000" b="1" u="sng" dirty="0" smtClean="0"/>
              <a:t>releasing</a:t>
            </a:r>
            <a:r>
              <a:rPr lang="en-US" sz="4000" dirty="0" smtClean="0"/>
              <a:t> energy for the biological work your cells need to perform.</a:t>
            </a:r>
          </a:p>
          <a:p>
            <a:pPr lvl="1"/>
            <a:r>
              <a:rPr lang="en-US" sz="3600" b="1" u="sng" dirty="0" smtClean="0"/>
              <a:t>Energy</a:t>
            </a:r>
            <a:r>
              <a:rPr lang="en-US" sz="3600" dirty="0" smtClean="0"/>
              <a:t> = the ability to do work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500" y="4641011"/>
            <a:ext cx="1947850" cy="19712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 transfer chemical energy (</a:t>
            </a:r>
            <a:r>
              <a:rPr lang="en-US" sz="4800" u="sng" dirty="0" smtClean="0">
                <a:solidFill>
                  <a:srgbClr val="FFFF00"/>
                </a:solidFill>
              </a:rPr>
              <a:t>glucose</a:t>
            </a:r>
            <a:r>
              <a:rPr lang="en-US" sz="4800" dirty="0" smtClean="0"/>
              <a:t>) to a form of energy that is </a:t>
            </a:r>
            <a:r>
              <a:rPr lang="en-US" sz="4800" u="sng" dirty="0" smtClean="0">
                <a:solidFill>
                  <a:srgbClr val="FFFF00"/>
                </a:solidFill>
              </a:rPr>
              <a:t>useable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by cells (</a:t>
            </a:r>
            <a:r>
              <a:rPr lang="en-US" sz="4800" u="sng" dirty="0" smtClean="0">
                <a:solidFill>
                  <a:srgbClr val="FFFF00"/>
                </a:solidFill>
              </a:rPr>
              <a:t>ATP</a:t>
            </a:r>
            <a:r>
              <a:rPr lang="en-US" sz="4800" dirty="0" smtClean="0"/>
              <a:t>)!!!</a:t>
            </a:r>
          </a:p>
          <a:p>
            <a:r>
              <a:rPr lang="en-US" sz="4800" dirty="0" smtClean="0"/>
              <a:t>Total net gain of ATP molecule per 1 glucose = </a:t>
            </a:r>
            <a:r>
              <a:rPr lang="en-US" sz="4800" u="sng" dirty="0" smtClean="0">
                <a:solidFill>
                  <a:srgbClr val="FFFF00"/>
                </a:solidFill>
              </a:rPr>
              <a:t>36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u="sng" dirty="0" smtClean="0">
                <a:solidFill>
                  <a:srgbClr val="FFFF00"/>
                </a:solidFill>
              </a:rPr>
              <a:t>ATP’s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Relationship Between Photosynthesis and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u="sng" dirty="0" smtClean="0">
                <a:solidFill>
                  <a:srgbClr val="FFFF00"/>
                </a:solidFill>
              </a:rPr>
              <a:t>products</a:t>
            </a:r>
            <a:r>
              <a:rPr lang="en-US" sz="4400" dirty="0" smtClean="0"/>
              <a:t> of one reaction are the </a:t>
            </a:r>
            <a:r>
              <a:rPr lang="en-US" sz="4400" u="sng" dirty="0" smtClean="0">
                <a:solidFill>
                  <a:srgbClr val="FFFF00"/>
                </a:solidFill>
              </a:rPr>
              <a:t>reactants</a:t>
            </a:r>
            <a:r>
              <a:rPr lang="en-US" sz="4400" dirty="0" smtClean="0"/>
              <a:t> for the other reaction</a:t>
            </a:r>
          </a:p>
          <a:p>
            <a:r>
              <a:rPr lang="en-US" sz="4400" dirty="0" smtClean="0"/>
              <a:t>In an </a:t>
            </a:r>
            <a:r>
              <a:rPr lang="en-US" sz="4400" u="sng" dirty="0" smtClean="0">
                <a:solidFill>
                  <a:srgbClr val="FFFF00"/>
                </a:solidFill>
              </a:rPr>
              <a:t>ecosystem</a:t>
            </a:r>
            <a:r>
              <a:rPr lang="en-US" sz="4400" dirty="0" smtClean="0"/>
              <a:t>, photosynthesis and cellular respiration form a cycle.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222584"/>
            <a:ext cx="8488392" cy="65539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31" y="578598"/>
            <a:ext cx="4505325" cy="5838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812522">
            <a:off x="-665792" y="3103993"/>
            <a:ext cx="5379136" cy="471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Anaerobic Respiration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7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IV.  Anaerobic Respiration Processes: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Occurs </a:t>
            </a:r>
            <a:r>
              <a:rPr lang="en-US" sz="5400" u="sng" dirty="0" smtClean="0"/>
              <a:t>AFTER</a:t>
            </a:r>
            <a:r>
              <a:rPr lang="en-US" sz="5400" dirty="0" smtClean="0"/>
              <a:t> glycolysis, only if </a:t>
            </a:r>
            <a:r>
              <a:rPr lang="en-US" sz="5400" u="sng" dirty="0" smtClean="0"/>
              <a:t>NO</a:t>
            </a:r>
            <a:r>
              <a:rPr lang="en-US" sz="5400" dirty="0" smtClean="0"/>
              <a:t> oxygen is present</a:t>
            </a:r>
          </a:p>
          <a:p>
            <a:r>
              <a:rPr lang="en-US" sz="5400" u="sng" dirty="0" smtClean="0"/>
              <a:t>No</a:t>
            </a:r>
            <a:r>
              <a:rPr lang="en-US" sz="5400" dirty="0" smtClean="0"/>
              <a:t> additional </a:t>
            </a:r>
            <a:r>
              <a:rPr lang="en-US" sz="5400" u="sng" dirty="0" smtClean="0"/>
              <a:t>ATP</a:t>
            </a:r>
            <a:r>
              <a:rPr lang="en-US" sz="5400" dirty="0" smtClean="0"/>
              <a:t> is created after the 2 ATP’s from glycolysis! 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28" y="173486"/>
            <a:ext cx="7886700" cy="1325563"/>
          </a:xfrm>
        </p:spPr>
        <p:txBody>
          <a:bodyPr/>
          <a:lstStyle/>
          <a:p>
            <a:r>
              <a:rPr lang="en-US" dirty="0" smtClean="0"/>
              <a:t>Anaerobic Respiration 2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u="sng" dirty="0" smtClean="0"/>
              <a:t>Alcoholic</a:t>
            </a:r>
            <a:r>
              <a:rPr lang="en-US" sz="3600" dirty="0" smtClean="0"/>
              <a:t> </a:t>
            </a:r>
            <a:r>
              <a:rPr lang="en-US" sz="3600" u="sng" dirty="0" smtClean="0"/>
              <a:t>Fermentation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Occurs in </a:t>
            </a:r>
            <a:r>
              <a:rPr lang="en-US" sz="3200" u="sng" dirty="0" smtClean="0"/>
              <a:t>yeast</a:t>
            </a:r>
          </a:p>
          <a:p>
            <a:pPr lvl="1"/>
            <a:r>
              <a:rPr lang="en-US" sz="3200" dirty="0" smtClean="0"/>
              <a:t>Starting molecules: </a:t>
            </a:r>
            <a:r>
              <a:rPr lang="en-US" sz="3200" u="sng" dirty="0" smtClean="0"/>
              <a:t>2</a:t>
            </a:r>
            <a:r>
              <a:rPr lang="en-US" sz="3200" dirty="0" smtClean="0"/>
              <a:t> </a:t>
            </a:r>
            <a:r>
              <a:rPr lang="en-US" sz="3200" u="sng" dirty="0" smtClean="0"/>
              <a:t>pyruvates</a:t>
            </a:r>
            <a:r>
              <a:rPr lang="en-US" sz="3200" dirty="0" smtClean="0"/>
              <a:t> and </a:t>
            </a:r>
            <a:r>
              <a:rPr lang="en-US" sz="3200" u="sng" dirty="0" smtClean="0"/>
              <a:t>NADH</a:t>
            </a:r>
            <a:r>
              <a:rPr lang="en-US" sz="3200" dirty="0" smtClean="0"/>
              <a:t> (from glycolysis)</a:t>
            </a:r>
          </a:p>
          <a:p>
            <a:pPr lvl="1"/>
            <a:r>
              <a:rPr lang="en-US" sz="3200" dirty="0" smtClean="0"/>
              <a:t>Produces: </a:t>
            </a:r>
            <a:r>
              <a:rPr lang="en-US" sz="3200" u="sng" dirty="0" smtClean="0"/>
              <a:t>ethyl</a:t>
            </a:r>
            <a:r>
              <a:rPr lang="en-US" sz="3200" dirty="0" smtClean="0"/>
              <a:t> </a:t>
            </a:r>
            <a:r>
              <a:rPr lang="en-US" sz="3200" u="sng" dirty="0" smtClean="0"/>
              <a:t>alcohol</a:t>
            </a:r>
            <a:r>
              <a:rPr lang="en-US" sz="3200" dirty="0" smtClean="0"/>
              <a:t> and </a:t>
            </a:r>
            <a:r>
              <a:rPr lang="en-US" sz="3200" u="sng" dirty="0" smtClean="0"/>
              <a:t>carbon</a:t>
            </a:r>
            <a:r>
              <a:rPr lang="en-US" sz="3200" dirty="0" smtClean="0"/>
              <a:t> </a:t>
            </a:r>
            <a:r>
              <a:rPr lang="en-US" sz="3200" u="sng" dirty="0" smtClean="0"/>
              <a:t>dioxide</a:t>
            </a:r>
          </a:p>
          <a:p>
            <a:pPr lvl="1"/>
            <a:r>
              <a:rPr lang="en-US" sz="3200" dirty="0" smtClean="0"/>
              <a:t>Bakers use alcoholic fermentation of </a:t>
            </a:r>
            <a:r>
              <a:rPr lang="en-US" sz="3200" u="sng" dirty="0" smtClean="0"/>
              <a:t>yeast</a:t>
            </a:r>
            <a:r>
              <a:rPr lang="en-US" sz="3200" dirty="0" smtClean="0"/>
              <a:t> to make bread</a:t>
            </a:r>
          </a:p>
          <a:p>
            <a:pPr lvl="1"/>
            <a:r>
              <a:rPr lang="en-US" sz="3200" dirty="0" smtClean="0"/>
              <a:t>Used to make wine and  beer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2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Anaerobic Respiration 2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600" u="sng" dirty="0" smtClean="0"/>
              <a:t>Lactic</a:t>
            </a:r>
            <a:r>
              <a:rPr lang="en-US" sz="3600" dirty="0" smtClean="0"/>
              <a:t> </a:t>
            </a:r>
            <a:r>
              <a:rPr lang="en-US" sz="3600" u="sng" dirty="0" smtClean="0"/>
              <a:t>Acid</a:t>
            </a:r>
            <a:r>
              <a:rPr lang="en-US" sz="3600" dirty="0" smtClean="0"/>
              <a:t> </a:t>
            </a:r>
            <a:r>
              <a:rPr lang="en-US" sz="3600" u="sng" dirty="0" smtClean="0"/>
              <a:t>Fermentation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Occurs in </a:t>
            </a:r>
            <a:r>
              <a:rPr lang="en-US" sz="3200" u="sng" dirty="0" smtClean="0"/>
              <a:t>animals</a:t>
            </a:r>
          </a:p>
          <a:p>
            <a:pPr lvl="1"/>
            <a:r>
              <a:rPr lang="en-US" sz="3200" dirty="0" smtClean="0"/>
              <a:t>Starting molecules: </a:t>
            </a:r>
            <a:r>
              <a:rPr lang="en-US" sz="3200" u="sng" dirty="0" smtClean="0"/>
              <a:t>2</a:t>
            </a:r>
            <a:r>
              <a:rPr lang="en-US" sz="3200" dirty="0" smtClean="0"/>
              <a:t> </a:t>
            </a:r>
            <a:r>
              <a:rPr lang="en-US" sz="3200" u="sng" dirty="0" smtClean="0"/>
              <a:t>pyruvates</a:t>
            </a:r>
            <a:r>
              <a:rPr lang="en-US" sz="3200" dirty="0" smtClean="0"/>
              <a:t> and </a:t>
            </a:r>
            <a:r>
              <a:rPr lang="en-US" sz="3200" u="sng" dirty="0" smtClean="0"/>
              <a:t>NADH</a:t>
            </a:r>
            <a:r>
              <a:rPr lang="en-US" sz="3200" dirty="0" smtClean="0"/>
              <a:t> (from glycolysis)</a:t>
            </a:r>
          </a:p>
          <a:p>
            <a:pPr lvl="1"/>
            <a:r>
              <a:rPr lang="en-US" sz="3200" dirty="0" smtClean="0"/>
              <a:t>Produces: </a:t>
            </a:r>
            <a:r>
              <a:rPr lang="en-US" sz="3200" u="sng" dirty="0" smtClean="0"/>
              <a:t>lactic</a:t>
            </a:r>
            <a:r>
              <a:rPr lang="en-US" sz="3200" dirty="0" smtClean="0"/>
              <a:t> </a:t>
            </a:r>
            <a:r>
              <a:rPr lang="en-US" sz="3200" u="sng" dirty="0" smtClean="0"/>
              <a:t>acid</a:t>
            </a:r>
          </a:p>
          <a:p>
            <a:pPr lvl="1"/>
            <a:r>
              <a:rPr lang="en-US" sz="3200" dirty="0" smtClean="0"/>
              <a:t>Lactic acid fermentation by bacteria plays an essential role in manufacturing of food products such as </a:t>
            </a:r>
            <a:r>
              <a:rPr lang="en-US" sz="3200" u="sng" dirty="0" smtClean="0"/>
              <a:t>yogurt</a:t>
            </a:r>
            <a:r>
              <a:rPr lang="en-US" sz="3200" dirty="0" smtClean="0"/>
              <a:t> and </a:t>
            </a:r>
            <a:r>
              <a:rPr lang="en-US" sz="3200" u="sng" dirty="0" smtClean="0"/>
              <a:t>cheese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Lactic Acid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DURING EXERCISE: breathing </a:t>
            </a:r>
            <a:r>
              <a:rPr lang="en-US" sz="3600" u="sng" dirty="0" smtClean="0"/>
              <a:t>cannot</a:t>
            </a:r>
            <a:r>
              <a:rPr lang="en-US" sz="3600" dirty="0" smtClean="0"/>
              <a:t> provide your body with all the oxygen it needs for aerobic respiration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86" y="3444758"/>
            <a:ext cx="2510828" cy="23493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Lactic Acid Fermentation &amp;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muscles run out of </a:t>
            </a:r>
            <a:r>
              <a:rPr lang="en-US" sz="3600" u="sng" dirty="0" smtClean="0"/>
              <a:t>oxygen</a:t>
            </a:r>
            <a:r>
              <a:rPr lang="en-US" sz="3600" dirty="0" smtClean="0"/>
              <a:t>, cells switch to </a:t>
            </a:r>
            <a:r>
              <a:rPr lang="en-US" sz="3600" u="sng" dirty="0" smtClean="0"/>
              <a:t>lactic</a:t>
            </a:r>
            <a:r>
              <a:rPr lang="en-US" sz="3600" dirty="0" smtClean="0"/>
              <a:t> acid </a:t>
            </a:r>
            <a:r>
              <a:rPr lang="en-US" sz="3600" u="sng" dirty="0" smtClean="0"/>
              <a:t>fermentation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Provides your </a:t>
            </a:r>
            <a:r>
              <a:rPr lang="en-US" sz="3600" u="sng" dirty="0" smtClean="0"/>
              <a:t>muscles</a:t>
            </a:r>
            <a:r>
              <a:rPr lang="en-US" sz="3600" dirty="0" smtClean="0"/>
              <a:t> with the energy they need during exercise.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63" y="3773727"/>
            <a:ext cx="2511770" cy="2347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Lactic Acid Fermentation &amp;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Side effects of lactic acid fermentation are </a:t>
            </a:r>
            <a:r>
              <a:rPr lang="en-US" sz="3600" u="sng" dirty="0" smtClean="0"/>
              <a:t>muscle</a:t>
            </a:r>
            <a:r>
              <a:rPr lang="en-US" sz="3600" dirty="0" smtClean="0"/>
              <a:t> </a:t>
            </a:r>
            <a:r>
              <a:rPr lang="en-US" sz="3600" u="sng" dirty="0" smtClean="0"/>
              <a:t>fatigue</a:t>
            </a:r>
            <a:r>
              <a:rPr lang="en-US" sz="3600" dirty="0" smtClean="0"/>
              <a:t>, </a:t>
            </a:r>
            <a:r>
              <a:rPr lang="en-US" sz="3600" u="sng" dirty="0" smtClean="0"/>
              <a:t>pain</a:t>
            </a:r>
            <a:r>
              <a:rPr lang="en-US" sz="3600" dirty="0" smtClean="0"/>
              <a:t>, </a:t>
            </a:r>
            <a:r>
              <a:rPr lang="en-US" sz="3600" u="sng" dirty="0" smtClean="0"/>
              <a:t>cramps</a:t>
            </a:r>
            <a:r>
              <a:rPr lang="en-US" sz="3600" dirty="0" smtClean="0"/>
              <a:t>, and </a:t>
            </a:r>
            <a:r>
              <a:rPr lang="en-US" sz="3600" u="sng" dirty="0" smtClean="0"/>
              <a:t>soreness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Most lactic acid made in the muscles diffuses into the bloodstream, then to the liver, where it is converted back to pyruvic acid when oxygen becomes available.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962733"/>
            <a:ext cx="1704458" cy="15927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ATP:  Energy In 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ATP (adenosine triphosphate) = energy storing molecule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25" y="3331234"/>
            <a:ext cx="6566139" cy="33618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6" y="327803"/>
            <a:ext cx="8801482" cy="61592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9" y="414068"/>
            <a:ext cx="8816195" cy="5952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9" y="271514"/>
            <a:ext cx="7315200" cy="60707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7" y="362309"/>
            <a:ext cx="8168962" cy="6037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49148">
            <a:off x="2960586" y="3380039"/>
            <a:ext cx="10818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yeast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5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8" y="1532586"/>
            <a:ext cx="658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Crash Course:  ATP and Cellular Respiration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ATP:  Energy In a </a:t>
            </a:r>
            <a:r>
              <a:rPr lang="en-US" dirty="0" smtClean="0"/>
              <a:t>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Cells STORE energy by bonding a third </a:t>
            </a:r>
            <a:r>
              <a:rPr lang="en-US" sz="4400" b="1" u="sng" dirty="0" smtClean="0"/>
              <a:t>phosphate</a:t>
            </a:r>
            <a:r>
              <a:rPr lang="en-US" sz="4400" dirty="0" smtClean="0"/>
              <a:t> </a:t>
            </a:r>
            <a:r>
              <a:rPr lang="en-US" sz="4400" b="1" u="sng" dirty="0" smtClean="0"/>
              <a:t>group</a:t>
            </a:r>
            <a:r>
              <a:rPr lang="en-US" sz="4400" dirty="0" smtClean="0"/>
              <a:t> to </a:t>
            </a:r>
            <a:r>
              <a:rPr lang="en-US" sz="4400" b="1" u="sng" dirty="0" smtClean="0"/>
              <a:t>ADP</a:t>
            </a:r>
            <a:r>
              <a:rPr lang="en-US" sz="4400" dirty="0" smtClean="0"/>
              <a:t> (adenosine diphosphate) to form </a:t>
            </a:r>
            <a:r>
              <a:rPr lang="en-US" sz="4400" b="1" u="sng" dirty="0" smtClean="0"/>
              <a:t>ATP</a:t>
            </a:r>
            <a:r>
              <a:rPr lang="en-US" sz="4400" dirty="0" smtClean="0"/>
              <a:t>.  </a:t>
            </a:r>
          </a:p>
          <a:p>
            <a:r>
              <a:rPr lang="en-US" sz="4400" dirty="0" smtClean="0"/>
              <a:t>Cells RELEASE energy when ATP breaks down into </a:t>
            </a:r>
            <a:r>
              <a:rPr lang="en-US" sz="4400" b="1" u="sng" dirty="0" smtClean="0"/>
              <a:t>ADP</a:t>
            </a:r>
            <a:r>
              <a:rPr lang="en-US" sz="4400" dirty="0" smtClean="0"/>
              <a:t> and </a:t>
            </a:r>
            <a:r>
              <a:rPr lang="en-US" sz="4400" b="1" u="sng" dirty="0" smtClean="0"/>
              <a:t>phosphate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76" y="313279"/>
            <a:ext cx="7886700" cy="1325563"/>
          </a:xfrm>
        </p:spPr>
        <p:txBody>
          <a:bodyPr/>
          <a:lstStyle/>
          <a:p>
            <a:r>
              <a:rPr lang="en-US" dirty="0"/>
              <a:t>I.  ATP:  Energy In 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8683" y="3456364"/>
            <a:ext cx="2070339" cy="111289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777774" y="3456456"/>
            <a:ext cx="2070339" cy="11128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Left Arrow 7"/>
          <p:cNvSpPr/>
          <p:nvPr/>
        </p:nvSpPr>
        <p:spPr>
          <a:xfrm>
            <a:off x="5506090" y="2513193"/>
            <a:ext cx="1104182" cy="3321260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83454" y="2371298"/>
            <a:ext cx="1121761" cy="3298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5676" y="2251583"/>
            <a:ext cx="100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ATP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1012" y="5753528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ADP + Phosphate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8683" y="3709358"/>
            <a:ext cx="153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from food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4409" y="3749662"/>
            <a:ext cx="212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released for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ATP:  Energy In 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5721"/>
            <a:ext cx="7886700" cy="48312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Within a cell, </a:t>
            </a:r>
            <a:r>
              <a:rPr lang="en-US" sz="3600" b="1" u="sng" dirty="0" smtClean="0"/>
              <a:t>formation</a:t>
            </a:r>
            <a:r>
              <a:rPr lang="en-US" sz="3600" dirty="0" smtClean="0"/>
              <a:t> of ATP from ADP and phosphate occurs over and over, </a:t>
            </a:r>
            <a:r>
              <a:rPr lang="en-US" sz="3600" b="1" u="sng" dirty="0" smtClean="0"/>
              <a:t>storing</a:t>
            </a:r>
            <a:r>
              <a:rPr lang="en-US" sz="3600" dirty="0" smtClean="0"/>
              <a:t> </a:t>
            </a:r>
            <a:r>
              <a:rPr lang="en-US" sz="3600" b="1" u="sng" dirty="0" smtClean="0"/>
              <a:t>energy</a:t>
            </a:r>
            <a:r>
              <a:rPr lang="en-US" sz="3600" dirty="0" smtClean="0"/>
              <a:t> each time!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05" y="2914289"/>
            <a:ext cx="3699924" cy="37843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75" y="140839"/>
            <a:ext cx="7886700" cy="1325563"/>
          </a:xfrm>
        </p:spPr>
        <p:txBody>
          <a:bodyPr/>
          <a:lstStyle/>
          <a:p>
            <a:r>
              <a:rPr lang="en-US" dirty="0"/>
              <a:t>I.  ATP:  Energy In a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75" y="1256281"/>
            <a:ext cx="7886700" cy="4351338"/>
          </a:xfrm>
        </p:spPr>
        <p:txBody>
          <a:bodyPr>
            <a:noAutofit/>
          </a:bodyPr>
          <a:lstStyle/>
          <a:p>
            <a:r>
              <a:rPr lang="en-US" sz="4800" dirty="0" smtClean="0"/>
              <a:t>Cells use energy for:</a:t>
            </a:r>
          </a:p>
          <a:p>
            <a:pPr lvl="1"/>
            <a:r>
              <a:rPr lang="en-US" sz="4400" dirty="0" smtClean="0"/>
              <a:t>Maintaining </a:t>
            </a:r>
            <a:r>
              <a:rPr lang="en-US" sz="4400" b="1" u="sng" dirty="0" smtClean="0"/>
              <a:t>homeostasis</a:t>
            </a:r>
          </a:p>
          <a:p>
            <a:pPr lvl="1"/>
            <a:r>
              <a:rPr lang="en-US" sz="4400" dirty="0" smtClean="0"/>
              <a:t>Eliminating </a:t>
            </a:r>
            <a:r>
              <a:rPr lang="en-US" sz="4400" b="1" u="sng" dirty="0" smtClean="0"/>
              <a:t>wastes</a:t>
            </a:r>
          </a:p>
          <a:p>
            <a:pPr lvl="1"/>
            <a:r>
              <a:rPr lang="en-US" sz="4400" dirty="0" smtClean="0"/>
              <a:t>Transmitting </a:t>
            </a:r>
            <a:r>
              <a:rPr lang="en-US" sz="4400" b="1" u="sng" dirty="0" smtClean="0"/>
              <a:t>impulses</a:t>
            </a:r>
            <a:r>
              <a:rPr lang="en-US" sz="4400" dirty="0" smtClean="0"/>
              <a:t> (nerve cells)</a:t>
            </a:r>
          </a:p>
          <a:p>
            <a:pPr lvl="1"/>
            <a:r>
              <a:rPr lang="en-US" sz="4400" dirty="0" smtClean="0"/>
              <a:t>Cellular </a:t>
            </a:r>
            <a:r>
              <a:rPr lang="en-US" sz="4400" b="1" u="sng" dirty="0" smtClean="0"/>
              <a:t>movement</a:t>
            </a:r>
            <a:r>
              <a:rPr lang="en-US" sz="4400" dirty="0" smtClean="0"/>
              <a:t> (muscle cells)</a:t>
            </a:r>
          </a:p>
          <a:p>
            <a:r>
              <a:rPr lang="en-US" sz="4800" dirty="0" smtClean="0"/>
              <a:t>Without ATP a cell would </a:t>
            </a:r>
            <a:r>
              <a:rPr lang="en-US" sz="4800" b="1" u="sng" dirty="0" smtClean="0"/>
              <a:t>die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811D-BC1D-4EDA-9790-83C834DEB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F483C-6293-4C79-B1AB-FC5823093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1F3A0-E57E-49D6-B504-7DAB62EC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49367A-8C9C-4659-AFF9-12549A392CE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6443</TotalTime>
  <Words>1343</Words>
  <Application>Microsoft Office PowerPoint</Application>
  <PresentationFormat>On-screen Show (4:3)</PresentationFormat>
  <Paragraphs>201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Office Theme</vt:lpstr>
      <vt:lpstr>ENERGY, Photosynthesis &amp; Cellular Respiration</vt:lpstr>
      <vt:lpstr>PowerPoint Presentation</vt:lpstr>
      <vt:lpstr>I.  ATP:  Energy In a Molecule</vt:lpstr>
      <vt:lpstr>I.  ATP:  Energy In a Molecule</vt:lpstr>
      <vt:lpstr>I.  ATP:  Energy In a Molecule</vt:lpstr>
      <vt:lpstr>I.  ATP:  Energy In a Molecule</vt:lpstr>
      <vt:lpstr>I.  ATP:  Energy In a Molecule</vt:lpstr>
      <vt:lpstr>I.  ATP:  Energy In a Molecule</vt:lpstr>
      <vt:lpstr>I.  ATP:  Energy In a Molecule</vt:lpstr>
      <vt:lpstr>PowerPoint Presentation</vt:lpstr>
      <vt:lpstr>I. OVERVIEW: “The Big Picture”</vt:lpstr>
      <vt:lpstr>PowerPoint Presentation</vt:lpstr>
      <vt:lpstr>PowerPoint Presentation</vt:lpstr>
      <vt:lpstr>I. OVERVIEW: “The Big Picture”</vt:lpstr>
      <vt:lpstr>I. OVERVIEW: “The Big Picture”</vt:lpstr>
      <vt:lpstr>PowerPoint Presentation</vt:lpstr>
      <vt:lpstr>I. OVERVIEW: “The Big Picture”</vt:lpstr>
      <vt:lpstr>Stage 1: Light Reactions</vt:lpstr>
      <vt:lpstr>Stage 2: Calvin Cycle</vt:lpstr>
      <vt:lpstr>Stage 2: Calvin Cycle</vt:lpstr>
      <vt:lpstr>PowerPoint Presentation</vt:lpstr>
      <vt:lpstr>PowerPoint Presentation</vt:lpstr>
      <vt:lpstr>PowerPoint Presentation</vt:lpstr>
      <vt:lpstr>PowerPoint Presentation</vt:lpstr>
      <vt:lpstr>I.  OVERVIEW: “The Big Picture”</vt:lpstr>
      <vt:lpstr>I.  OVERVIEW: “The Big Picture”</vt:lpstr>
      <vt:lpstr>I.  OVERVIEW: “The Big Picture”</vt:lpstr>
      <vt:lpstr>I.  OVERVIEW: “The Big Picture”</vt:lpstr>
      <vt:lpstr>II. Two Types of Cellular Respiration</vt:lpstr>
      <vt:lpstr>II. Two Types of Cellular Respiration</vt:lpstr>
      <vt:lpstr>PowerPoint Presentation</vt:lpstr>
      <vt:lpstr>III. Aerobic Respiration Processes:</vt:lpstr>
      <vt:lpstr>Glycolysis…</vt:lpstr>
      <vt:lpstr>III. Aerobic Respiration Processes:</vt:lpstr>
      <vt:lpstr>Kreb’s Cycle…</vt:lpstr>
      <vt:lpstr>III. Aerobic Respiration Processes:</vt:lpstr>
      <vt:lpstr>ETC…</vt:lpstr>
      <vt:lpstr>ETC…</vt:lpstr>
      <vt:lpstr>PowerPoint Presentation</vt:lpstr>
      <vt:lpstr>Importance of Aerobic Respiration</vt:lpstr>
      <vt:lpstr>Relationship Between Photosynthesis and Cellular Respiration</vt:lpstr>
      <vt:lpstr>PowerPoint Presentation</vt:lpstr>
      <vt:lpstr>PowerPoint Presentation</vt:lpstr>
      <vt:lpstr>IV.  Anaerobic Respiration Processes:</vt:lpstr>
      <vt:lpstr>Anaerobic Respiration 2 Types</vt:lpstr>
      <vt:lpstr>Anaerobic Respiration 2 Types</vt:lpstr>
      <vt:lpstr>Lactic Acid Fermentation</vt:lpstr>
      <vt:lpstr>Lactic Acid Fermentation &amp; Exercise</vt:lpstr>
      <vt:lpstr>Lactic Acid Fermentation &amp;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ENERGY, Photosynthesis &amp; Cellular Respiration</dc:title>
  <dc:creator>Fishel, Shelley</dc:creator>
  <cp:lastModifiedBy>Fishel, Shelley</cp:lastModifiedBy>
  <cp:revision>36</cp:revision>
  <dcterms:created xsi:type="dcterms:W3CDTF">2014-11-26T23:30:57Z</dcterms:created>
  <dcterms:modified xsi:type="dcterms:W3CDTF">2015-01-09T19:38:45Z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