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activeX/activeX2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4685" r:id="rId6"/>
    <p:sldMasterId id="2147484690" r:id="rId7"/>
    <p:sldMasterId id="2147484695" r:id="rId8"/>
    <p:sldMasterId id="2147484699" r:id="rId9"/>
  </p:sldMasterIdLst>
  <p:notesMasterIdLst>
    <p:notesMasterId r:id="rId45"/>
  </p:notesMasterIdLst>
  <p:sldIdLst>
    <p:sldId id="328" r:id="rId10"/>
    <p:sldId id="354" r:id="rId11"/>
    <p:sldId id="397" r:id="rId12"/>
    <p:sldId id="454" r:id="rId13"/>
    <p:sldId id="467" r:id="rId14"/>
    <p:sldId id="473" r:id="rId15"/>
    <p:sldId id="406" r:id="rId16"/>
    <p:sldId id="459" r:id="rId17"/>
    <p:sldId id="478" r:id="rId18"/>
    <p:sldId id="479" r:id="rId19"/>
    <p:sldId id="480" r:id="rId20"/>
    <p:sldId id="481" r:id="rId21"/>
    <p:sldId id="460" r:id="rId22"/>
    <p:sldId id="410" r:id="rId23"/>
    <p:sldId id="411" r:id="rId24"/>
    <p:sldId id="430" r:id="rId25"/>
    <p:sldId id="431" r:id="rId26"/>
    <p:sldId id="432" r:id="rId27"/>
    <p:sldId id="433" r:id="rId28"/>
    <p:sldId id="474" r:id="rId29"/>
    <p:sldId id="475" r:id="rId30"/>
    <p:sldId id="451" r:id="rId31"/>
    <p:sldId id="440" r:id="rId32"/>
    <p:sldId id="443" r:id="rId33"/>
    <p:sldId id="476" r:id="rId34"/>
    <p:sldId id="477" r:id="rId35"/>
    <p:sldId id="452" r:id="rId36"/>
    <p:sldId id="461" r:id="rId37"/>
    <p:sldId id="450" r:id="rId38"/>
    <p:sldId id="449" r:id="rId39"/>
    <p:sldId id="462" r:id="rId40"/>
    <p:sldId id="463" r:id="rId41"/>
    <p:sldId id="464" r:id="rId42"/>
    <p:sldId id="465" r:id="rId43"/>
    <p:sldId id="466" r:id="rId44"/>
  </p:sldIdLst>
  <p:sldSz cx="9144000" cy="6858000" type="screen4x3"/>
  <p:notesSz cx="6858000" cy="9144000"/>
  <p:custShowLst>
    <p:custShow name="Participant Leaders" id="0">
      <p:sldLst>
        <p:sld r:id="rId40"/>
      </p:sldLst>
    </p:custShow>
    <p:custShow name="Team Scores" id="1">
      <p:sldLst>
        <p:sld r:id="rId41"/>
      </p:sldLst>
    </p:custShow>
    <p:custShow name="Team MVP" id="2">
      <p:sldLst>
        <p:sld r:id="rId42"/>
      </p:sldLst>
    </p:custShow>
    <p:custShow name="Fastest" id="3">
      <p:sldLst>
        <p:sld r:id="rId43"/>
      </p:sldLst>
    </p:custShow>
    <p:custShow name="Whiteboard" id="4">
      <p:sldLst>
        <p:sld r:id="rId44"/>
      </p:sldLst>
    </p:custShow>
  </p:custShowLst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97" autoAdjust="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E9DB17-84B2-4FCC-9BD2-8DD46E088336}" type="datetimeFigureOut">
              <a:rPr lang="en-US"/>
              <a:pPr>
                <a:defRPr/>
              </a:pPr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81FA70-1EC5-4968-B364-957EED7C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81032-0242-4174-A075-ED96AB2A44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5F766-AEC7-4602-AA87-DFDACEFF49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3E0653-7169-4F59-9479-3C4AB2AF36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E39C2-E72C-435F-ACDF-788D739335F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2B192-5DFC-4794-8391-3CB2A9CA74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F92A8-4490-4E55-86AC-0221351CE0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CE4C4A-A6C3-4625-B50E-6C17C33FC50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002E2-4291-4F1D-BB41-EF0F77816A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3B27A-B57C-4641-ABBF-0B16C7C9E4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3B632-0853-46DA-B6C5-B3CA18BF78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623F6-2C01-4FD6-BA29-852D12D16A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84031-4116-40B2-89FC-C196DE0BFA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6E1AC-3EFF-46BB-882B-AF5D91001F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071C3-FF37-47EE-9EB5-7109976D65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A6F5A-D7C2-4628-995E-1C2C9044BE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0D10C9-DF46-439F-A774-56BCC4D5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ACE62-8B5B-4FF0-86F1-5BADC66A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D806B9-328A-408A-B9AC-99C1077C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0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91821C-214F-47C1-9056-A77925891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4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4112C-B1DC-40D1-B06F-8DCC5D0F6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865616-06AE-4664-8943-541710EE5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3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13E334-0B6B-420C-AD79-A381C21FA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1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3AAF7B-257F-42BE-907C-F67697CB8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4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 Q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0"/>
            <a:ext cx="7223760" cy="14033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/>
              <a:t>Key Word Question Slide Index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B72137A-D12F-48D2-9ACE-83BA9D32A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2045731"/>
            <a:ext cx="8520113" cy="4163875"/>
          </a:xfrm>
          <a:noFill/>
          <a:ln>
            <a:noFill/>
          </a:ln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SzPct val="100000"/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 marL="971550" indent="-51435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 marL="1223963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 marL="149066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 marL="1700212" indent="-45720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10000"/>
                </a:schemeClr>
              </a:buClr>
              <a:buFont typeface="+mj-lt"/>
              <a:buAutoNum type="arabicPeriod"/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8028B6-F1AF-417F-9B3D-86484EBCE5CB}"/>
              </a:ext>
            </a:extLst>
          </p:cNvPr>
          <p:cNvSpPr/>
          <p:nvPr userDrawn="1"/>
        </p:nvSpPr>
        <p:spPr>
          <a:xfrm>
            <a:off x="-32657" y="1676400"/>
            <a:ext cx="9176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b="1" i="1" dirty="0">
                <a:solidFill>
                  <a:schemeClr val="accent1">
                    <a:lumMod val="10000"/>
                  </a:schemeClr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9067C-20A6-4209-A30E-FA9CB35783C6}"/>
              </a:ext>
            </a:extLst>
          </p:cNvPr>
          <p:cNvSpPr txBox="1"/>
          <p:nvPr userDrawn="1"/>
        </p:nvSpPr>
        <p:spPr>
          <a:xfrm>
            <a:off x="1353591" y="6343650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return to this index. </a:t>
            </a:r>
          </a:p>
        </p:txBody>
      </p:sp>
      <p:sp>
        <p:nvSpPr>
          <p:cNvPr id="9" name="Left Arrow 1">
            <a:extLst>
              <a:ext uri="{FF2B5EF4-FFF2-40B4-BE49-F238E27FC236}">
                <a16:creationId xmlns:a16="http://schemas.microsoft.com/office/drawing/2014/main" id="{2DC0AC89-9CF9-47F7-AFD6-9E1C9AC397B3}"/>
              </a:ext>
            </a:extLst>
          </p:cNvPr>
          <p:cNvSpPr/>
          <p:nvPr userDrawn="1"/>
        </p:nvSpPr>
        <p:spPr bwMode="auto">
          <a:xfrm flipH="1">
            <a:off x="5489202" y="6469191"/>
            <a:ext cx="588789" cy="250958"/>
          </a:xfrm>
          <a:prstGeom prst="leftArrow">
            <a:avLst/>
          </a:prstGeom>
          <a:solidFill>
            <a:srgbClr val="00206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E0E0E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D7FA57-F71D-4E4B-A8D6-0D77296A24A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2" action="ppaction://hlinksldjump"/>
              <a:extLst>
                <a:ext uri="{FF2B5EF4-FFF2-40B4-BE49-F238E27FC236}">
                  <a16:creationId xmlns:a16="http://schemas.microsoft.com/office/drawing/2014/main" id="{6FE3DD08-6B88-4968-9257-34B2A7367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12" name="Rectangl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82C16EFA-7E34-4D04-A552-6F52D06E0BD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225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890338-FB5C-46FA-85B2-8EE896B1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1A4C61-C168-46B9-845A-0B0F998F8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5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20C5-A034-4C3B-9D03-A5A65FF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1FF5-8AA0-4F5E-B9B2-C1785CE8F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31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-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02C46C2-8226-4E11-920A-FEA6D57396C0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23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0DD67DAD-FFA9-47E2-927B-EE3093B3E77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3B82AB41-6F66-455D-B3DA-87466B51DA9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4172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with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B2BA24F-4F85-449F-AA99-FF54EF18CC4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878591-8E79-42DB-81A4-7461F21BC56A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24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1EDC2E24-8874-48F7-85A7-92263EA4F9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80675F8-04C8-4C6E-AD96-5D5D7D462197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A3C0C8-2A19-4D92-836C-B93D6428714B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27" name="Picture 2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51663B23-0A2D-4B28-B30F-B2A5A4110A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8" name="Rectangle 2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833A2E8B-567C-467A-8434-20FB7238A1C9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72834B-7659-4843-8012-23FE14A383C9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0" name="Picture 2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4DBE12-4155-4ED3-A8B2-D525E50DC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1" name="Rectangle 30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160465F6-C076-47A5-B492-3B51854528D4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70C6C8-2886-430A-B9C4-55D650B8D35E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33" name="Picture 3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588B96A6-D216-4877-B514-E4A08B1FC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34" name="Rectangle 33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F6EE106-BE23-4C33-BBEC-54B00A03838B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BC0C33-A7BE-47A3-BB75-38452C695E3B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36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69D9DF6-55FF-4E37-B717-C1138115A5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F39BE510-BDB8-4074-8D3D-EDBAC2C0A20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77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KW 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E07F1D7-F534-4FF2-9DCD-0752DA6F1688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28" y="365760"/>
            <a:ext cx="8075472" cy="2606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98838"/>
            <a:ext cx="8039988" cy="2893897"/>
          </a:xfrm>
        </p:spPr>
        <p:txBody>
          <a:bodyPr lIns="91440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513C722-6F91-46C5-9E8E-773687A9A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953877-E8DC-4BD5-8F0F-072F77CEE61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7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DCB9A2A0-C63E-4926-87C6-6DD6C71EC3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DAE0857-CEB2-4F97-8B63-30C94F01E2A8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CEAB3-BBBA-4F4A-B563-FF804EA1FEA6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8" name="Picture 17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8CB7857-69CC-450B-943F-617E103D63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488CF74-CADA-4775-B4E0-D85E26378E8B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46E51-F121-40D1-89C5-8AB8DC943FF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DDBA2FB9-3D64-442C-A784-581F05BDB0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4" name="Rectangle 23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32FE400F-EC23-47D4-9BD0-43F1DFE3FBEB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0A85F-1EAC-4358-BF85-305F76F42FB3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0" name="Picture 19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4CA8EE8E-A7F9-4E81-ACA6-794CADF87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5" name="Rectangle 24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13E76314-F40E-4F53-A90E-CA90668E033F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5373B4-6C3E-4A8F-B787-95B417163767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1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2DEBC0-17ED-4C86-B721-52ABD5A3022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6F771C6D-4866-45A2-B867-A50068DC9891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4C4F4-65B3-4BD0-95E3-49994AF7CD81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11" name="Picture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0CFFE07-30DD-4640-A772-E4DF75262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7" name="Rectangl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C22E9B01-5DC4-4BE2-9958-ACA92BF01D80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53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648-E4A4-41CF-81F9-2E4105F2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5B8E-96FE-4FAE-8585-4B8EDE37D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36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4898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3681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00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C629AD-20E6-4E5B-9288-A53DC401F461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8437418" y="6313336"/>
          <a:ext cx="702886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pic>
        <p:nvPicPr>
          <p:cNvPr id="10" name="Picture 2" descr="See the source image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C896478B-CA68-459F-9B23-CA14C6022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10000" r="97109">
                        <a14:foregroundMark x1="60078" y1="65625" x2="90547" y2="30566"/>
                        <a14:foregroundMark x1="90547" y1="30566" x2="92891" y2="24023"/>
                        <a14:foregroundMark x1="92891" y1="24023" x2="91250" y2="16895"/>
                        <a14:foregroundMark x1="91250" y1="16895" x2="63594" y2="49023"/>
                        <a14:foregroundMark x1="63594" y1="49023" x2="58438" y2="63770"/>
                        <a14:foregroundMark x1="58438" y1="63770" x2="65156" y2="64551"/>
                        <a14:foregroundMark x1="65156" y1="64551" x2="88516" y2="48340"/>
                        <a14:foregroundMark x1="96719" y1="22754" x2="97109" y2="24414"/>
                        <a14:foregroundMark x1="11641" y1="18652" x2="15234" y2="75586"/>
                        <a14:foregroundMark x1="15234" y1="75586" x2="22031" y2="82813"/>
                        <a14:foregroundMark x1="22031" y1="82813" x2="54609" y2="84277"/>
                        <a14:foregroundMark x1="54609" y1="84277" x2="81875" y2="81934"/>
                        <a14:foregroundMark x1="81875" y1="81934" x2="86328" y2="71973"/>
                        <a14:foregroundMark x1="86328" y1="71973" x2="86250" y2="21582"/>
                        <a14:foregroundMark x1="86250" y1="21582" x2="84453" y2="14551"/>
                        <a14:foregroundMark x1="84453" y1="14551" x2="20000" y2="15039"/>
                        <a14:foregroundMark x1="20000" y1="15039" x2="14453" y2="16992"/>
                        <a14:foregroundMark x1="14453" y1="16992" x2="11641" y2="20117"/>
                        <a14:foregroundMark x1="15859" y1="19141" x2="32734" y2="41797"/>
                        <a14:foregroundMark x1="32734" y1="41797" x2="72656" y2="74805"/>
                        <a14:foregroundMark x1="75391" y1="20117" x2="33281" y2="43457"/>
                        <a14:foregroundMark x1="33281" y1="43457" x2="26875" y2="50879"/>
                        <a14:foregroundMark x1="26875" y1="50879" x2="23594" y2="59180"/>
                        <a14:foregroundMark x1="23594" y1="59180" x2="23047" y2="62695"/>
                        <a14:foregroundMark x1="14375" y1="39453" x2="15703" y2="70605"/>
                        <a14:foregroundMark x1="15703" y1="70605" x2="18438" y2="78320"/>
                        <a14:foregroundMark x1="18438" y1="78320" x2="23047" y2="82227"/>
                        <a14:foregroundMark x1="23047" y1="82227" x2="62422" y2="79785"/>
                        <a14:foregroundMark x1="62422" y1="79785" x2="64766" y2="73047"/>
                        <a14:foregroundMark x1="64766" y1="73047" x2="64141" y2="62695"/>
                        <a14:foregroundMark x1="64141" y1="62695" x2="28672" y2="49023"/>
                        <a14:foregroundMark x1="28672" y1="49023" x2="14766" y2="46973"/>
                        <a14:foregroundMark x1="13984" y1="46777" x2="14531" y2="76172"/>
                        <a14:foregroundMark x1="14531" y1="76172" x2="16250" y2="83105"/>
                        <a14:foregroundMark x1="16250" y1="83105" x2="51172" y2="83301"/>
                        <a14:foregroundMark x1="51172" y1="83301" x2="58984" y2="83105"/>
                        <a14:foregroundMark x1="58984" y1="83105" x2="61016" y2="71387"/>
                        <a14:foregroundMark x1="61016" y1="71387" x2="59844" y2="54590"/>
                        <a14:foregroundMark x1="59844" y1="54590" x2="13750" y2="47266"/>
                        <a14:foregroundMark x1="18438" y1="63672" x2="29688" y2="73828"/>
                        <a14:foregroundMark x1="29688" y1="73828" x2="43750" y2="78320"/>
                        <a14:foregroundMark x1="43750" y1="78320" x2="51016" y2="78516"/>
                        <a14:foregroundMark x1="51016" y1="78516" x2="46406" y2="74316"/>
                        <a14:foregroundMark x1="46406" y1="74316" x2="23594" y2="65137"/>
                        <a14:foregroundMark x1="23594" y1="65137" x2="18594" y2="58887"/>
                        <a14:backgroundMark x1="92656" y1="34180" x2="91094" y2="40820"/>
                        <a14:backgroundMark x1="91094" y1="40820" x2="93047" y2="34863"/>
                        <a14:backgroundMark x1="93203" y1="34375" x2="90859" y2="40723"/>
                        <a14:backgroundMark x1="90859" y1="40723" x2="93203" y2="34863"/>
                        <a14:backgroundMark x1="91484" y1="46484" x2="91094" y2="44043"/>
                        <a14:backgroundMark x1="90859" y1="40723" x2="92188" y2="41699"/>
                        <a14:backgroundMark x1="90859" y1="42676" x2="91250" y2="43457"/>
                        <a14:backgroundMark x1="91016" y1="43359" x2="91250" y2="4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3" t="10645" r="70" b="11563"/>
          <a:stretch/>
        </p:blipFill>
        <p:spPr bwMode="auto">
          <a:xfrm>
            <a:off x="8518316" y="6473332"/>
            <a:ext cx="507378" cy="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ECECE061-88DC-453F-91C3-1AF11FD59738}"/>
              </a:ext>
            </a:extLst>
          </p:cNvPr>
          <p:cNvSpPr/>
          <p:nvPr userDrawn="1"/>
        </p:nvSpPr>
        <p:spPr>
          <a:xfrm>
            <a:off x="8352168" y="6272372"/>
            <a:ext cx="841708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Whiteboard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5530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5226F-909D-48FF-AD1B-32A2194B053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103196" y="6313336"/>
          <a:ext cx="3032491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20">
                  <a:extLst>
                    <a:ext uri="{9D8B030D-6E8A-4147-A177-3AD203B41FA5}">
                      <a16:colId xmlns:a16="http://schemas.microsoft.com/office/drawing/2014/main" val="10613370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7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00C0B25-B734-4232-9072-EBA7BDABAF51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13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7299D5D4-7A70-4344-BB80-6EEF207146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5E621D78-DC21-431E-B8F0-B0E2018C654E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F1B0C-000D-4CDF-8400-D892F7F6D692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16" name="Picture 1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0EE38959-0D2E-4602-A0B0-8C29CDFCDF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17" name="Rectangle 16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45CFCB07-74DD-4DF9-A44F-708C915F0960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B5378-FB6C-486F-A9E2-4379B53C8E3C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19" name="Picture 1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F14E983E-77FF-4E0C-B676-AFFBC6769F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20" name="Rectangle 19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A67B3254-57C0-436E-A70F-A6B1201E867D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7BE3E-D1B3-4629-92E9-1075A895B677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22" name="Picture 2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7276918A-5205-447C-AB65-8DBE41A40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23" name="Rectangle 22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2E0C1254-693D-40B6-BDB9-BF60583C78F0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9ABD46-7707-44C1-A950-70553CA4A2E6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25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DAB336F9-E11F-417C-A646-460E3B61D8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8826E97F-DA42-4568-94A2-44F698887A1E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4958E2-419F-4680-A973-4AA94D04756F}"/>
              </a:ext>
            </a:extLst>
          </p:cNvPr>
          <p:cNvGrpSpPr/>
          <p:nvPr userDrawn="1"/>
        </p:nvGrpSpPr>
        <p:grpSpPr>
          <a:xfrm>
            <a:off x="6018602" y="6246717"/>
            <a:ext cx="612338" cy="613707"/>
            <a:chOff x="6018602" y="6246717"/>
            <a:chExt cx="612338" cy="613707"/>
          </a:xfrm>
        </p:grpSpPr>
        <p:pic>
          <p:nvPicPr>
            <p:cNvPr id="28" name="Picture 27">
              <a:hlinkClick r:id="rId9" action="ppaction://hlinksldjump"/>
              <a:extLst>
                <a:ext uri="{FF2B5EF4-FFF2-40B4-BE49-F238E27FC236}">
                  <a16:creationId xmlns:a16="http://schemas.microsoft.com/office/drawing/2014/main" id="{68C53CC1-366A-4225-A7D2-B9DEC5443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195" y="6429988"/>
              <a:ext cx="430436" cy="430436"/>
            </a:xfrm>
            <a:prstGeom prst="rect">
              <a:avLst/>
            </a:prstGeom>
          </p:spPr>
        </p:pic>
        <p:sp>
          <p:nvSpPr>
            <p:cNvPr id="29" name="Rectangl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A7AB4F14-993F-41B5-B8CB-E3C6B8E92A97}"/>
                </a:ext>
              </a:extLst>
            </p:cNvPr>
            <p:cNvSpPr/>
            <p:nvPr userDrawn="1"/>
          </p:nvSpPr>
          <p:spPr>
            <a:xfrm>
              <a:off x="6018602" y="6246717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999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B73CA-D50B-4559-BF1C-D12E02E4F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P Ques No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461" y="350566"/>
            <a:ext cx="7963593" cy="2617077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386138"/>
            <a:ext cx="8039988" cy="2914498"/>
          </a:xfrm>
          <a:solidFill>
            <a:srgbClr val="00133A"/>
          </a:solidFill>
          <a:ln>
            <a:solidFill>
              <a:srgbClr val="C00000"/>
            </a:solidFill>
          </a:ln>
        </p:spPr>
        <p:txBody>
          <a:bodyPr lIns="91440"/>
          <a:lstStyle>
            <a:lvl1pPr marL="633412" indent="-514350">
              <a:buSzPct val="100000"/>
              <a:buFont typeface="+mj-lt"/>
              <a:buAutoNum type="alphaUcPeriod"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F911D5-01A9-4756-A5E7-CAD1430AD0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9652"/>
            <a:ext cx="2514600" cy="3048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lang="en-US" sz="1600" dirty="0"/>
            </a:lvl1pPr>
          </a:lstStyle>
          <a:p>
            <a:r>
              <a:rPr lang="en-US" dirty="0"/>
              <a:t>(Question Code)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98416319-94F0-44B6-9519-1010D3F32CF9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6533804" y="6313336"/>
          <a:ext cx="2601882" cy="54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76">
                  <a:extLst>
                    <a:ext uri="{9D8B030D-6E8A-4147-A177-3AD203B41FA5}">
                      <a16:colId xmlns:a16="http://schemas.microsoft.com/office/drawing/2014/main" val="1204113710"/>
                    </a:ext>
                  </a:extLst>
                </a:gridCol>
                <a:gridCol w="474345">
                  <a:extLst>
                    <a:ext uri="{9D8B030D-6E8A-4147-A177-3AD203B41FA5}">
                      <a16:colId xmlns:a16="http://schemas.microsoft.com/office/drawing/2014/main" val="4274957838"/>
                    </a:ext>
                  </a:extLst>
                </a:gridCol>
                <a:gridCol w="406803">
                  <a:extLst>
                    <a:ext uri="{9D8B030D-6E8A-4147-A177-3AD203B41FA5}">
                      <a16:colId xmlns:a16="http://schemas.microsoft.com/office/drawing/2014/main" val="2306891673"/>
                    </a:ext>
                  </a:extLst>
                </a:gridCol>
                <a:gridCol w="510772">
                  <a:extLst>
                    <a:ext uri="{9D8B030D-6E8A-4147-A177-3AD203B41FA5}">
                      <a16:colId xmlns:a16="http://schemas.microsoft.com/office/drawing/2014/main" val="4140960875"/>
                    </a:ext>
                  </a:extLst>
                </a:gridCol>
                <a:gridCol w="702886">
                  <a:extLst>
                    <a:ext uri="{9D8B030D-6E8A-4147-A177-3AD203B41FA5}">
                      <a16:colId xmlns:a16="http://schemas.microsoft.com/office/drawing/2014/main" val="2522408306"/>
                    </a:ext>
                  </a:extLst>
                </a:gridCol>
              </a:tblGrid>
              <a:tr h="5446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88497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1F20B0F-99BB-4FF9-A1F3-426B3C92CB37}"/>
              </a:ext>
            </a:extLst>
          </p:cNvPr>
          <p:cNvGrpSpPr/>
          <p:nvPr userDrawn="1"/>
        </p:nvGrpSpPr>
        <p:grpSpPr>
          <a:xfrm>
            <a:off x="6478725" y="6251171"/>
            <a:ext cx="612338" cy="573577"/>
            <a:chOff x="6478725" y="6251171"/>
            <a:chExt cx="612338" cy="573577"/>
          </a:xfrm>
        </p:grpSpPr>
        <p:pic>
          <p:nvPicPr>
            <p:cNvPr id="32" name="Picture 2" descr="https://cdn3.iconfinder.com/data/icons/award-and-trohpy/78/Award_ribbon_cup-05-512.png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6F77A7EF-FA1D-4018-9CA3-DF2D5AB94D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034" y="6480890"/>
              <a:ext cx="283708" cy="34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hlinkClick r:id="" action="ppaction://customshow?id=0&amp;return=true"/>
              <a:extLst>
                <a:ext uri="{FF2B5EF4-FFF2-40B4-BE49-F238E27FC236}">
                  <a16:creationId xmlns:a16="http://schemas.microsoft.com/office/drawing/2014/main" id="{A8FD2239-D14F-467E-B33A-DC202AF6EE61}"/>
                </a:ext>
              </a:extLst>
            </p:cNvPr>
            <p:cNvSpPr/>
            <p:nvPr userDrawn="1"/>
          </p:nvSpPr>
          <p:spPr>
            <a:xfrm>
              <a:off x="6478725" y="6251171"/>
              <a:ext cx="6123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Leader</a:t>
              </a:r>
              <a:endParaRPr lang="en-US" sz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1F0696-7D99-43FE-B899-B5D4058FBAF3}"/>
              </a:ext>
            </a:extLst>
          </p:cNvPr>
          <p:cNvGrpSpPr/>
          <p:nvPr userDrawn="1"/>
        </p:nvGrpSpPr>
        <p:grpSpPr>
          <a:xfrm>
            <a:off x="6974103" y="6251171"/>
            <a:ext cx="612338" cy="588950"/>
            <a:chOff x="6974103" y="6251171"/>
            <a:chExt cx="612338" cy="588950"/>
          </a:xfrm>
        </p:grpSpPr>
        <p:pic>
          <p:nvPicPr>
            <p:cNvPr id="35" name="Picture 34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DC925FD5-31F3-43F9-9D74-BAE838D0FF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5" t="3334" r="3332" b="18889"/>
            <a:stretch/>
          </p:blipFill>
          <p:spPr>
            <a:xfrm>
              <a:off x="7081931" y="6494091"/>
              <a:ext cx="394532" cy="346030"/>
            </a:xfrm>
            <a:prstGeom prst="rect">
              <a:avLst/>
            </a:prstGeom>
          </p:spPr>
        </p:pic>
        <p:sp>
          <p:nvSpPr>
            <p:cNvPr id="36" name="Rectangle 35">
              <a:hlinkClick r:id="" action="ppaction://customshow?id=1&amp;return=true"/>
              <a:extLst>
                <a:ext uri="{FF2B5EF4-FFF2-40B4-BE49-F238E27FC236}">
                  <a16:creationId xmlns:a16="http://schemas.microsoft.com/office/drawing/2014/main" id="{A91A16BC-A3F4-495C-96D0-2DDB73CCF9F7}"/>
                </a:ext>
              </a:extLst>
            </p:cNvPr>
            <p:cNvSpPr/>
            <p:nvPr userDrawn="1"/>
          </p:nvSpPr>
          <p:spPr>
            <a:xfrm>
              <a:off x="6974103" y="6251171"/>
              <a:ext cx="612338" cy="2769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Team</a:t>
              </a:r>
              <a:endParaRPr lang="en-US" sz="12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DABDDF-515E-45D0-BE94-05EC4FDD61E3}"/>
              </a:ext>
            </a:extLst>
          </p:cNvPr>
          <p:cNvGrpSpPr/>
          <p:nvPr userDrawn="1"/>
        </p:nvGrpSpPr>
        <p:grpSpPr>
          <a:xfrm>
            <a:off x="7419603" y="6250131"/>
            <a:ext cx="612338" cy="580409"/>
            <a:chOff x="7419603" y="6250131"/>
            <a:chExt cx="612338" cy="580409"/>
          </a:xfrm>
        </p:grpSpPr>
        <p:pic>
          <p:nvPicPr>
            <p:cNvPr id="38" name="Picture 37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689DF007-376B-4BB4-B42B-A9B77A470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duotone>
                <a:prstClr val="black"/>
                <a:schemeClr val="accent6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64895" y="6480890"/>
              <a:ext cx="313545" cy="349650"/>
            </a:xfrm>
            <a:prstGeom prst="rect">
              <a:avLst/>
            </a:prstGeom>
          </p:spPr>
        </p:pic>
        <p:sp>
          <p:nvSpPr>
            <p:cNvPr id="39" name="Rectangle 38">
              <a:hlinkClick r:id="" action="ppaction://customshow?id=2&amp;return=true"/>
              <a:extLst>
                <a:ext uri="{FF2B5EF4-FFF2-40B4-BE49-F238E27FC236}">
                  <a16:creationId xmlns:a16="http://schemas.microsoft.com/office/drawing/2014/main" id="{5DD46A8A-DFAA-4E7D-A74C-BBA2D0D87CF1}"/>
                </a:ext>
              </a:extLst>
            </p:cNvPr>
            <p:cNvSpPr/>
            <p:nvPr userDrawn="1"/>
          </p:nvSpPr>
          <p:spPr>
            <a:xfrm>
              <a:off x="7419603" y="6250131"/>
              <a:ext cx="61233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MVP</a:t>
              </a:r>
              <a:endParaRPr lang="en-US" sz="1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259EE4-0823-44CF-AB1D-F76420AA46C9}"/>
              </a:ext>
            </a:extLst>
          </p:cNvPr>
          <p:cNvGrpSpPr/>
          <p:nvPr userDrawn="1"/>
        </p:nvGrpSpPr>
        <p:grpSpPr>
          <a:xfrm>
            <a:off x="7850033" y="6251770"/>
            <a:ext cx="661888" cy="578106"/>
            <a:chOff x="7850033" y="6251770"/>
            <a:chExt cx="661888" cy="578106"/>
          </a:xfrm>
        </p:grpSpPr>
        <p:pic>
          <p:nvPicPr>
            <p:cNvPr id="41" name="Picture 40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C6C2DDC3-7AA0-40DE-A3DE-97E092B931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5315" y="6480226"/>
              <a:ext cx="331325" cy="349650"/>
            </a:xfrm>
            <a:prstGeom prst="rect">
              <a:avLst/>
            </a:prstGeom>
          </p:spPr>
        </p:pic>
        <p:sp>
          <p:nvSpPr>
            <p:cNvPr id="42" name="Rectangle 41">
              <a:hlinkClick r:id="" action="ppaction://customshow?id=3&amp;return=true"/>
              <a:extLst>
                <a:ext uri="{FF2B5EF4-FFF2-40B4-BE49-F238E27FC236}">
                  <a16:creationId xmlns:a16="http://schemas.microsoft.com/office/drawing/2014/main" id="{09FD7235-FA22-43A5-90B7-B09C190267A3}"/>
                </a:ext>
              </a:extLst>
            </p:cNvPr>
            <p:cNvSpPr/>
            <p:nvPr userDrawn="1"/>
          </p:nvSpPr>
          <p:spPr>
            <a:xfrm>
              <a:off x="7850033" y="6251770"/>
              <a:ext cx="661888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Fastest</a:t>
              </a:r>
              <a:endParaRPr lang="en-US" sz="11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1F4A65-3006-4B63-9775-2BC667DE3871}"/>
              </a:ext>
            </a:extLst>
          </p:cNvPr>
          <p:cNvGrpSpPr/>
          <p:nvPr userDrawn="1"/>
        </p:nvGrpSpPr>
        <p:grpSpPr>
          <a:xfrm>
            <a:off x="8352168" y="6272372"/>
            <a:ext cx="841708" cy="547772"/>
            <a:chOff x="8352168" y="6272372"/>
            <a:chExt cx="841708" cy="547772"/>
          </a:xfrm>
        </p:grpSpPr>
        <p:pic>
          <p:nvPicPr>
            <p:cNvPr id="44" name="Picture 2" descr="See the source image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94A3FBC5-2559-4AC1-9D18-80776BF136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10000" r="97109">
                          <a14:foregroundMark x1="60078" y1="65625" x2="90547" y2="30566"/>
                          <a14:foregroundMark x1="90547" y1="30566" x2="92891" y2="24023"/>
                          <a14:foregroundMark x1="92891" y1="24023" x2="91250" y2="16895"/>
                          <a14:foregroundMark x1="91250" y1="16895" x2="63594" y2="49023"/>
                          <a14:foregroundMark x1="63594" y1="49023" x2="58438" y2="63770"/>
                          <a14:foregroundMark x1="58438" y1="63770" x2="65156" y2="64551"/>
                          <a14:foregroundMark x1="65156" y1="64551" x2="88516" y2="48340"/>
                          <a14:foregroundMark x1="96719" y1="22754" x2="97109" y2="24414"/>
                          <a14:foregroundMark x1="11641" y1="18652" x2="15234" y2="75586"/>
                          <a14:foregroundMark x1="15234" y1="75586" x2="22031" y2="82813"/>
                          <a14:foregroundMark x1="22031" y1="82813" x2="54609" y2="84277"/>
                          <a14:foregroundMark x1="54609" y1="84277" x2="81875" y2="81934"/>
                          <a14:foregroundMark x1="81875" y1="81934" x2="86328" y2="71973"/>
                          <a14:foregroundMark x1="86328" y1="71973" x2="86250" y2="21582"/>
                          <a14:foregroundMark x1="86250" y1="21582" x2="84453" y2="14551"/>
                          <a14:foregroundMark x1="84453" y1="14551" x2="20000" y2="15039"/>
                          <a14:foregroundMark x1="20000" y1="15039" x2="14453" y2="16992"/>
                          <a14:foregroundMark x1="14453" y1="16992" x2="11641" y2="20117"/>
                          <a14:foregroundMark x1="15859" y1="19141" x2="32734" y2="41797"/>
                          <a14:foregroundMark x1="32734" y1="41797" x2="72656" y2="74805"/>
                          <a14:foregroundMark x1="75391" y1="20117" x2="33281" y2="43457"/>
                          <a14:foregroundMark x1="33281" y1="43457" x2="26875" y2="50879"/>
                          <a14:foregroundMark x1="26875" y1="50879" x2="23594" y2="59180"/>
                          <a14:foregroundMark x1="23594" y1="59180" x2="23047" y2="62695"/>
                          <a14:foregroundMark x1="14375" y1="39453" x2="15703" y2="70605"/>
                          <a14:foregroundMark x1="15703" y1="70605" x2="18438" y2="78320"/>
                          <a14:foregroundMark x1="18438" y1="78320" x2="23047" y2="82227"/>
                          <a14:foregroundMark x1="23047" y1="82227" x2="62422" y2="79785"/>
                          <a14:foregroundMark x1="62422" y1="79785" x2="64766" y2="73047"/>
                          <a14:foregroundMark x1="64766" y1="73047" x2="64141" y2="62695"/>
                          <a14:foregroundMark x1="64141" y1="62695" x2="28672" y2="49023"/>
                          <a14:foregroundMark x1="28672" y1="49023" x2="14766" y2="46973"/>
                          <a14:foregroundMark x1="13984" y1="46777" x2="14531" y2="76172"/>
                          <a14:foregroundMark x1="14531" y1="76172" x2="16250" y2="83105"/>
                          <a14:foregroundMark x1="16250" y1="83105" x2="51172" y2="83301"/>
                          <a14:foregroundMark x1="51172" y1="83301" x2="58984" y2="83105"/>
                          <a14:foregroundMark x1="58984" y1="83105" x2="61016" y2="71387"/>
                          <a14:foregroundMark x1="61016" y1="71387" x2="59844" y2="54590"/>
                          <a14:foregroundMark x1="59844" y1="54590" x2="13750" y2="47266"/>
                          <a14:foregroundMark x1="18438" y1="63672" x2="29688" y2="73828"/>
                          <a14:foregroundMark x1="29688" y1="73828" x2="43750" y2="78320"/>
                          <a14:foregroundMark x1="43750" y1="78320" x2="51016" y2="78516"/>
                          <a14:foregroundMark x1="51016" y1="78516" x2="46406" y2="74316"/>
                          <a14:foregroundMark x1="46406" y1="74316" x2="23594" y2="65137"/>
                          <a14:foregroundMark x1="23594" y1="65137" x2="18594" y2="58887"/>
                          <a14:backgroundMark x1="92656" y1="34180" x2="91094" y2="40820"/>
                          <a14:backgroundMark x1="91094" y1="40820" x2="93047" y2="34863"/>
                          <a14:backgroundMark x1="93203" y1="34375" x2="90859" y2="40723"/>
                          <a14:backgroundMark x1="90859" y1="40723" x2="93203" y2="34863"/>
                          <a14:backgroundMark x1="91484" y1="46484" x2="91094" y2="44043"/>
                          <a14:backgroundMark x1="90859" y1="40723" x2="92188" y2="41699"/>
                          <a14:backgroundMark x1="90859" y1="42676" x2="91250" y2="43457"/>
                          <a14:backgroundMark x1="91016" y1="43359" x2="91250" y2="43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t="10645" r="70" b="11563"/>
            <a:stretch/>
          </p:blipFill>
          <p:spPr bwMode="auto">
            <a:xfrm>
              <a:off x="8518316" y="6473332"/>
              <a:ext cx="507378" cy="346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>
              <a:hlinkClick r:id="" action="ppaction://customshow?id=4&amp;return=true"/>
              <a:extLst>
                <a:ext uri="{FF2B5EF4-FFF2-40B4-BE49-F238E27FC236}">
                  <a16:creationId xmlns:a16="http://schemas.microsoft.com/office/drawing/2014/main" id="{70191C74-37DE-4B87-8855-C260BDFAAFAD}"/>
                </a:ext>
              </a:extLst>
            </p:cNvPr>
            <p:cNvSpPr/>
            <p:nvPr userDrawn="1"/>
          </p:nvSpPr>
          <p:spPr>
            <a:xfrm>
              <a:off x="8352168" y="6272372"/>
              <a:ext cx="84170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Whiteboard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68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FCD9-5063-4A0A-9059-E1670184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92A4-B42A-4241-8EB0-69B3E03DC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EFFE8-6E9A-4776-8844-806DA306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7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3AB2F5-5FF8-4EE9-AB17-AD35EB1F9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7A097-EDE2-4338-99F3-1725B2F4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F1CA4A-FE4B-40BF-A689-FA8850E0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B11BD6-23DE-43B7-A5ED-5AB9618B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E90066-794F-402A-9A25-D39A512B2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8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62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8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3076574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398838"/>
            <a:ext cx="8229600" cy="3001962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3214687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PQuestion" title="Question Text Shape">
            <a:extLst>
              <a:ext uri="{FF2B5EF4-FFF2-40B4-BE49-F238E27FC236}">
                <a16:creationId xmlns:a16="http://schemas.microsoft.com/office/drawing/2014/main" id="{61250189-A62A-4818-AAAE-060655F59546}"/>
              </a:ext>
            </a:extLst>
          </p:cNvPr>
          <p:cNvSpPr txBox="1">
            <a:spLocks/>
          </p:cNvSpPr>
          <p:nvPr userDrawn="1"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defTabSz="914400"/>
            <a:endParaRPr lang="en-US" sz="3000" b="0" dirty="0"/>
          </a:p>
        </p:txBody>
      </p:sp>
      <p:sp>
        <p:nvSpPr>
          <p:cNvPr id="13" name="TPPolling">
            <a:extLst>
              <a:ext uri="{FF2B5EF4-FFF2-40B4-BE49-F238E27FC236}">
                <a16:creationId xmlns:a16="http://schemas.microsoft.com/office/drawing/2014/main" id="{1BB967D3-30B5-4892-A38E-63AD01E9ECBA}"/>
              </a:ext>
            </a:extLst>
          </p:cNvPr>
          <p:cNvSpPr/>
          <p:nvPr userDrawn="1"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MCJROTCLogo2.gif">
            <a:extLst>
              <a:ext uri="{FF2B5EF4-FFF2-40B4-BE49-F238E27FC236}">
                <a16:creationId xmlns:a16="http://schemas.microsoft.com/office/drawing/2014/main" id="{D00F225B-56EC-465A-8388-85148C8A55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6128" y="152400"/>
            <a:ext cx="8075472" cy="281940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40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633412" indent="-51435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+mj-lt"/>
        <a:buAutoNum type="alphaUcPeriod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71550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+mj-lt"/>
        <a:buAutoNum type="alphaUcPeriod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23963" indent="-4572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+mj-lt"/>
        <a:buAutoNum type="alphaU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2" indent="-4572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+mj-lt"/>
        <a:buAutoNum type="alphaU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700212" indent="-4572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+mj-lt"/>
        <a:buAutoNum type="alphaUcPeriod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8.wmf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37.xml"/><Relationship Id="rId7" Type="http://schemas.openxmlformats.org/officeDocument/2006/relationships/image" Target="../media/image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4.png"/><Relationship Id="rId4" Type="http://schemas.openxmlformats.org/officeDocument/2006/relationships/tags" Target="../tags/tag38.xml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41.xml"/><Relationship Id="rId7" Type="http://schemas.openxmlformats.org/officeDocument/2006/relationships/image" Target="../media/image6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0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7.png"/><Relationship Id="rId4" Type="http://schemas.openxmlformats.org/officeDocument/2006/relationships/tags" Target="../tags/tag42.xml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What's%20My%20Rank.ex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69.wmf"/><Relationship Id="rId2" Type="http://schemas.openxmlformats.org/officeDocument/2006/relationships/tags" Target="../tags/tag4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543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Marine Corps Rank Structure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LE1-C5S5T2pg319-324 Marine Corps Rank Structure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E2584C8-DEA8-4A52-A8FD-F9D2CC07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A device attached to the uniform that indicates a person's rank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82AF4130-F424-48F1-B564-744F77790EC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Rank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Insignia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 Officer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1BFE6B-7E47-4345-9A78-B2F24471D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(LE1-C5S5T2:KW2)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C4FCB30-2E5A-48F3-817D-2AE45BF3E20A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1D28674E-D61C-4569-B152-D54E972114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57325D20-4A77-40BD-A9BD-2CC5302EEF1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-307" y="4248964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9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E5C59833-CF2E-4719-8B7D-A376F0D1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An official position such as a sergeant or a captain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C6120373-DDD9-458B-8327-8DC93AE5851C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Rank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Insignia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 Officer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210110-BA95-4A9C-AD78-53A1AC9A9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(LE1-C5S5T2:KW3)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2D4792E-5C12-4F8F-88CF-1AE39300E60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A2C311CC-2F6D-4F5D-B0E4-C60B363B69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313F27FE-9E62-4682-93C2-A0934A35651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-1755" y="3564220"/>
            <a:ext cx="43307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4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C3555343-4A17-4F4C-B37D-DB069739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Prior enlisted Marine officers who are technical experts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0775CF8D-D0BD-446A-AEB1-196AFB3BD39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Rank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Insignia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 Officer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82A0FD-127F-4515-BC46-6040C4260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(LE1-C5S5T2:KW4)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AC13D5F1-3E09-4BBF-98E3-0F027C81DF7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FD727B19-4FD9-4718-8B38-948FAEC6CE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1069"/>
            <a:ext cx="646812" cy="28938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D8674C7B-3E15-4270-84EC-6AB9A97B1AA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29" y="4906818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7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Opening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List 2-3 things  that you already know about the Marine Corps rank and insignia?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0260C8-D11F-4EEE-AC9E-35106736A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9" name="ShockwaveFlash2" r:id="rId3" imgW="1136520" imgH="1365120"/>
        </mc:Choice>
        <mc:Fallback>
          <p:control name="ShockwaveFlash2" r:id="rId3" imgW="1136520" imgH="1365120">
            <p:pic>
              <p:nvPicPr>
                <p:cNvPr id="11" name="ShockwaveFlash2">
                  <a:extLst>
                    <a:ext uri="{FF2B5EF4-FFF2-40B4-BE49-F238E27FC236}">
                      <a16:creationId xmlns:a16="http://schemas.microsoft.com/office/drawing/2014/main" id="{B5B7EDA8-C8B9-47D8-9491-A1A08E2B536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6862" y="54787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276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Background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22250" indent="0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Rank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grade</a:t>
            </a:r>
            <a:r>
              <a:rPr lang="en-US" dirty="0"/>
              <a:t> in the Marine Corps is used for:</a:t>
            </a:r>
          </a:p>
          <a:p>
            <a:pPr marL="222250" indent="0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800" dirty="0"/>
          </a:p>
          <a:p>
            <a:pPr marL="119380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/>
              <a:t>personnel planning</a:t>
            </a:r>
          </a:p>
          <a:p>
            <a:pPr marL="119380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/>
              <a:t>recruitment</a:t>
            </a:r>
          </a:p>
          <a:p>
            <a:pPr marL="119380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/>
              <a:t>selection for training</a:t>
            </a:r>
          </a:p>
          <a:p>
            <a:pPr marL="119380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/>
              <a:t>development of training needs</a:t>
            </a:r>
          </a:p>
          <a:p>
            <a:pPr marL="119380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/>
              <a:t>promotions</a:t>
            </a:r>
          </a:p>
          <a:p>
            <a:pPr marL="119380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/>
              <a:t>assignments</a:t>
            </a:r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1200" dirty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Through the ages, </a:t>
            </a:r>
            <a:r>
              <a:rPr lang="en-US" b="1" dirty="0">
                <a:solidFill>
                  <a:srgbClr val="FFFF00"/>
                </a:solidFill>
              </a:rPr>
              <a:t>rank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has included symbols such as </a:t>
            </a:r>
            <a:r>
              <a:rPr lang="en-US" dirty="0">
                <a:solidFill>
                  <a:srgbClr val="FFFF00"/>
                </a:solidFill>
              </a:rPr>
              <a:t>feathers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sashes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stripes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showy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uniforms</a:t>
            </a:r>
            <a:r>
              <a:rPr lang="en-US" dirty="0"/>
              <a:t>.</a:t>
            </a:r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49725"/>
            <a:ext cx="163353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9144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954088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184308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History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67945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FF00"/>
                </a:solidFill>
              </a:rPr>
              <a:t>Chevrons</a:t>
            </a:r>
            <a:r>
              <a:rPr lang="en-US" dirty="0"/>
              <a:t> (enlisted insignia) are V-shaped stripes whose use in military go back at least the twelfth century.</a:t>
            </a:r>
          </a:p>
          <a:p>
            <a:pPr marL="67945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224088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978275"/>
            <a:ext cx="4953000" cy="2144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3200"/>
              </a:lnSpc>
              <a:buSzPct val="80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The British and French used chevrons (the French word for “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roof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”) to signify ______________.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5511800"/>
            <a:ext cx="293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length of service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Marine Corps Rank Structure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466725" indent="0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/>
              <a:t>One of the most distinguishing features about the Marine Corps is the uniform.</a:t>
            </a:r>
          </a:p>
          <a:p>
            <a:pPr marL="67945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32004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2258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Marine Corps Rank Structure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466725" indent="0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3600" dirty="0"/>
              <a:t>Rank, grade, and insignia identify Marines as </a:t>
            </a:r>
            <a:r>
              <a:rPr lang="en-US" sz="3600" dirty="0">
                <a:solidFill>
                  <a:srgbClr val="FFFF00"/>
                </a:solidFill>
              </a:rPr>
              <a:t>officers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FF00"/>
                </a:solidFill>
              </a:rPr>
              <a:t>enlisted</a:t>
            </a:r>
            <a:r>
              <a:rPr lang="en-US" sz="3600" dirty="0"/>
              <a:t>.</a:t>
            </a:r>
          </a:p>
          <a:p>
            <a:pPr marL="679450" indent="-457200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5105400"/>
            <a:ext cx="10699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962400"/>
            <a:ext cx="9223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654425"/>
            <a:ext cx="11874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5100638"/>
            <a:ext cx="9223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3733800"/>
            <a:ext cx="4238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4048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3397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52950"/>
            <a:ext cx="10810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479800"/>
            <a:ext cx="9969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Marine Corps Rank Structure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 anchor="ctr"/>
          <a:lstStyle/>
          <a:p>
            <a:pPr marL="679450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3600"/>
              <a:t>A </a:t>
            </a:r>
            <a:r>
              <a:rPr lang="en-US" altLang="en-US" sz="3600">
                <a:solidFill>
                  <a:srgbClr val="FFFF00"/>
                </a:solidFill>
              </a:rPr>
              <a:t>warrant officer </a:t>
            </a:r>
            <a:r>
              <a:rPr lang="en-US" altLang="en-US" sz="3600"/>
              <a:t>is a prior enlisted Marine with </a:t>
            </a:r>
            <a:r>
              <a:rPr lang="en-US" altLang="en-US" sz="3600">
                <a:solidFill>
                  <a:srgbClr val="FFFF00"/>
                </a:solidFill>
              </a:rPr>
              <a:t>specialties in a certain field </a:t>
            </a:r>
            <a:r>
              <a:rPr lang="en-US" altLang="en-US" sz="3600"/>
              <a:t>such as knowledge, training, and experience with particular systems or equipment.</a:t>
            </a:r>
          </a:p>
          <a:p>
            <a:pPr marL="679450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3600"/>
              <a:t>A </a:t>
            </a:r>
            <a:r>
              <a:rPr lang="en-US" altLang="en-US" sz="3600">
                <a:solidFill>
                  <a:srgbClr val="FFFF00"/>
                </a:solidFill>
              </a:rPr>
              <a:t>commissioned officer </a:t>
            </a:r>
            <a:r>
              <a:rPr lang="en-US" altLang="en-US" sz="3600"/>
              <a:t>holds a rank of  second lieutenant or above.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2133600"/>
            <a:ext cx="7315200" cy="24384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0" eaLnBrk="1" hangingPunct="1">
              <a:buSzPct val="75000"/>
              <a:buFont typeface="Wingdings 2" pitchFamily="18" charset="2"/>
              <a:buNone/>
            </a:pPr>
            <a:r>
              <a:rPr lang="en-US" altLang="en-US" sz="3600"/>
              <a:t>This lesson introduces you to the Marine Corps Rank Structure, including information on officer and enlisted rank, grades, and insignia.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34A5F4-C681-48E2-BB4A-2B9BAC36F7EE}"/>
              </a:ext>
            </a:extLst>
          </p:cNvPr>
          <p:cNvSpPr txBox="1">
            <a:spLocks/>
          </p:cNvSpPr>
          <p:nvPr/>
        </p:nvSpPr>
        <p:spPr>
          <a:xfrm>
            <a:off x="1828800" y="155448"/>
            <a:ext cx="6858000" cy="125272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US" dirty="0"/>
              <a:t>Lesson Purpose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BC9CAFBA-7267-4C4C-A614-3FFD6BD7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The British and French used chevrons to signify ________.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37B6D01B-5819-4726-8299-126CB3A6915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rank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level of courage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years of service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None of the above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CA42D5-75D8-4511-819B-0FDEE0C73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(LE1-C5S5T2:LQ3)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11B27EA9-712A-4ED7-8BA9-588EFBCF4D38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62F971B1-F137-4B35-B2B1-9318F3C227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309E6DDC-ECB4-494F-8DF8-C46756FD42C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29" y="4876800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1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A commissioned officer is a prior enlisted Marine with specialties in a certain field.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(LE1-C5S5T2:LQ4)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276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6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Officer Rank Structure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5105400"/>
          </a:xfrm>
        </p:spPr>
        <p:txBody>
          <a:bodyPr/>
          <a:lstStyle/>
          <a:p>
            <a:pPr marL="22225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sz="280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790700"/>
          <a:ext cx="8686797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2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0-2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0-3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052"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Company and Field Grade Officer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2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nd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Lieutenant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Lieutenant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Captain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Major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Lieutenant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Colonel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Colonel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2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0-7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0-8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0-10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23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General Officer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13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Brigadier General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Major General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Lieutenant General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General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2438400"/>
            <a:ext cx="904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924425"/>
            <a:ext cx="183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62525"/>
            <a:ext cx="10906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981575"/>
            <a:ext cx="923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876800"/>
            <a:ext cx="666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2587625"/>
            <a:ext cx="114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6175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416175"/>
            <a:ext cx="9620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365375"/>
            <a:ext cx="485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47913"/>
            <a:ext cx="485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Warrant Officer Rank Structure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pPr marL="22225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sz="280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590800"/>
          <a:ext cx="8237538" cy="271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W-1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W-2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W-3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W-4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W-5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54">
                <a:tc rowSpan="2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Warrant Officer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23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Warrant Officer</a:t>
                      </a: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Chief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Warrant Officer-2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Chief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Warrant Officer-3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Chief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Warrant Officer-4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Chief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Warrant Officer-5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11513"/>
            <a:ext cx="4222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97225"/>
            <a:ext cx="4048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70238"/>
            <a:ext cx="39211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6750"/>
            <a:ext cx="361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90875"/>
            <a:ext cx="3397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Enlisted Rank Structure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pPr marL="22225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62613"/>
            <a:ext cx="1847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1790700"/>
          <a:ext cx="8686797" cy="483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45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E-1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E-2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E-3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E-4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E-5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E-6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977">
                <a:tc rowSpan="5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Enlisted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5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Private First Class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Lance Corporal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Corporal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Sergeant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Staff Sergeant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5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E-7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E-8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E-9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78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384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Gunnery Sergeant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Master Sergeant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First Sergeant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Master Gunnery Sergeant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Sergeant Major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Sergeant Major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of the M.C.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4572000"/>
            <a:ext cx="939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572000"/>
            <a:ext cx="8763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4570413"/>
            <a:ext cx="857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57713"/>
            <a:ext cx="8715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560888"/>
            <a:ext cx="771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48188"/>
            <a:ext cx="819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233613"/>
            <a:ext cx="8858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209800"/>
            <a:ext cx="9128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930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382838"/>
            <a:ext cx="895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57425"/>
            <a:ext cx="9906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00200" y="2514600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charset="0"/>
              </a:rPr>
              <a:t>No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charset="0"/>
              </a:rPr>
              <a:t>Insignia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PQuestion" title="Question Text Shape">
            <a:extLst>
              <a:ext uri="{FF2B5EF4-FFF2-40B4-BE49-F238E27FC236}">
                <a16:creationId xmlns:a16="http://schemas.microsoft.com/office/drawing/2014/main" id="{A9802AA5-A338-4CF7-8B5E-437CF6E4FE0F}"/>
              </a:ext>
            </a:extLst>
          </p:cNvPr>
          <p:cNvSpPr txBox="1">
            <a:spLocks/>
          </p:cNvSpPr>
          <p:nvPr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5361391D-CE58-4114-B2A3-5F07C01B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83" y="206845"/>
            <a:ext cx="7963593" cy="868633"/>
          </a:xfrm>
        </p:spPr>
        <p:txBody>
          <a:bodyPr>
            <a:noAutofit/>
          </a:bodyPr>
          <a:lstStyle/>
          <a:p>
            <a:r>
              <a:rPr lang="en-US" sz="3200" dirty="0"/>
              <a:t>Of the ranks displayed, which is the highest?</a:t>
            </a:r>
          </a:p>
        </p:txBody>
      </p:sp>
      <p:sp>
        <p:nvSpPr>
          <p:cNvPr id="3" name="TPAnswers" hidden="1" title="Answer Text Shape">
            <a:extLst>
              <a:ext uri="{FF2B5EF4-FFF2-40B4-BE49-F238E27FC236}">
                <a16:creationId xmlns:a16="http://schemas.microsoft.com/office/drawing/2014/main" id="{C0C52D9F-6723-44A5-8653-685632AFAC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399" y="3117551"/>
            <a:ext cx="8916099" cy="772807"/>
          </a:xfrm>
          <a:noFill/>
          <a:ln>
            <a:noFill/>
          </a:ln>
        </p:spPr>
        <p:txBody>
          <a:bodyPr lIns="91440" numCol="3">
            <a:normAutofit/>
          </a:bodyPr>
          <a:lstStyle/>
          <a:p>
            <a:pPr marL="742950" indent="-7429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10000"/>
                </a:schemeClr>
              </a:buClr>
              <a:buSzPct val="100000"/>
              <a:buFont typeface="Wingdings 2" pitchFamily="18" charset="2"/>
              <a:buAutoNum type="alphaUcPeriod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Captain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10000"/>
                </a:schemeClr>
              </a:buClr>
              <a:buSzPct val="100000"/>
              <a:buFont typeface="Wingdings 2" pitchFamily="18" charset="2"/>
              <a:buAutoNum type="alphaUcPeriod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Lt Col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10000"/>
                </a:schemeClr>
              </a:buClr>
              <a:buSzPct val="100000"/>
              <a:buFont typeface="Wingdings 2" pitchFamily="18" charset="2"/>
              <a:buAutoNum type="alphaUcPeriod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Major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AC095-52FB-4ABF-99E4-0DF20F5F1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(LE1-C5S5T2:LQ5)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952EAF67-16F2-481A-A82F-2D8FE22F6FA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MCJROTCLogo2.gif">
            <a:extLst>
              <a:ext uri="{FF2B5EF4-FFF2-40B4-BE49-F238E27FC236}">
                <a16:creationId xmlns:a16="http://schemas.microsoft.com/office/drawing/2014/main" id="{9F3192A7-B9DD-4B0A-BAC6-3FD5DF558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PChart" descr="A. got 0, B. got 0, C. got 0, ">
            <a:extLst>
              <a:ext uri="{FF2B5EF4-FFF2-40B4-BE49-F238E27FC236}">
                <a16:creationId xmlns:a16="http://schemas.microsoft.com/office/drawing/2014/main" id="{7B975C4D-E86A-468C-AE9B-C6D9CBA97F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00" y="3378201"/>
            <a:ext cx="9144000" cy="295756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TPPictureChoice1">
            <a:extLst>
              <a:ext uri="{FF2B5EF4-FFF2-40B4-BE49-F238E27FC236}">
                <a16:creationId xmlns:a16="http://schemas.microsoft.com/office/drawing/2014/main" id="{AEE50C9B-6552-4C14-8932-DCEE64BC86E6}"/>
              </a:ext>
            </a:extLst>
          </p:cNvPr>
          <p:cNvGrpSpPr/>
          <p:nvPr/>
        </p:nvGrpSpPr>
        <p:grpSpPr>
          <a:xfrm>
            <a:off x="609600" y="890216"/>
            <a:ext cx="1974414" cy="2016746"/>
            <a:chOff x="698961" y="3673824"/>
            <a:chExt cx="2046756" cy="2195898"/>
          </a:xfrm>
        </p:grpSpPr>
        <p:pic>
          <p:nvPicPr>
            <p:cNvPr id="10" name="PSPic1">
              <a:extLst>
                <a:ext uri="{FF2B5EF4-FFF2-40B4-BE49-F238E27FC236}">
                  <a16:creationId xmlns:a16="http://schemas.microsoft.com/office/drawing/2014/main" id="{BAF2C06D-55B9-442E-9002-8E616925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846" y="3712333"/>
              <a:ext cx="1429871" cy="2157389"/>
            </a:xfrm>
            <a:prstGeom prst="rect">
              <a:avLst/>
            </a:prstGeom>
          </p:spPr>
        </p:pic>
        <p:sp>
          <p:nvSpPr>
            <p:cNvPr id="6" name="PSText1">
              <a:extLst>
                <a:ext uri="{FF2B5EF4-FFF2-40B4-BE49-F238E27FC236}">
                  <a16:creationId xmlns:a16="http://schemas.microsoft.com/office/drawing/2014/main" id="{E29D23B3-1DFD-4D5D-9231-364AE41A6BD8}"/>
                </a:ext>
              </a:extLst>
            </p:cNvPr>
            <p:cNvSpPr txBox="1"/>
            <p:nvPr/>
          </p:nvSpPr>
          <p:spPr>
            <a:xfrm>
              <a:off x="889461" y="3673824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PSArrow1">
              <a:extLst>
                <a:ext uri="{FF2B5EF4-FFF2-40B4-BE49-F238E27FC236}">
                  <a16:creationId xmlns:a16="http://schemas.microsoft.com/office/drawing/2014/main" id="{292E238D-E476-4E76-A671-FE88EBAA7EB5}"/>
                </a:ext>
              </a:extLst>
            </p:cNvPr>
            <p:cNvSpPr/>
            <p:nvPr/>
          </p:nvSpPr>
          <p:spPr>
            <a:xfrm>
              <a:off x="698961" y="3994989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TPPictureChoice2">
            <a:extLst>
              <a:ext uri="{FF2B5EF4-FFF2-40B4-BE49-F238E27FC236}">
                <a16:creationId xmlns:a16="http://schemas.microsoft.com/office/drawing/2014/main" id="{C4D79137-9480-45AF-8C24-F2672E96F76C}"/>
              </a:ext>
            </a:extLst>
          </p:cNvPr>
          <p:cNvGrpSpPr/>
          <p:nvPr/>
        </p:nvGrpSpPr>
        <p:grpSpPr>
          <a:xfrm>
            <a:off x="3385659" y="899966"/>
            <a:ext cx="1967442" cy="2016204"/>
            <a:chOff x="3168639" y="3364832"/>
            <a:chExt cx="2408502" cy="2758565"/>
          </a:xfrm>
        </p:grpSpPr>
        <p:pic>
          <p:nvPicPr>
            <p:cNvPr id="11" name="PSPic2">
              <a:extLst>
                <a:ext uri="{FF2B5EF4-FFF2-40B4-BE49-F238E27FC236}">
                  <a16:creationId xmlns:a16="http://schemas.microsoft.com/office/drawing/2014/main" id="{32073425-E15B-4FFD-84E7-0041E24B7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88" y="3830246"/>
              <a:ext cx="1862153" cy="2293151"/>
            </a:xfrm>
            <a:prstGeom prst="rect">
              <a:avLst/>
            </a:prstGeom>
          </p:spPr>
        </p:pic>
        <p:sp>
          <p:nvSpPr>
            <p:cNvPr id="15" name="PSText2">
              <a:extLst>
                <a:ext uri="{FF2B5EF4-FFF2-40B4-BE49-F238E27FC236}">
                  <a16:creationId xmlns:a16="http://schemas.microsoft.com/office/drawing/2014/main" id="{8646EE35-EDAC-4733-A6F2-03CD3F48E472}"/>
                </a:ext>
              </a:extLst>
            </p:cNvPr>
            <p:cNvSpPr txBox="1"/>
            <p:nvPr/>
          </p:nvSpPr>
          <p:spPr>
            <a:xfrm>
              <a:off x="3358147" y="3364832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PSArrow2">
              <a:extLst>
                <a:ext uri="{FF2B5EF4-FFF2-40B4-BE49-F238E27FC236}">
                  <a16:creationId xmlns:a16="http://schemas.microsoft.com/office/drawing/2014/main" id="{7939CC9E-9F79-4AD9-B375-5017DD7794EF}"/>
                </a:ext>
              </a:extLst>
            </p:cNvPr>
            <p:cNvSpPr/>
            <p:nvPr/>
          </p:nvSpPr>
          <p:spPr>
            <a:xfrm>
              <a:off x="3168639" y="3739748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TPPictureChoice3">
            <a:extLst>
              <a:ext uri="{FF2B5EF4-FFF2-40B4-BE49-F238E27FC236}">
                <a16:creationId xmlns:a16="http://schemas.microsoft.com/office/drawing/2014/main" id="{D48CAFEF-B15B-4737-A813-8F19CF9495DA}"/>
              </a:ext>
            </a:extLst>
          </p:cNvPr>
          <p:cNvGrpSpPr/>
          <p:nvPr/>
        </p:nvGrpSpPr>
        <p:grpSpPr>
          <a:xfrm>
            <a:off x="6343208" y="925584"/>
            <a:ext cx="1883515" cy="1981377"/>
            <a:chOff x="6245126" y="3406610"/>
            <a:chExt cx="2312981" cy="2703940"/>
          </a:xfrm>
        </p:grpSpPr>
        <p:pic>
          <p:nvPicPr>
            <p:cNvPr id="12" name="PSPic3">
              <a:extLst>
                <a:ext uri="{FF2B5EF4-FFF2-40B4-BE49-F238E27FC236}">
                  <a16:creationId xmlns:a16="http://schemas.microsoft.com/office/drawing/2014/main" id="{AA9C1DF6-007E-410F-AD94-58B507831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122" y="3880272"/>
              <a:ext cx="1867985" cy="2230278"/>
            </a:xfrm>
            <a:prstGeom prst="rect">
              <a:avLst/>
            </a:prstGeom>
          </p:spPr>
        </p:pic>
        <p:sp>
          <p:nvSpPr>
            <p:cNvPr id="18" name="PSText3">
              <a:extLst>
                <a:ext uri="{FF2B5EF4-FFF2-40B4-BE49-F238E27FC236}">
                  <a16:creationId xmlns:a16="http://schemas.microsoft.com/office/drawing/2014/main" id="{F392593C-084B-451E-BAEF-64F30BE0F20C}"/>
                </a:ext>
              </a:extLst>
            </p:cNvPr>
            <p:cNvSpPr txBox="1"/>
            <p:nvPr/>
          </p:nvSpPr>
          <p:spPr>
            <a:xfrm>
              <a:off x="6435626" y="3406610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PSArrow3">
              <a:extLst>
                <a:ext uri="{FF2B5EF4-FFF2-40B4-BE49-F238E27FC236}">
                  <a16:creationId xmlns:a16="http://schemas.microsoft.com/office/drawing/2014/main" id="{4ECA60FD-DA53-4383-B85E-A27EA4810103}"/>
                </a:ext>
              </a:extLst>
            </p:cNvPr>
            <p:cNvSpPr/>
            <p:nvPr/>
          </p:nvSpPr>
          <p:spPr>
            <a:xfrm>
              <a:off x="6245126" y="3746257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CAI1" title="Correct Answer Indicator">
            <a:extLst>
              <a:ext uri="{FF2B5EF4-FFF2-40B4-BE49-F238E27FC236}">
                <a16:creationId xmlns:a16="http://schemas.microsoft.com/office/drawing/2014/main" id="{3FADA51B-9717-4359-8977-31A1EE49E68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821258" y="1219200"/>
            <a:ext cx="311441" cy="34309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5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PQuestion" title="Question Text Shape">
            <a:extLst>
              <a:ext uri="{FF2B5EF4-FFF2-40B4-BE49-F238E27FC236}">
                <a16:creationId xmlns:a16="http://schemas.microsoft.com/office/drawing/2014/main" id="{A9802AA5-A338-4CF7-8B5E-437CF6E4FE0F}"/>
              </a:ext>
            </a:extLst>
          </p:cNvPr>
          <p:cNvSpPr txBox="1">
            <a:spLocks/>
          </p:cNvSpPr>
          <p:nvPr/>
        </p:nvSpPr>
        <p:spPr>
          <a:xfrm>
            <a:off x="152400" y="76601"/>
            <a:ext cx="1441508" cy="1315972"/>
          </a:xfrm>
          <a:prstGeom prst="rect">
            <a:avLst/>
          </a:prstGeom>
          <a:solidFill>
            <a:srgbClr val="00133A"/>
          </a:solidFill>
          <a:ln w="25400" cmpd="sng">
            <a:noFill/>
            <a:prstDash val="solid"/>
          </a:ln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DDDDD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DDDDDD"/>
                </a:solidFill>
                <a:latin typeface="Corbe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5361391D-CE58-4114-B2A3-5F07C01B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83" y="206845"/>
            <a:ext cx="7963593" cy="868633"/>
          </a:xfrm>
        </p:spPr>
        <p:txBody>
          <a:bodyPr>
            <a:noAutofit/>
          </a:bodyPr>
          <a:lstStyle/>
          <a:p>
            <a:r>
              <a:rPr lang="en-US" sz="3200" dirty="0"/>
              <a:t>Of the ranks displayed, which is the highest?</a:t>
            </a:r>
          </a:p>
        </p:txBody>
      </p:sp>
      <p:sp>
        <p:nvSpPr>
          <p:cNvPr id="3" name="TPAnswers" hidden="1" title="Answer Text Shape">
            <a:extLst>
              <a:ext uri="{FF2B5EF4-FFF2-40B4-BE49-F238E27FC236}">
                <a16:creationId xmlns:a16="http://schemas.microsoft.com/office/drawing/2014/main" id="{C0C52D9F-6723-44A5-8653-685632AFAC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399" y="3117551"/>
            <a:ext cx="8916099" cy="772807"/>
          </a:xfrm>
          <a:noFill/>
          <a:ln>
            <a:noFill/>
          </a:ln>
        </p:spPr>
        <p:txBody>
          <a:bodyPr lIns="91440" numCol="3">
            <a:normAutofit/>
          </a:bodyPr>
          <a:lstStyle/>
          <a:p>
            <a:pPr marL="742950" indent="-7429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10000"/>
                </a:schemeClr>
              </a:buClr>
              <a:buSzPct val="100000"/>
              <a:buFont typeface="Wingdings 2" pitchFamily="18" charset="2"/>
              <a:buAutoNum type="alphaUcPeriod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Captain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10000"/>
                </a:schemeClr>
              </a:buClr>
              <a:buSzPct val="100000"/>
              <a:buFont typeface="Wingdings 2" pitchFamily="18" charset="2"/>
              <a:buAutoNum type="alphaUcPeriod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Lt Col</a:t>
            </a:r>
          </a:p>
          <a:p>
            <a:pPr marL="742950" indent="-74295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10000"/>
                </a:schemeClr>
              </a:buClr>
              <a:buSzPct val="100000"/>
              <a:buFont typeface="Wingdings 2" pitchFamily="18" charset="2"/>
              <a:buAutoNum type="alphaUcPeriod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Major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AC095-52FB-4ABF-99E4-0DF20F5F16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(LE1-C5S5T2:LQ6)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952EAF67-16F2-481A-A82F-2D8FE22F6FA1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MCJROTCLogo2.gif">
            <a:extLst>
              <a:ext uri="{FF2B5EF4-FFF2-40B4-BE49-F238E27FC236}">
                <a16:creationId xmlns:a16="http://schemas.microsoft.com/office/drawing/2014/main" id="{9F3192A7-B9DD-4B0A-BAC6-3FD5DF558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600"/>
            <a:ext cx="687528" cy="67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PChart" descr="A. got 0, B. got 0, C. got 0, ">
            <a:extLst>
              <a:ext uri="{FF2B5EF4-FFF2-40B4-BE49-F238E27FC236}">
                <a16:creationId xmlns:a16="http://schemas.microsoft.com/office/drawing/2014/main" id="{7B975C4D-E86A-468C-AE9B-C6D9CBA97F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00" y="3378201"/>
            <a:ext cx="9144000" cy="295756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TPPictureChoice1">
            <a:extLst>
              <a:ext uri="{FF2B5EF4-FFF2-40B4-BE49-F238E27FC236}">
                <a16:creationId xmlns:a16="http://schemas.microsoft.com/office/drawing/2014/main" id="{AEE50C9B-6552-4C14-8932-DCEE64BC86E6}"/>
              </a:ext>
            </a:extLst>
          </p:cNvPr>
          <p:cNvGrpSpPr/>
          <p:nvPr/>
        </p:nvGrpSpPr>
        <p:grpSpPr>
          <a:xfrm>
            <a:off x="609600" y="890217"/>
            <a:ext cx="2043488" cy="2067442"/>
            <a:chOff x="698961" y="3673824"/>
            <a:chExt cx="2118360" cy="2251097"/>
          </a:xfrm>
        </p:grpSpPr>
        <p:pic>
          <p:nvPicPr>
            <p:cNvPr id="10" name="PSPic1">
              <a:extLst>
                <a:ext uri="{FF2B5EF4-FFF2-40B4-BE49-F238E27FC236}">
                  <a16:creationId xmlns:a16="http://schemas.microsoft.com/office/drawing/2014/main" id="{BAF2C06D-55B9-442E-9002-8E616925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461" y="4121989"/>
              <a:ext cx="1927860" cy="1802932"/>
            </a:xfrm>
            <a:prstGeom prst="rect">
              <a:avLst/>
            </a:prstGeom>
          </p:spPr>
        </p:pic>
        <p:sp>
          <p:nvSpPr>
            <p:cNvPr id="6" name="PSText1">
              <a:extLst>
                <a:ext uri="{FF2B5EF4-FFF2-40B4-BE49-F238E27FC236}">
                  <a16:creationId xmlns:a16="http://schemas.microsoft.com/office/drawing/2014/main" id="{E29D23B3-1DFD-4D5D-9231-364AE41A6BD8}"/>
                </a:ext>
              </a:extLst>
            </p:cNvPr>
            <p:cNvSpPr txBox="1"/>
            <p:nvPr/>
          </p:nvSpPr>
          <p:spPr>
            <a:xfrm>
              <a:off x="889461" y="3673824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PSArrow1">
              <a:extLst>
                <a:ext uri="{FF2B5EF4-FFF2-40B4-BE49-F238E27FC236}">
                  <a16:creationId xmlns:a16="http://schemas.microsoft.com/office/drawing/2014/main" id="{292E238D-E476-4E76-A671-FE88EBAA7EB5}"/>
                </a:ext>
              </a:extLst>
            </p:cNvPr>
            <p:cNvSpPr/>
            <p:nvPr/>
          </p:nvSpPr>
          <p:spPr>
            <a:xfrm>
              <a:off x="698961" y="3994989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TPPictureChoice2">
            <a:extLst>
              <a:ext uri="{FF2B5EF4-FFF2-40B4-BE49-F238E27FC236}">
                <a16:creationId xmlns:a16="http://schemas.microsoft.com/office/drawing/2014/main" id="{C4D79137-9480-45AF-8C24-F2672E96F76C}"/>
              </a:ext>
            </a:extLst>
          </p:cNvPr>
          <p:cNvGrpSpPr/>
          <p:nvPr/>
        </p:nvGrpSpPr>
        <p:grpSpPr>
          <a:xfrm>
            <a:off x="3385658" y="899966"/>
            <a:ext cx="1931540" cy="2057694"/>
            <a:chOff x="3168639" y="3364832"/>
            <a:chExt cx="2364552" cy="2815331"/>
          </a:xfrm>
        </p:grpSpPr>
        <p:pic>
          <p:nvPicPr>
            <p:cNvPr id="11" name="PSPic2">
              <a:extLst>
                <a:ext uri="{FF2B5EF4-FFF2-40B4-BE49-F238E27FC236}">
                  <a16:creationId xmlns:a16="http://schemas.microsoft.com/office/drawing/2014/main" id="{32073425-E15B-4FFD-84E7-0041E24B7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139" y="3866748"/>
              <a:ext cx="2174052" cy="2313415"/>
            </a:xfrm>
            <a:prstGeom prst="rect">
              <a:avLst/>
            </a:prstGeom>
          </p:spPr>
        </p:pic>
        <p:sp>
          <p:nvSpPr>
            <p:cNvPr id="15" name="PSText2">
              <a:extLst>
                <a:ext uri="{FF2B5EF4-FFF2-40B4-BE49-F238E27FC236}">
                  <a16:creationId xmlns:a16="http://schemas.microsoft.com/office/drawing/2014/main" id="{8646EE35-EDAC-4733-A6F2-03CD3F48E472}"/>
                </a:ext>
              </a:extLst>
            </p:cNvPr>
            <p:cNvSpPr txBox="1"/>
            <p:nvPr/>
          </p:nvSpPr>
          <p:spPr>
            <a:xfrm>
              <a:off x="3358147" y="3364832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6" name="PSArrow2">
              <a:extLst>
                <a:ext uri="{FF2B5EF4-FFF2-40B4-BE49-F238E27FC236}">
                  <a16:creationId xmlns:a16="http://schemas.microsoft.com/office/drawing/2014/main" id="{7939CC9E-9F79-4AD9-B375-5017DD7794EF}"/>
                </a:ext>
              </a:extLst>
            </p:cNvPr>
            <p:cNvSpPr/>
            <p:nvPr/>
          </p:nvSpPr>
          <p:spPr>
            <a:xfrm>
              <a:off x="3168639" y="3739748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TPPictureChoice3">
            <a:extLst>
              <a:ext uri="{FF2B5EF4-FFF2-40B4-BE49-F238E27FC236}">
                <a16:creationId xmlns:a16="http://schemas.microsoft.com/office/drawing/2014/main" id="{D48CAFEF-B15B-4737-A813-8F19CF9495DA}"/>
              </a:ext>
            </a:extLst>
          </p:cNvPr>
          <p:cNvGrpSpPr/>
          <p:nvPr/>
        </p:nvGrpSpPr>
        <p:grpSpPr>
          <a:xfrm>
            <a:off x="6343207" y="925583"/>
            <a:ext cx="1938079" cy="2032077"/>
            <a:chOff x="6245126" y="3406610"/>
            <a:chExt cx="2379987" cy="2773130"/>
          </a:xfrm>
        </p:grpSpPr>
        <p:pic>
          <p:nvPicPr>
            <p:cNvPr id="12" name="PSPic3">
              <a:extLst>
                <a:ext uri="{FF2B5EF4-FFF2-40B4-BE49-F238E27FC236}">
                  <a16:creationId xmlns:a16="http://schemas.microsoft.com/office/drawing/2014/main" id="{AA9C1DF6-007E-410F-AD94-58B507831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626" y="3873257"/>
              <a:ext cx="2189487" cy="2306483"/>
            </a:xfrm>
            <a:prstGeom prst="rect">
              <a:avLst/>
            </a:prstGeom>
          </p:spPr>
        </p:pic>
        <p:sp>
          <p:nvSpPr>
            <p:cNvPr id="18" name="PSText3">
              <a:extLst>
                <a:ext uri="{FF2B5EF4-FFF2-40B4-BE49-F238E27FC236}">
                  <a16:creationId xmlns:a16="http://schemas.microsoft.com/office/drawing/2014/main" id="{F392593C-084B-451E-BAEF-64F30BE0F20C}"/>
                </a:ext>
              </a:extLst>
            </p:cNvPr>
            <p:cNvSpPr txBox="1"/>
            <p:nvPr/>
          </p:nvSpPr>
          <p:spPr>
            <a:xfrm>
              <a:off x="6435626" y="3406610"/>
              <a:ext cx="635000" cy="381000"/>
            </a:xfrm>
            <a:prstGeom prst="rect">
              <a:avLst/>
            </a:prstGeom>
            <a:noFill/>
          </p:spPr>
          <p:txBody>
            <a:bodyPr vert="horz" rtlCol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PSArrow3">
              <a:extLst>
                <a:ext uri="{FF2B5EF4-FFF2-40B4-BE49-F238E27FC236}">
                  <a16:creationId xmlns:a16="http://schemas.microsoft.com/office/drawing/2014/main" id="{4ECA60FD-DA53-4383-B85E-A27EA4810103}"/>
                </a:ext>
              </a:extLst>
            </p:cNvPr>
            <p:cNvSpPr/>
            <p:nvPr/>
          </p:nvSpPr>
          <p:spPr>
            <a:xfrm>
              <a:off x="6245126" y="3746257"/>
              <a:ext cx="190500" cy="508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CAI1" title="Correct Answer Indicator">
            <a:extLst>
              <a:ext uri="{FF2B5EF4-FFF2-40B4-BE49-F238E27FC236}">
                <a16:creationId xmlns:a16="http://schemas.microsoft.com/office/drawing/2014/main" id="{3DFDEACB-1053-4635-B634-108A5D17C8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877235" y="881250"/>
            <a:ext cx="311441" cy="343097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0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Game – </a:t>
            </a:r>
            <a:br>
              <a:rPr lang="en-US" dirty="0"/>
            </a:br>
            <a:r>
              <a:rPr lang="en-US" dirty="0"/>
              <a:t>	What’s My Rank?</a:t>
            </a:r>
          </a:p>
        </p:txBody>
      </p:sp>
      <p:pic>
        <p:nvPicPr>
          <p:cNvPr id="5" name="Content Placeholder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5" y="1981200"/>
            <a:ext cx="7702731" cy="441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73DC4BBE-35A3-470B-8F56-CEC7C3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2" y="12700"/>
            <a:ext cx="7218727" cy="1390650"/>
          </a:xfrm>
        </p:spPr>
        <p:txBody>
          <a:bodyPr/>
          <a:lstStyle/>
          <a:p>
            <a:r>
              <a:rPr lang="en-US" dirty="0"/>
              <a:t>Closing Question</a:t>
            </a:r>
          </a:p>
        </p:txBody>
      </p:sp>
      <p:sp>
        <p:nvSpPr>
          <p:cNvPr id="7" name="TPPolling">
            <a:extLst>
              <a:ext uri="{FF2B5EF4-FFF2-40B4-BE49-F238E27FC236}">
                <a16:creationId xmlns:a16="http://schemas.microsoft.com/office/drawing/2014/main" id="{BE596C6D-F933-466C-85F2-7E250852258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CBED2B-330F-40E8-85AE-79FAE4CBFFFD}"/>
              </a:ext>
            </a:extLst>
          </p:cNvPr>
          <p:cNvGrpSpPr/>
          <p:nvPr/>
        </p:nvGrpSpPr>
        <p:grpSpPr>
          <a:xfrm>
            <a:off x="3995882" y="6278552"/>
            <a:ext cx="342900" cy="381000"/>
            <a:chOff x="4156144" y="6248400"/>
            <a:chExt cx="342900" cy="381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CD0D3C-196E-47CC-A16A-BBC4A71B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B11F4F-67CE-432A-A6C5-1EEBAB150CFD}"/>
                </a:ext>
              </a:extLst>
            </p:cNvPr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AE817-ED16-4FBB-9227-7253FC93D763}"/>
              </a:ext>
            </a:extLst>
          </p:cNvPr>
          <p:cNvSpPr txBox="1"/>
          <p:nvPr/>
        </p:nvSpPr>
        <p:spPr>
          <a:xfrm>
            <a:off x="0" y="6161276"/>
            <a:ext cx="399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 to Instructors: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00C2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Click the Show/Hide Response Display Button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499" y="1758424"/>
            <a:ext cx="8588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What are the most significant differences between the MCJROTC and the Marine Corps rank and structure?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895D3-A379-4E90-B220-7C5179B21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2" name="ShockwaveFlash1" r:id="rId3" imgW="1138320" imgH="1365120"/>
        </mc:Choice>
        <mc:Fallback>
          <p:control name="ShockwaveFlash1" r:id="rId3" imgW="1138320" imgH="1365120">
            <p:pic>
              <p:nvPicPr>
                <p:cNvPr id="12" name="ShockwaveFlash1">
                  <a:extLst>
                    <a:ext uri="{FF2B5EF4-FFF2-40B4-BE49-F238E27FC236}">
                      <a16:creationId xmlns:a16="http://schemas.microsoft.com/office/drawing/2014/main" id="{65E7BF35-57AF-48A0-9C04-C4FBFABDC98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66745" y="5478719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619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Questions</a:t>
            </a:r>
            <a:endParaRPr lang="en-US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892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/>
          </a:p>
          <a:p>
            <a:pPr>
              <a:buFont typeface="Wingdings 2" pitchFamily="18" charset="2"/>
              <a:buNone/>
            </a:pPr>
            <a:endParaRPr lang="en-US" altLang="en-US"/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33412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endParaRPr lang="en-US" sz="900" kern="0" dirty="0">
              <a:ea typeface="Verdana" pitchFamily="34" charset="0"/>
              <a:cs typeface="Verdana" pitchFamily="34" charset="0"/>
            </a:endParaRPr>
          </a:p>
          <a:p>
            <a:pPr marL="633412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Identify Marine Corps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officer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rank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,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grade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, and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insignia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. </a:t>
            </a:r>
          </a:p>
          <a:p>
            <a:pPr marL="633412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ea typeface="Verdana" pitchFamily="34" charset="0"/>
                <a:cs typeface="Verdana" pitchFamily="34" charset="0"/>
              </a:rPr>
              <a:t>Identify Marine Corps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enlisted rank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,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grade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, and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insignia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. </a:t>
            </a:r>
          </a:p>
          <a:p>
            <a:pPr marL="633412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Differentiate between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Marine Corps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officer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and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enlisted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rank and insignia. </a:t>
            </a:r>
          </a:p>
          <a:p>
            <a:pPr marL="633412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Identify 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Marine Corps officer and enlisted rank structure </a:t>
            </a:r>
            <a:r>
              <a:rPr lang="en-US" kern="0" dirty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in sequence</a:t>
            </a:r>
            <a:r>
              <a:rPr lang="en-US" kern="0" dirty="0"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24EDD1C3-E3ED-4599-9147-D6FA20F5C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147" y="5833823"/>
            <a:ext cx="1219306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Microsoft</a:t>
            </a:r>
            <a:r>
              <a:rPr lang="en-US" sz="3200" baseline="30000" dirty="0"/>
              <a:t>©</a:t>
            </a:r>
            <a:r>
              <a:rPr lang="en-US" sz="3200" dirty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Combat Camera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Marine Corps OCS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MCJROTC Student Text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0B8B8C5E-029C-4A39-BA1E-C5BBD4BC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Participant Leaders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210CFF9C-BB13-4058-BE37-B93348E9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06637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8140562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16733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95769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30751207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8892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3073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33151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03044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2689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825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288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03824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443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1454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9903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1634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9311158F-3F55-4938-901E-5B2EE346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95" y="0"/>
            <a:ext cx="7235505" cy="1403350"/>
          </a:xfrm>
        </p:spPr>
        <p:txBody>
          <a:bodyPr/>
          <a:lstStyle/>
          <a:p>
            <a:r>
              <a:rPr lang="en-US" dirty="0"/>
              <a:t>Team Scores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FCA64601-636F-408F-893D-F9CFC2BC5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57323"/>
              </p:ext>
            </p:extLst>
          </p:nvPr>
        </p:nvGraphicFramePr>
        <p:xfrm>
          <a:off x="127000" y="1684789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9232789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236282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1264117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729572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637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658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948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1025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31941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3027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9627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3906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9728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722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982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1197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16F8B5BF-55E3-49AF-AE78-A9A2241D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90F5DC5A-574A-4F28-A33C-2F61DB9AD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793206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7208936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070024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02395225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004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928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77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2293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31763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23342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109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1806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9279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661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970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61840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>
            <a:extLst>
              <a:ext uri="{FF2B5EF4-FFF2-40B4-BE49-F238E27FC236}">
                <a16:creationId xmlns:a16="http://schemas.microsoft.com/office/drawing/2014/main" id="{79A702B0-DE1A-42A7-9BD1-7C4461F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06" y="0"/>
            <a:ext cx="7243894" cy="1403350"/>
          </a:xfrm>
        </p:spPr>
        <p:txBody>
          <a:bodyPr/>
          <a:lstStyle/>
          <a:p>
            <a:r>
              <a:rPr lang="en-US" dirty="0"/>
              <a:t>Fastest Responders</a:t>
            </a:r>
          </a:p>
        </p:txBody>
      </p:sp>
      <p:graphicFrame>
        <p:nvGraphicFramePr>
          <p:cNvPr id="4" name="TPLeaderBoardTable">
            <a:extLst>
              <a:ext uri="{FF2B5EF4-FFF2-40B4-BE49-F238E27FC236}">
                <a16:creationId xmlns:a16="http://schemas.microsoft.com/office/drawing/2014/main" id="{8EEB999D-5F07-413F-B8C5-49377958E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14102"/>
              </p:ext>
            </p:extLst>
          </p:nvPr>
        </p:nvGraphicFramePr>
        <p:xfrm>
          <a:off x="127000" y="1676400"/>
          <a:ext cx="88900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22044354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4605161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533269959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74510153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Seconds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Seconds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25781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942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90555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92047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4546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908232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610775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521856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95729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99242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21844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5699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74177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 descr="A. got 0, B. got 0, C. got 0, D. got 0, ">
            <a:extLst>
              <a:ext uri="{FF2B5EF4-FFF2-40B4-BE49-F238E27FC236}">
                <a16:creationId xmlns:a16="http://schemas.microsoft.com/office/drawing/2014/main" id="{31FD2464-9A7A-49FD-A832-7DFED50D4A9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71706" y="1677798"/>
            <a:ext cx="5766849" cy="502780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 Shape">
            <a:extLst>
              <a:ext uri="{FF2B5EF4-FFF2-40B4-BE49-F238E27FC236}">
                <a16:creationId xmlns:a16="http://schemas.microsoft.com/office/drawing/2014/main" id="{8577F61E-D0C8-494A-B84B-3A33508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 title="Answer Text Shape">
            <a:extLst>
              <a:ext uri="{FF2B5EF4-FFF2-40B4-BE49-F238E27FC236}">
                <a16:creationId xmlns:a16="http://schemas.microsoft.com/office/drawing/2014/main" id="{CBE44544-7E52-4747-B3C0-5FDC8C874574}"/>
              </a:ext>
            </a:extLst>
          </p:cNvPr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209725" y="1776413"/>
            <a:ext cx="2901950" cy="4700587"/>
          </a:xfrm>
        </p:spPr>
        <p:txBody>
          <a:bodyPr/>
          <a:lstStyle/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Alpha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Bravo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Charlie</a:t>
            </a:r>
          </a:p>
          <a:p>
            <a:pPr marL="633412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4000" dirty="0"/>
              <a:t>Delta</a:t>
            </a:r>
          </a:p>
        </p:txBody>
      </p:sp>
      <p:sp>
        <p:nvSpPr>
          <p:cNvPr id="5" name="TPPolling">
            <a:extLst>
              <a:ext uri="{FF2B5EF4-FFF2-40B4-BE49-F238E27FC236}">
                <a16:creationId xmlns:a16="http://schemas.microsoft.com/office/drawing/2014/main" id="{F81AE8AE-D6ED-41C5-B7F2-786E6B23A13C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FD4762DC-2B69-43AE-B180-0A5D3F63B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How difficult do you think it will be for you to learn the Marine Corps Rank Structure?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253D774B-8B57-418B-845C-C6969C9D6CE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2800" dirty="0"/>
              <a:t>Extremely hard - I have a hard time memorizing.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2800" dirty="0"/>
              <a:t>Very hard - I can do it, but will take a lot of practice.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2800" dirty="0"/>
              <a:t>Easy - I am pretty good at memorizing.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 sz="2800" dirty="0"/>
              <a:t>Very easy - I have already memorized all of the ranks for the Marine Corps.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66B15-9128-47B4-BF8F-34B9017FA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(LE1-C5S5T2:LQ1)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84D8FB31-362C-4DB9-9B98-8239443E683B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E8DE50EC-3B57-4EB8-9FA8-BF11D2A1719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7"/>
            <a:ext cx="646812" cy="28938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8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hart">
            <a:extLst>
              <a:ext uri="{FF2B5EF4-FFF2-40B4-BE49-F238E27FC236}">
                <a16:creationId xmlns:a16="http://schemas.microsoft.com/office/drawing/2014/main" id="{0DA008F5-AE14-4A1B-8555-D0934AD63E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0212" y="3338819"/>
            <a:ext cx="4911755" cy="302003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9AFFD593-23C4-421D-A80C-1B54A9A5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True or False:</a:t>
            </a:r>
            <a:br>
              <a:rPr lang="en-US" b="0" dirty="0"/>
            </a:br>
            <a:r>
              <a:rPr lang="en-US" b="0" dirty="0"/>
              <a:t>The MCJROTC rank structure is very different from the Marine Corps rank structure.</a:t>
            </a:r>
            <a:endParaRPr lang="en-US" dirty="0"/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7FABCF03-B2B9-439C-937D-21B7E6880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25" y="4011911"/>
            <a:ext cx="2260833" cy="167280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True</a:t>
            </a:r>
          </a:p>
          <a:p>
            <a:pPr>
              <a:spcBef>
                <a:spcPct val="2000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4000" dirty="0"/>
              <a:t>False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05C37-2313-45D8-8F6E-1E89E43D6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(LE1-C5S5T2:LQ2)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03EE1CF3-BD11-42C9-9DF1-1539857FF113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1" title="Correct Answer Indicator">
            <a:extLst>
              <a:ext uri="{FF2B5EF4-FFF2-40B4-BE49-F238E27FC236}">
                <a16:creationId xmlns:a16="http://schemas.microsoft.com/office/drawing/2014/main" id="{0ADF4F1E-0CC9-49B3-B154-1068A58EED4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190733" y="4927600"/>
            <a:ext cx="482600" cy="482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Words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eaLnBrk="1" hangingPunct="1">
              <a:defRPr/>
            </a:pPr>
            <a:endParaRPr lang="en-US" sz="1000" b="1" dirty="0"/>
          </a:p>
          <a:p>
            <a:pPr eaLnBrk="1" hangingPunct="1">
              <a:defRPr/>
            </a:pPr>
            <a:endParaRPr lang="en-US" sz="1000" b="1" dirty="0"/>
          </a:p>
          <a:p>
            <a:pPr eaLnBrk="1" hangingPunct="1">
              <a:defRPr/>
            </a:pPr>
            <a:endParaRPr lang="en-US" sz="1000" b="1" dirty="0"/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Rank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Insignia</a:t>
            </a:r>
            <a:endParaRPr lang="en-US" dirty="0">
              <a:solidFill>
                <a:srgbClr val="FFFF00"/>
              </a:solidFill>
            </a:endParaRP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Warrant Officer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Warrant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2062163"/>
            <a:ext cx="8534400" cy="4262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  <a:defRPr/>
            </a:pPr>
            <a:endParaRPr lang="en-US" sz="10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63550" indent="-346075"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  _____ - </a:t>
            </a:r>
            <a:r>
              <a:rPr lang="en-US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an official position such as a sergeant or captain</a:t>
            </a: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63550" indent="-346075"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   _______ - a device attached to the uniform that indicates a person’s rank</a:t>
            </a:r>
          </a:p>
          <a:p>
            <a:pPr marL="463550" indent="-346075"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bg1"/>
                </a:solidFill>
              </a:rPr>
              <a:t>   ____________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- </a:t>
            </a:r>
            <a:r>
              <a:rPr lang="en-US" sz="3200" dirty="0">
                <a:solidFill>
                  <a:schemeClr val="bg1"/>
                </a:solidFill>
                <a:latin typeface="+mn-lt"/>
                <a:cs typeface="Arial" pitchFamily="34" charset="0"/>
              </a:rPr>
              <a:t>prior enlisted Marine officers who are technical experts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463550" indent="-346075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cs typeface="+mn-cs"/>
              </a:rPr>
              <a:t>_______ - official certificate of appointment to a specific enlisted or warrant officer rank</a:t>
            </a: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438150" indent="-319088">
              <a:buClr>
                <a:schemeClr val="accent1"/>
              </a:buClr>
              <a:buSzPct val="80000"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4A1CC1-5758-406B-BC64-4E3250C2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 Question Slide Index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9C63-7C26-4A6D-BABA-9F4591328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 action="ppaction://hlinksldjump"/>
              </a:rPr>
              <a:t>Official certificate of appointment to a specific enlisted or warrant officer rank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A device attached to the uniform that indicates a person's rank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An official position such as a sergeant or a captain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Prior enlisted Marine officers who are technical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>
            <a:extLst>
              <a:ext uri="{FF2B5EF4-FFF2-40B4-BE49-F238E27FC236}">
                <a16:creationId xmlns:a16="http://schemas.microsoft.com/office/drawing/2014/main" id="{27880D30-6796-4C3B-8F7D-693FBEC3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Official certificate of appointment to a specific enlisted or warrant officer rank</a:t>
            </a:r>
          </a:p>
        </p:txBody>
      </p:sp>
      <p:sp>
        <p:nvSpPr>
          <p:cNvPr id="3" name="TPAnswers" title="Answer Text">
            <a:extLst>
              <a:ext uri="{FF2B5EF4-FFF2-40B4-BE49-F238E27FC236}">
                <a16:creationId xmlns:a16="http://schemas.microsoft.com/office/drawing/2014/main" id="{CF060317-8795-4B5B-A5D7-EAB665F9BDC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Rank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Insignia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 Officer</a:t>
            </a:r>
          </a:p>
          <a:p>
            <a:pPr marL="633412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lphaUcPeriod"/>
            </a:pPr>
            <a:r>
              <a:rPr lang="en-US"/>
              <a:t>Warrant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E2A90B-A1E5-429B-972B-4727324C0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(LE1-C5S5T2:KW1)</a:t>
            </a:r>
          </a:p>
        </p:txBody>
      </p:sp>
      <p:sp>
        <p:nvSpPr>
          <p:cNvPr id="4" name="TPPolling" title="Polling Shape">
            <a:extLst>
              <a:ext uri="{FF2B5EF4-FFF2-40B4-BE49-F238E27FC236}">
                <a16:creationId xmlns:a16="http://schemas.microsoft.com/office/drawing/2014/main" id="{EB1BA4AC-5E11-4485-B2D0-5B09F50E6D49}"/>
              </a:ext>
            </a:extLst>
          </p:cNvPr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PChart">
            <a:extLst>
              <a:ext uri="{FF2B5EF4-FFF2-40B4-BE49-F238E27FC236}">
                <a16:creationId xmlns:a16="http://schemas.microsoft.com/office/drawing/2014/main" id="{DD3ADA0C-5C7C-4903-9AF1-AB311B6E5E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97188" y="3398838"/>
            <a:ext cx="646812" cy="282733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 title="Correct Answer Indicator">
            <a:extLst>
              <a:ext uri="{FF2B5EF4-FFF2-40B4-BE49-F238E27FC236}">
                <a16:creationId xmlns:a16="http://schemas.microsoft.com/office/drawing/2014/main" id="{B337DE9A-15B6-49CF-A12A-A03D5A6ED4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0800000">
            <a:off x="3429" y="5592618"/>
            <a:ext cx="427182" cy="427182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48000" cap="flat" cmpd="thickThin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48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0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7363bdc-1fc3-4589-a462-8b50ad5d2aab"/>
  <p:tag name="WASPOLLED" val="830D403319084F0D8D5264BDA0B930B9"/>
  <p:tag name="TPVERSION" val="8"/>
  <p:tag name="TPFULLVERSION" val="8.3.0.202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BD4FB97B0AC47ED9B6DE8ADF66D2BD7&lt;/guid&gt;&#10;        &lt;description /&gt;&#10;        &lt;date&gt;2/21/2018 3:1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132E11108B541B59BC51C44E2C8E990&lt;/guid&gt;&#10;            &lt;repollguid&gt;FC697073E6FC49A096B03DCBC32FC69B&lt;/repollguid&gt;&#10;            &lt;sourceid&gt;C598403BAD0042D3B8E3889E9319C1D0&lt;/sourceid&gt;&#10;            &lt;questiontext&gt;Official certificate of appointment to a specific enlisted or warrant officer rank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F6DCCACD18943E591B161D94ABD1CB7&lt;/guid&gt;&#10;                    &lt;answertext&gt;Rank&lt;/answertext&gt;&#10;                    &lt;valuetype&gt;-1&lt;/valuetype&gt;&#10;                &lt;/answer&gt;&#10;                &lt;answer&gt;&#10;                    &lt;guid&gt;23820796E9B846E899BED6D19514D942&lt;/guid&gt;&#10;                    &lt;answertext&gt;Insignia&lt;/answertext&gt;&#10;                    &lt;valuetype&gt;-1&lt;/valuetype&gt;&#10;                &lt;/answer&gt;&#10;                &lt;answer&gt;&#10;                    &lt;guid&gt;0018B9958BA14FB6AD1A8590D0252EA3&lt;/guid&gt;&#10;                    &lt;answertext&gt;Warrant Officer&lt;/answertext&gt;&#10;                    &lt;valuetype&gt;-1&lt;/valuetype&gt;&#10;                &lt;/answer&gt;&#10;                &lt;answer&gt;&#10;                    &lt;guid&gt;0E4AB73729D942F688E0369EAF77B59F&lt;/guid&gt;&#10;                    &lt;answertext&gt;Warrant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B7C13FF9FAA46978171F2CF2644CF3D&lt;/guid&gt;&#10;        &lt;description /&gt;&#10;        &lt;date&gt;2/21/2018 3:1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068301C162B4CF8A6D7BCFBEC922013&lt;/guid&gt;&#10;            &lt;repollguid&gt;0AF7D73451B2445CA180B1449DE5786F&lt;/repollguid&gt;&#10;            &lt;sourceid&gt;F213FE7677CD42FEBA728699D5875C09&lt;/sourceid&gt;&#10;            &lt;questiontext&gt;A device attached to the uniform that indicates a person's rank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AFCDC8BA84D4DC7BDA76F7043D5D86D&lt;/guid&gt;&#10;                    &lt;answertext&gt;Rank&lt;/answertext&gt;&#10;                    &lt;valuetype&gt;-1&lt;/valuetype&gt;&#10;                &lt;/answer&gt;&#10;                &lt;answer&gt;&#10;                    &lt;guid&gt;D9D8F99A7FD448B28391B0FCEC1C1380&lt;/guid&gt;&#10;                    &lt;answertext&gt;Insignia&lt;/answertext&gt;&#10;                    &lt;valuetype&gt;1&lt;/valuetype&gt;&#10;                &lt;/answer&gt;&#10;                &lt;answer&gt;&#10;                    &lt;guid&gt;BB2023FB35804B2EAD666CAC084AC19F&lt;/guid&gt;&#10;                    &lt;answertext&gt;Warrant Officer&lt;/answertext&gt;&#10;                    &lt;valuetype&gt;-1&lt;/valuetype&gt;&#10;                &lt;/answer&gt;&#10;                &lt;answer&gt;&#10;                    &lt;guid&gt;1D493D316BDA4C408928444747F88C54&lt;/guid&gt;&#10;                    &lt;answertext&gt;Warra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2A66B47D59C74D6BA3D0B3EE74F88041&lt;/guid&gt;&#10;        &lt;description /&gt;&#10;        &lt;date&gt;2/21/2018 3:1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047B08F02342D8BFADBDE2E1CE7B0B&lt;/guid&gt;&#10;            &lt;repollguid&gt;CD377714A8B845728C9D5892EB1ED5C2&lt;/repollguid&gt;&#10;            &lt;sourceid&gt;B3B4EE5D08094684A3B6F335C2940740&lt;/sourceid&gt;&#10;            &lt;questiontext&gt;An official position such as a sergeant or a captain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E78C3E3BE264FE398597E3C2ED68EE4&lt;/guid&gt;&#10;                    &lt;answertext&gt;Rank&lt;/answertext&gt;&#10;                    &lt;valuetype&gt;1&lt;/valuetype&gt;&#10;                &lt;/answer&gt;&#10;                &lt;answer&gt;&#10;                    &lt;guid&gt;890E86BC6685472BB207BD6350CD116A&lt;/guid&gt;&#10;                    &lt;answertext&gt;Insignia&lt;/answertext&gt;&#10;                    &lt;valuetype&gt;-1&lt;/valuetype&gt;&#10;                &lt;/answer&gt;&#10;                &lt;answer&gt;&#10;                    &lt;guid&gt;6078AE449DC34AD8A7FA4D4D0D96EE09&lt;/guid&gt;&#10;                    &lt;answertext&gt;Warrant Officer&lt;/answertext&gt;&#10;                    &lt;valuetype&gt;-1&lt;/valuetype&gt;&#10;                &lt;/answer&gt;&#10;                &lt;answer&gt;&#10;                    &lt;guid&gt;93CEFEBD38D349CABE5395DE35EEAEFB&lt;/guid&gt;&#10;                    &lt;answertext&gt;Warra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F2E516E0551429695EACC03D4234135&lt;/guid&gt;&#10;        &lt;description /&gt;&#10;        &lt;date&gt;1/18/2018 1:25:0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C160A5D41B5441CB4D23B30DDB26675&lt;/guid&gt;&#10;            &lt;repollguid&gt;8A6B1907861F42D88A22AA7EFD880DD3&lt;/repollguid&gt;&#10;            &lt;sourceid&gt;71158D8468C94A2CB8562FEFABD623CD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E15A7CD1832B440D9975AFD2B71166C4&lt;/guid&gt;&#10;                    &lt;answertext&gt;Alpha&lt;/answertext&gt;&#10;                    &lt;valuetype&gt;0&lt;/valuetype&gt;&#10;                &lt;/answer&gt;&#10;                &lt;answer&gt;&#10;                    &lt;guid&gt;2EEE4B3E92AA4938B7397BB402A02C8E&lt;/guid&gt;&#10;                    &lt;answertext&gt;Bravo&lt;/answertext&gt;&#10;                    &lt;valuetype&gt;0&lt;/valuetype&gt;&#10;                &lt;/answer&gt;&#10;                &lt;answer&gt;&#10;                    &lt;guid&gt;F2A56E8C1AD14D83B4DAA6C191E87B0E&lt;/guid&gt;&#10;                    &lt;answertext&gt;Charlie&lt;/answertext&gt;&#10;                    &lt;valuetype&gt;0&lt;/valuetype&gt;&#10;                &lt;/answer&gt;&#10;                &lt;answer&gt;&#10;                    &lt;guid&gt;6C8404816DF84545BEF46B3230FF2371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7F33D439E8F4B1BB278994ECB3AE778&lt;/guid&gt;&#10;        &lt;description /&gt;&#10;        &lt;date&gt;2/21/2018 3:1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DCD785D1E9446E4B139DD7F4A1254A5&lt;/guid&gt;&#10;            &lt;repollguid&gt;10743FA67A664875A04C0B634F2BDBA4&lt;/repollguid&gt;&#10;            &lt;sourceid&gt;B92156EDEC164F52A53B25B317CE3727&lt;/sourceid&gt;&#10;            &lt;questiontext&gt;Prior enlisted Marine officers who are technical experts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813A25CE9E54A02A2BAC0978A6E76D6&lt;/guid&gt;&#10;                    &lt;answertext&gt;Rank&lt;/answertext&gt;&#10;                    &lt;valuetype&gt;-1&lt;/valuetype&gt;&#10;                &lt;/answer&gt;&#10;                &lt;answer&gt;&#10;                    &lt;guid&gt;38B77FEEDB8543399BFCA78CCD7D0280&lt;/guid&gt;&#10;                    &lt;answertext&gt;Insignia&lt;/answertext&gt;&#10;                    &lt;valuetype&gt;-1&lt;/valuetype&gt;&#10;                &lt;/answer&gt;&#10;                &lt;answer&gt;&#10;                    &lt;guid&gt;7BE0EE5E649C43F590DBC650D1099FCC&lt;/guid&gt;&#10;                    &lt;answertext&gt;Warrant Officer&lt;/answertext&gt;&#10;                    &lt;valuetype&gt;1&lt;/valuetype&gt;&#10;                &lt;/answer&gt;&#10;                &lt;answer&gt;&#10;                    &lt;guid&gt;BBDB43A5682741F080692B2966BA585E&lt;/guid&gt;&#10;                    &lt;answertext&gt;Warran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940E3CF4CB55479CAFD7FF669AF14A66&lt;/guid&gt;&#10;            &lt;repollguid&gt;4968F6DB42C54CB1940F9EFBFB7076EB&lt;/repollguid&gt;&#10;            &lt;sourceid&gt;9DFB9D2F7F2644449D19DB72C1047504&lt;/sourceid&gt;&#10;            &lt;questiontext&gt;Open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1DADBE03FF24649A8DA7576B6765F20&lt;/guid&gt;&#10;        &lt;description /&gt;&#10;        &lt;date&gt;2/21/2018 2:58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3B2204403C8498D83B4AF068617BAA6&lt;/guid&gt;&#10;            &lt;repollguid&gt;AD609E5966A047E3B8EB0D1834AC8F54&lt;/repollguid&gt;&#10;            &lt;sourceid&gt;FA31C37141784E3AB0B7DEAA1F017DF2&lt;/sourceid&gt;&#10;            &lt;questiontext&gt;The British and French used chevrons to signify ________.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CBA2255F3AF4DE0B95C9646B81369E2&lt;/guid&gt;&#10;                    &lt;answertext&gt;rank&lt;/answertext&gt;&#10;                    &lt;valuetype&gt;-1&lt;/valuetype&gt;&#10;                &lt;/answer&gt;&#10;                &lt;answer&gt;&#10;                    &lt;guid&gt;53F84C4BDFEF4AA0B3EE5F475CB6701B&lt;/guid&gt;&#10;                    &lt;answertext&gt;level of courage&lt;/answertext&gt;&#10;                    &lt;valuetype&gt;-1&lt;/valuetype&gt;&#10;                &lt;/answer&gt;&#10;                &lt;answer&gt;&#10;                    &lt;guid&gt;7F189EF1D41C4176BCB066D99DE5D056&lt;/guid&gt;&#10;                    &lt;answertext&gt;years of service&lt;/answertext&gt;&#10;                    &lt;valuetype&gt;1&lt;/valuetype&gt;&#10;                &lt;/answer&gt;&#10;                &lt;answer&gt;&#10;                    &lt;guid&gt;BABB184DE571404EBBB868DD756AA7F6&lt;/guid&gt;&#10;                    &lt;answertext&gt;None of the abov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A commissioned officer is a prior enlisted Marine with specialties in a certain field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ISPICTURESLIDE" val="True"/>
  <p:tag name="TPQUESTIONXML" val="﻿&lt;?xml version=&quot;1.0&quot; encoding=&quot;utf-8&quot;?&gt;&#10;&lt;questionlist&gt;&#10;    &lt;properties&gt;&#10;        &lt;guid&gt;1A10D9476CC64A3280132C1340422B05&lt;/guid&gt;&#10;        &lt;description /&gt;&#10;        &lt;date&gt;1/17/2018 10:48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113C5A6322447AB814C787AF6E89EAD&lt;/guid&gt;&#10;            &lt;repollguid&gt;210F9642CF9745C6A455AC5AFEE2CD88&lt;/repollguid&gt;&#10;            &lt;sourceid&gt;81EC30D133E9414DAEA6E07047CF2343&lt;/sourceid&gt;&#10;            &lt;questiontext /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CF08DC09FF248BEBD2A91E0676F133E&lt;/guid&gt;&#10;                    &lt;answertext&gt;Captain&lt;/answertext&gt;&#10;                    &lt;valuetype&gt;1&lt;/valuetype&gt;&#10;                &lt;/answer&gt;&#10;                &lt;answer&gt;&#10;                    &lt;guid&gt;64B01205CEC042D2997C31938BB8D402&lt;/guid&gt;&#10;                    &lt;answertext&gt;Lt Col&lt;/answertext&gt;&#10;                    &lt;valuetype&gt;-1&lt;/valuetype&gt;&#10;                &lt;/answer&gt;&#10;                &lt;answer&gt;&#10;                    &lt;guid&gt;D29687478E024183AA319D1D4C53A59B&lt;/guid&gt;&#10;                    &lt;answertext&gt;Majo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ISPICTURESLIDE" val="True"/>
  <p:tag name="TPQUESTIONXML" val="﻿&lt;?xml version=&quot;1.0&quot; encoding=&quot;utf-8&quot;?&gt;&#10;&lt;questionlist&gt;&#10;    &lt;properties&gt;&#10;        &lt;guid&gt;1A10D9476CC64A3280132C1340422B05&lt;/guid&gt;&#10;        &lt;description /&gt;&#10;        &lt;date&gt;1/17/2018 10:48:4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AAC8F2393F843178DC0DBCDC809350F&lt;/guid&gt;&#10;            &lt;repollguid&gt;210F9642CF9745C6A455AC5AFEE2CD88&lt;/repollguid&gt;&#10;            &lt;sourceid&gt;81EC30D133E9414DAEA6E07047CF2343&lt;/sourceid&gt;&#10;            &lt;questiontext /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CF08DC09FF248BEBD2A91E0676F133E&lt;/guid&gt;&#10;                    &lt;answertext&gt;Captain&lt;/answertext&gt;&#10;                    &lt;valuetype&gt;-1&lt;/valuetype&gt;&#10;                &lt;/answer&gt;&#10;                &lt;answer&gt;&#10;                    &lt;guid&gt;64B01205CEC042D2997C31938BB8D402&lt;/guid&gt;&#10;                    &lt;answertext&gt;Lt Col&lt;/answertext&gt;&#10;                    &lt;valuetype&gt;1&lt;/valuetype&gt;&#10;                &lt;/answer&gt;&#10;                &lt;answer&gt;&#10;                    &lt;guid&gt;D29687478E024183AA319D1D4C53A59B&lt;/guid&gt;&#10;                    &lt;answertext&gt;Majo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HARTFORMAT" val="UEsDBBQABgAIAAAAIQDvhfRvbQUAAK0RAAAPAAAAY2hhcnQvY2hhcnQueG1s3Fhtb9s2EP4+YP/B0HfHliy/ok7h2M02zGmCJm23faMpSuZMkRpJOXaH/fcdXyTLbpAWdQoMy5dQx+Pp7rmHd2e9er3LWWtLpKKCT4Pwohu0CMcioTybBu8frtujoKU04gligpNpsCcqeH354w+v8ASvkdT3BcKkBUa4muBpsNa6mHQ6Cq9JjtSFKAiHvVTIHGl4lFknkegRjOesE3W7g441EngD6BsM5Ijy6rz8mvMiTSkmC4HLnHDtvJCEIQ0IqDUtVHAJwSVIk3DcjVtbxKZBN+gYIUM8cwLC2+/vnVCKkickmQvJAcaGfo4nM6aJ5GBqLriGt/k4869CKkdyUxZtLPICnFtRRvXeugsOgu35WkAcrXfkr5JKoqYBDuMKCFh+BkVOsRRKpPoCLHYcClU2jNlhZ9SJfD4g2DCeKL1nxAUUdiMTbad+r3XhGjG2QnhjsGko16qHfXPwFAxzCjN5g4rbrTyfQqssnAZMh0FL72CVbGC1yiIji4wMVskGVghjyARo+EUlgX0nqXV6laRX6QCqTgeQdot+JelXkkElGQStNaN8A5kw/4JWKtjPTlCtHIPsHTBooFKLB6oZWRBGNEk89k5rS8ljb2HUpNC/NXhmBb8fC2Y8m+2ORAWQsyBY061P6cCSuoMnB8MpE0KaN+g1xRtOVJPOoFnvK5qQj5D8Z3SbKoYjX1BvqhRM6JkkyFhnaC9KbVY54iViy/p5dyMSHwpJMuJA2j8l9ECMLnrHf9Gbds8fc1ANL8JBNx73RtHQLuI3bctlPHn0WF6Mx+Gg8Td059fV9qg7Gg/7URjGPVM9eu4qnDoPUB7iWiHZW8xNLTVRwtOCSmcOC+bMZ1BjCiiaXsxKBWWFJG5zi+R+Lpioak/oxIrYTNLkmAZCJsSb90VN78x7lZbvSGquOGTfSiiHtqB/Sd+SDMpPxRp/KFmumLLnirvz7+7lKzTh4poydm4jgADQhPFzzRwcMogYi0ZC0hQu0FJVZfyb25WDWQF0FsK1eFySjPDkV7L3RPI5hJ0PCPqz6UFVXkE2R/otyj35fUYUyO+JfFJ+R6SpeZ/ZvipXK0bu6afPTS0JAqIsKRSBo2NkZwAwbsOqVUo6Df6evxn0e8NZ2F4MruftOB302+PFOGwPoyiex+O4P7q6+ufQmqBknowJX2hNYbMt9f3VAQxx2J+YsJ/2FYgMLlpCV06DqCYuRjaKJu+9CNA28fEyr2+EFcFpf6lqI+7tX0xdI0XfNXXN+DJUfKSJ9pUp7Nc+oMJnG++hGUGSHdfQ7hffb6IwisM4iv2J042BK2rQreoTVhNeflzKAM6ZrSQHxRPTCiNwITNoC0mBoXYIc3zLKb9BO+Obwf2gmNjWeMRJtLsTnqUrFwzk7jrX0HDN3DmHPjENfiIwniEG06wo4TYAszckqW9Vjv4U8gGa3g0MXc44tB1nDDw53eMwC7tNDWegFtYOcODag3B75oKfPde8TEFrPU6DQQ9I8FRlMwD7WmRGRFVNDi5bdb7tXlUOzKjyB5E+UvPkUPNViq3YjGXcybD2HAPpbZoq4itR2PUU4+KmZJoutwygbKQWHKtJBFfwaTbV/jVI8gyboBdT71dF28bB59nl2/ET7IKfTd+ZVzXj/h+sqsvLM6yyW1dEPxLiM7ZyD+Z6ATc8JWDVnBjN+gNVt5z5ZuopmVBVXMEvuI2a+WKhCsT9TYUusgDuqVuYeaDsnHCwGs5eDPr/1LDztbVB716onK1Esq9NnTNEwWCm9L39leq+QJxnrHiJsdEWUjRJSPoOYlSfoMWMXJ2DOdJvwqh3hyQyCuaTwjSoPycYHcttA7ZdHL6yXP4LAAD//wMAUEsDBBQABgAIAAAAIQC/uqyqxgYAADYbAAAWAAAAY2hhcnQvbWVkaWEvaW1hZ2UxLmJtcOyY2VNTVxzH6T/Q58700bpUpU0IQh+qD636UHcWK0slcQPZusBYBWULYYtEBBsFTSAJssomEAjUhJhAQCABBGVRAqKyCQi4UO1M+733AnNluAxXsdMHfkPOnJz8zu/3+X3POfdy73d7HD63Ic0B7QZ8OLOfT2w+Q48y46c2NsRnzv5ZtVUF/q8KPCetjTS1Wp2dnX3lypX4+Hh0PjYyMvf39yOz0Wikp0Z2MMAwCIMD3DCIzkohzaemUqBYxKcMefEV46Cq1JsL9b2NvW/Hxsaqq6v1en1VVVVfXx8wAAN/gLFCYlIbociK3ymZCj74oKWnOHJQE2etzVl3TGsXPmUX8WKbtyolJaWgoECpVBYVFVEyIgiwl8OD0uYXmko9X7LG0GZq6Z2YmLBYLE2kLQh4SxVr+eNHq5KvSziw7ugtimfrCQV4bty4oVKpoqOjL5NWXl5uMBgWTF/0K3ji4uLgjEImRp4OmHJR79M7+U6hldywKW749Pd+WTKZDPVSuwIyQn8YUshFJ1ukh3oVXvrzTmsFGm7YJDdi+tvjiuTkZIpHp9MtmnTpQZDExsYCaWL0qTbhAOptTDm4/aQC9QJpu3/OPE9ISAhVb1ZWFngKLp0mefi3E53W8ivswqcJnmMZSUlJ4MnMzEQVS6dm+hVVX79+XZqcWCMmeBqSXXf6qUieyR0BOXK5nNIHYtIjVCtjLdJD8Cd4vNTkek1/41MskUjAA2bsH7o/275Bp4HyiF+f7OpwLI+oN4zgmdenp6eHHrNKGWOWEvvHkOj8xeFSav84+hQnJiaCBwWWlJTQ/dn2rfeajRJnq1JgSnJxOF5A8IRPzfNgpRbwQJ9mcj8bEp3WeBYTPJEvHb2LKB7oU1paypaB7t/f2Vwrce5TETyOJ4rsIgh9dgbO6rMYT8wsj8R5jQf4J+0iXzl4z+qDc1pWVkaPz7b/qMtce8G5Tymou+CCsLiYgGeX/zVq/4Cnu7ubHhPr1XTpIPQ0XnDmHcmxC5vkRb7a4l0iFovz8/M/nOdxt6UuyQX61BI8N0me57sDZOApLCxchEdB8fBRBU+QzT03wYsCz01cx8CTk5OTkZFB52fbB0/DRddZfXxKeZEvuWETewIIfRbl0Shimi8R+xl68viZJM9rjq8OV4+8vLzc3FwcebYMdP8nPRZceaA/6nU8WU7wnBsHT3p6OnikUumC9arMmOWpv+jCE2RR+nB8a6APeKAPjhg9Ptt+e50aPFgvnLL1R7UQn3tubAmeinSRmTxfpiRXHv864HnCGfAIhcK0tLTU1FTcMtgy0P3vmWZ5cH3D/ZEX9Zp7dmxvoIxJH3W6iDpf2HU8vsoO+0c4s9H3jlarxRQYOvT4bPud9RXYD9AHPOuP63lRM5zQUfAkJCTgFoDbXFdXFz2mWh5N+eP6wPNSkus1s9Gvke7zIf3uhkpSf0HNeacNJwz2ED901EdSZ7VazWYz2gXBG8rT4U+cR4kzz0tBrdcmf/MCt/f+aiqVkfGP6MQHNviY7IV/gccj5p17Fj14Q7kcynTJD+P6wPGUY7NhyqYAy6PBcbrbe/fvqNNxf0S9uKt+4VWx0c/8pW+ju4jx/xacR01qUEGsJ9ptgWXYbARPYOujoefvzUCf2FSR0XrZDTzahP1Gg7H+/jP80R2W6G/1L+GGjtpHvwHPwNDkEp7L/8msUdxNdbOqBLfi9+PeuvyJ8KTxtA0MrwxPSxV43MFTHbevt6OJFY+HqJZ7dnSL6M2mn+8ODE+xmsvk3FatJHiUAk3svgeseYwUz+ZfOgaGp5lSsBrXZ8d3pHmApzJmb087u8uIe7SBEzK8RfR286/3B0ZWhseYm3Dvmkevkq+O3oP/pVnV4i4yUjy2v3XWtbJ71GJKVJsr7pT99FBB8IyPsOPxIHiGHGL+tg16YLr7mCkFq3FT/vlOmSd4yoW7x0eesJrrLqzhnCF5gsHDbi5TIvB0kfqURu0eG2YX012ow3o5iN5+FfzQ1M5OWyaeystB968R+tyM3MWWxy1KyzkzOMczyJSC1XhVajC1XsURu54NsdsDbpF/fn36Cbl/uus7hljlZXLWXj3VJfPEeS8K/2GULU9EtW3wQ/uoF7ZBPab2ldFHJzulFTvpxE6q0zuYmJnGC24PXCzs/v1qK9rHo6+Y3NiOT48P4Y/trFX//0YBvMb5wETUWzW0eGkDI98MEQ3e3sDwvEwZHnxgeGJaOh0c8OyGFnMRbflhqYmYu8AwThkFMIdTRtIZllM+GOCM6fOR50JKmWJSIpB6EA0l0dKFr/66qsDHUOBfAAAA//8DAFBLAwQUAAAACABSf0pGhI+kftcCAAAhDgAAHgAAAGNoYXJ0L3RoZW1lL3RoZW1lT3ZlcnJpZGUxLnhtbO1X3WoUMRS+VvAdwtzbWWsVKd2W7vZP+0u7LfTy7Gx2J938DEmmde6kvRQEsYo3gndeiFpowZv6NKsVrdBXMLO1NanNUBZBhGVhmZzzfSfnJCf5yMjYQ0bRJpaKCF4Obg2UAoR5JBqEt8rBam3q5r0AKQ28AVRwXA4yrIKx0RvXR2BYx5jhRcOVpIGRicPVMJSDWOtkOAxVZNygBkSCufE1hWSgzVC2woaELROf0XCwVLobMiA8MCGvmZgRlSs5ESMOzEy32GySCJ96Q8v9C94UXPvwuZ/BhpBTBpQbuhYKmnCkswQ3ITKEKlBSlwTNkVasA5QAF8qYS4OlqdJt85//hrpfQ0F4HgWDFcKyR+pP+1meSEWSJLocPDCTBBbu5PDdyeE+Ojnc62wfdLY/dnZ2OtsffOwZ4C2bffzm6Y9Xj9D3/dfHu88LSMomfXn/+POnZwVobaOPXux9Pdg7evnk29tdH2dcQt3m1AjDCi3gLbQsGHDvVLgue6DVYiA2bZy3FHDIiT7KpI4dykIGFHzgCnYXeU0S3vCip9MNp4iVWKaa+NCzMXPQ80LQipD+YmfN1M4apbxVkItMbfAywKY3leqFtphME3OWCHjxMXZSX6KmU6CFOdYo94k2xj7uOiHEKZtEUijR1GidoAoQ/4LVSF1fzpwhzGxiBgVtAg5zDVUE9U40gTddOJiFpt7gmDorPQ2pBuavAhi14XOgY2/iK5mMnI1RWppkMBVosoGV8hIXZeaUMGuut4JumacZc+FSk7YHnucshA2fEO1qDCzx10F4bBPuq7bpdkBLQvtzEvbZOx2bTQNe3CVrBOsebpJVc+9f3ly5J5Xec4aFe+Yz2gR8Ns1IaGnPuRgRfjUxuiBDd/oy1LMMjUsC9Kri0wVfVXKqQjbI/6k4E5DyJczjvuD0BacvOH9LcLq3xz+QGUtVjOGU7z6SmC54U/12G4MZu8+60Z9QSwMEFAAGAAgAAAAhAPzwneC+AAAAMQEAABoAAABjaGFydC9fcmVscy9jaGFydC54bWwucmVsc4SPwQrCMBBE74L/EPZu03oQkSa9iNCTIPoBIdm2wTYJSRT79y6eLAged4d5M1M3r2lkT4zJeiegKkpg6LQ31vUCbtfTZg8sZeWMGr1DATMmaOR6VV9wVJlMabAhMaK4JGDIORw4T3rASaXCB3SkdD5OKtMZex6Uvqse+bYsdzx+M0AumKw1AmJrKmDXOVDyf7bvOqvx6PVjQpd/RPBMvfBMc6M1SGAVe8wCPu+lWBVUHLis+WKofAMAAP//AwBQSwMEFAAGAAgAAAAhAITsoQcTAQAAVAIAABMAAABbQ29udGVudF9UeXBlc10ueG1spJLNTsMwDMfvSLxDlCtq0nFACK3dgY8jcBgPYFK3jciXkmxsb4/brhKbNi5crMT23/7FznK1s4ZtMSbtXcUXouQMnfKNdl3FP9YvxT1nKYNrwHiHFd9j4qv6+mq53gdMjNQuVbzPOTxImVSPFpLwAR1FWh8tZLrGTgZQX9ChvC3LO6m8y+hykYcavF4+YQsbk9nzjtwTyacNnD1OeUOrims76Ae/PKuIaNKJBEIwWkGmt8mta064igOTIOWYk3od0g2BX+gwRI6Zfjc46N5omFE3yN4h5lewRC5VT+fJir+LnKH0basVNl5tLM1MNBG+aTnWiLHqjHu5baadoBztnLT4N8VRuZlBjn+i/gEAAP//AwBQSwMEFAAGAAgAAAAhABmqkvPRAAAAswEAAAsAAABfcmVscy8ucmVsc6yQy4oCMRBF9wP+Q6i9Xd0uRAbTbkRwK/oBNUl1d7DzIImif2+c2UyLMJtZFpc693DXm5sdxZVjMt5JaKoaBDvltXG9hNNxN1+BSJmcptE7lnDnBJt29rE+8Ei5PKXBhCQKxSUJQ87hEzGpgS2lygd2Jel8tJTLGXsMpM7UMy7qeonxNwPaCVPstYS41wsQx3sozX+zfdcZxVuvLpZdflOBxpbuAqTYc5agBooZLWtDP1FTfdkA+N6k+U+Tqeur0rdYVaZ7uuBk6vYBAAD//wMAUEsBAi0AFAAGAAgAAAAhAO+F9G9tBQAArREAAA8AAAAAAAAAAAAAAAAAAAAAAGNoYXJ0L2NoYXJ0LnhtbFBLAQItABQABgAIAAAAIQC/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=="/>
  <p:tag name="LABELFORMAT" val="1"/>
  <p:tag name="COLORTYPE" val="DEFINED"/>
  <p:tag name="DEFINEDCOLORS" val="3,6,10,45,32,50,13,4,9,55,1"/>
  <p:tag name="NUMBERFORMAT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59790CED2A00425887598B6C4EBCFB38&lt;/guid&gt;&#10;        &lt;description /&gt;&#10;        &lt;date&gt;1/16/2018 1:09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4A5E6558B500487F90418A24BE60EDA1&lt;/guid&gt;&#10;            &lt;repollguid&gt;4968F6DB42C54CB1940F9EFBFB7076EB&lt;/repollguid&gt;&#10;            &lt;sourceid&gt;9DFB9D2F7F2644449D19DB72C1047504&lt;/sourceid&gt;&#10;            &lt;questiontext&gt;Closing Question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True"/>
  <p:tag name="HASRESULT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ParticipantLeaderboardSlid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10"/>
  <p:tag name="SCORECALCULATION" val="1"/>
  <p:tag name="PARTICIPANTDISPLAY" val="1"/>
  <p:tag name="DISPLAYPOINTSLESSTHANONE" val="False"/>
  <p:tag name="CORRECTONLY" val="False"/>
  <p:tag name="TYPE" val="TeamLeaderboardSlid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NUMBERTODISPLAY" val="10"/>
  <p:tag name="SCORECALCULATION" val="1"/>
  <p:tag name="DISPLAYPOINTSLESSTHANONE" val="False"/>
  <p:tag name="CORRECTONLY" val="False"/>
  <p:tag name="TYPE" val="TeamMVPSlid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ONLY" val="True"/>
  <p:tag name="PARTICIPANTDISPLAY" val="1"/>
  <p:tag name="NUMBERTODISPLAY" val="10"/>
  <p:tag name="SCORECALCULATION" val="1"/>
  <p:tag name="DISPLAYPOINTSLESSTHANONE" val="False"/>
  <p:tag name="TYPE" val="FastestResponder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E16A8AA4EB6495D9510F0D587BAEE6A&lt;/guid&gt;&#10;        &lt;description /&gt;&#10;        &lt;date&gt;2/21/2018 2:58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6210D3A885E4AE39476BB3120F597D6&lt;/guid&gt;&#10;            &lt;repollguid&gt;ADAA89A11660448C884B811B946CBD37&lt;/repollguid&gt;&#10;            &lt;sourceid&gt;B9BB82E6A84145FB89D104524B8D0C9B&lt;/sourceid&gt;&#10;            &lt;questiontext&gt;How difficult do you think it will be for you to learn the Marine Corps Rank Structure?&lt;/questiontext&gt;&#10;            &lt;showresults&gt;True&lt;/showresults&gt;&#10;            &lt;responsegrid&gt;0&lt;/responsegrid&gt;&#10;            &lt;countdowntimer&gt;False&lt;/countdowntimer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C6B7EF24CAB5476E8213068D6EBAAB10&lt;/guid&gt;&#10;                    &lt;answertext&gt;Extremely hard - I have a hard time memorizing.&lt;/answertext&gt;&#10;                    &lt;valuetype&gt;0&lt;/valuetype&gt;&#10;                &lt;/answer&gt;&#10;                &lt;answer&gt;&#10;                    &lt;guid&gt;D1E7F32141824099A7D4B6E2E2868BCE&lt;/guid&gt;&#10;                    &lt;answertext&gt;Very hard - I can do it, but will take a lot of practice.&lt;/answertext&gt;&#10;                    &lt;valuetype&gt;0&lt;/valuetype&gt;&#10;                &lt;/answer&gt;&#10;                &lt;answer&gt;&#10;                    &lt;guid&gt;BB896B75663D41B0A4CE60B610410FDE&lt;/guid&gt;&#10;                    &lt;answertext&gt;Easy - I am pretty good at memorizing.&lt;/answertext&gt;&#10;                    &lt;valuetype&gt;0&lt;/valuetype&gt;&#10;                &lt;/answer&gt;&#10;                &lt;answer&gt;&#10;                    &lt;guid&gt;23A9C044702F4B97B7F795726FA1B47B&lt;/guid&gt;&#10;                    &lt;answertext&gt;Very easy - I have already memorized all of the ranks for the Marine Corps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9"/>
  <p:tag name="NUMBERFORMAT" val="3"/>
  <p:tag name="LABELFORMAT" val="1"/>
  <p:tag name="COLORTYPE" val="SCHEME"/>
  <p:tag name="DEFINEDCOLORS" val="3,6,10,45,32,50,13,4,9,55,1"/>
  <p:tag name="TEXTCOLOR" val="-32768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HASRESULTS" val="False"/>
  <p:tag name="TPQUESTIONXML" val="﻿&lt;?xml version=&quot;1.0&quot; encoding=&quot;utf-8&quot;?&gt;&#10;&lt;questionlist&gt;&#10;    &lt;properties&gt;&#10;        &lt;guid&gt;CE44D03B02224678AF21B9BF86DCAA39&lt;/guid&gt;&#10;        &lt;description /&gt;&#10;        &lt;date&gt;1/24/2018 3:36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6784A3854548E79236B0C0FB10245F&lt;/guid&gt;&#10;            &lt;repollguid&gt;6F317C7B4EC94EECAB6883C875F4975E&lt;/repollguid&gt;&#10;            &lt;sourceid&gt;0D658B03A4A446E088698D3A52D41FD1&lt;/sourceid&gt;&#10;            &lt;questiontext&gt;True or False:The MCJROTC rank structure is very different from the Marine Corps rank structure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071928E7252446DB9116B903058EBA3&lt;/guid&gt;&#10;                    &lt;answertext&gt;True&lt;/answertext&gt;&#10;                    &lt;valuetype&gt;-1&lt;/valuetype&gt;&#10;                &lt;/answer&gt;&#10;                &lt;answer&gt;&#10;                    &lt;guid&gt;BE1345DEE04C4F188143DCE8A17714D1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LABELFORMAT" val="1"/>
  <p:tag name="COLORTYPE" val="DEFINED"/>
  <p:tag name="DEFINEDCOLORS" val="3,6,10,45,32,50,13,4,9,55,1"/>
  <p:tag name="NUMBERFORMAT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CJROTC Template">
  <a:themeElements>
    <a:clrScheme name="Custom 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4CE2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CJROTC UPDATE-FINALZ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Props1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9BBDE0-5E3F-46B5-9A12-C375A69EE99A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16495</TotalTime>
  <Words>865</Words>
  <Application>Microsoft Office PowerPoint</Application>
  <PresentationFormat>On-screen Show (4:3)</PresentationFormat>
  <Paragraphs>267</Paragraphs>
  <Slides>35</Slides>
  <Notes>15</Notes>
  <HiddenSlides>6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5</vt:i4>
      </vt:variant>
    </vt:vector>
  </HeadingPairs>
  <TitlesOfParts>
    <vt:vector size="53" baseType="lpstr">
      <vt:lpstr>Arial</vt:lpstr>
      <vt:lpstr>Calibri</vt:lpstr>
      <vt:lpstr>Corbel</vt:lpstr>
      <vt:lpstr>Times New Roman</vt:lpstr>
      <vt:lpstr>Verdana</vt:lpstr>
      <vt:lpstr>Wingdings</vt:lpstr>
      <vt:lpstr>Wingdings 2</vt:lpstr>
      <vt:lpstr>Wingdings 3</vt:lpstr>
      <vt:lpstr>1_MCJROTC Template</vt:lpstr>
      <vt:lpstr>2_MCJROTC Template</vt:lpstr>
      <vt:lpstr>MCJROTC UPDATE-FINALZ</vt:lpstr>
      <vt:lpstr>4_MCJROTC Template</vt:lpstr>
      <vt:lpstr>5_MCJROTC Template</vt:lpstr>
      <vt:lpstr>Marine Corps Rank Structure </vt:lpstr>
      <vt:lpstr>PowerPoint Presentation</vt:lpstr>
      <vt:lpstr>Lesson Objectives</vt:lpstr>
      <vt:lpstr>Team Assignment</vt:lpstr>
      <vt:lpstr>How difficult do you think it will be for you to learn the Marine Corps Rank Structure?</vt:lpstr>
      <vt:lpstr>True or False: The MCJROTC rank structure is very different from the Marine Corps rank structure.</vt:lpstr>
      <vt:lpstr>Key Words</vt:lpstr>
      <vt:lpstr>Key Word Question Slide Index</vt:lpstr>
      <vt:lpstr>Official certificate of appointment to a specific enlisted or warrant officer rank</vt:lpstr>
      <vt:lpstr>A device attached to the uniform that indicates a person's rank</vt:lpstr>
      <vt:lpstr>An official position such as a sergeant or a captain</vt:lpstr>
      <vt:lpstr>Prior enlisted Marine officers who are technical experts</vt:lpstr>
      <vt:lpstr>Opening Question</vt:lpstr>
      <vt:lpstr>Background</vt:lpstr>
      <vt:lpstr>History</vt:lpstr>
      <vt:lpstr>History</vt:lpstr>
      <vt:lpstr>Marine Corps Rank Structure</vt:lpstr>
      <vt:lpstr>Marine Corps Rank Structure</vt:lpstr>
      <vt:lpstr>Marine Corps Rank Structure</vt:lpstr>
      <vt:lpstr>The British and French used chevrons to signify ________.</vt:lpstr>
      <vt:lpstr>True or False: A commissioned officer is a prior enlisted Marine with specialties in a certain field.</vt:lpstr>
      <vt:lpstr>Officer Rank Structure </vt:lpstr>
      <vt:lpstr>Warrant Officer Rank Structure </vt:lpstr>
      <vt:lpstr>Enlisted Rank Structure </vt:lpstr>
      <vt:lpstr>Of the ranks displayed, which is the highest?</vt:lpstr>
      <vt:lpstr>Of the ranks displayed, which is the highest?</vt:lpstr>
      <vt:lpstr>Optional Game –   What’s My Rank?</vt:lpstr>
      <vt:lpstr>Closing Question</vt:lpstr>
      <vt:lpstr>Questions</vt:lpstr>
      <vt:lpstr>Copyright Information</vt:lpstr>
      <vt:lpstr>Participant Leaders</vt:lpstr>
      <vt:lpstr>Team Scores</vt:lpstr>
      <vt:lpstr>Team MVP</vt:lpstr>
      <vt:lpstr>Fastest Responders</vt:lpstr>
      <vt:lpstr>Whiteboard</vt:lpstr>
      <vt:lpstr>Participant Leaders</vt:lpstr>
      <vt:lpstr>Team Scores</vt:lpstr>
      <vt:lpstr>Team MVP</vt:lpstr>
      <vt:lpstr>Fastest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Andy Bennetts</cp:lastModifiedBy>
  <cp:revision>819</cp:revision>
  <dcterms:created xsi:type="dcterms:W3CDTF">2009-11-04T16:56:31Z</dcterms:created>
  <dcterms:modified xsi:type="dcterms:W3CDTF">2018-03-20T19:22:16Z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