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activeX/activeX2.xml" ContentType="application/vnd.ms-office.activeX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5"/>
    <p:sldMasterId id="2147484429" r:id="rId6"/>
    <p:sldMasterId id="2147484435" r:id="rId7"/>
    <p:sldMasterId id="2147484440" r:id="rId8"/>
  </p:sldMasterIdLst>
  <p:notesMasterIdLst>
    <p:notesMasterId r:id="rId33"/>
  </p:notesMasterIdLst>
  <p:sldIdLst>
    <p:sldId id="328" r:id="rId9"/>
    <p:sldId id="354" r:id="rId10"/>
    <p:sldId id="330" r:id="rId11"/>
    <p:sldId id="398" r:id="rId12"/>
    <p:sldId id="399" r:id="rId13"/>
    <p:sldId id="403" r:id="rId14"/>
    <p:sldId id="406" r:id="rId15"/>
    <p:sldId id="331" r:id="rId16"/>
    <p:sldId id="367" r:id="rId17"/>
    <p:sldId id="368" r:id="rId18"/>
    <p:sldId id="404" r:id="rId19"/>
    <p:sldId id="373" r:id="rId20"/>
    <p:sldId id="385" r:id="rId21"/>
    <p:sldId id="387" r:id="rId22"/>
    <p:sldId id="388" r:id="rId23"/>
    <p:sldId id="405" r:id="rId24"/>
    <p:sldId id="397" r:id="rId25"/>
    <p:sldId id="390" r:id="rId26"/>
    <p:sldId id="391" r:id="rId27"/>
    <p:sldId id="392" r:id="rId28"/>
    <p:sldId id="393" r:id="rId29"/>
    <p:sldId id="394" r:id="rId30"/>
    <p:sldId id="395" r:id="rId31"/>
    <p:sldId id="396" r:id="rId32"/>
  </p:sldIdLst>
  <p:sldSz cx="9144000" cy="6858000" type="screen4x3"/>
  <p:notesSz cx="6858000" cy="9144000"/>
  <p:custShowLst>
    <p:custShow name="Participant Leaders" id="0">
      <p:sldLst>
        <p:sld r:id="rId28"/>
      </p:sldLst>
    </p:custShow>
    <p:custShow name="Team Scores" id="1">
      <p:sldLst>
        <p:sld r:id="rId29"/>
      </p:sldLst>
    </p:custShow>
    <p:custShow name="Team MVP" id="2">
      <p:sldLst>
        <p:sld r:id="rId30"/>
      </p:sldLst>
    </p:custShow>
    <p:custShow name="Fastest" id="3">
      <p:sldLst>
        <p:sld r:id="rId31"/>
      </p:sldLst>
    </p:custShow>
    <p:custShow name="Whiteboard" id="4">
      <p:sldLst>
        <p:sld r:id="rId32"/>
      </p:sldLst>
    </p:custShow>
  </p:custShowLst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  <a:srgbClr val="100C20"/>
    <a:srgbClr val="FF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0" autoAdjust="0"/>
    <p:restoredTop sz="94361" autoAdjust="0"/>
  </p:normalViewPr>
  <p:slideViewPr>
    <p:cSldViewPr>
      <p:cViewPr varScale="1">
        <p:scale>
          <a:sx n="59" d="100"/>
          <a:sy n="59" d="100"/>
        </p:scale>
        <p:origin x="78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gs" Target="tags/tag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29D71D-E31E-406E-AA55-C80F2E1FBA52}" type="datetimeFigureOut">
              <a:rPr lang="en-US"/>
              <a:pPr>
                <a:defRPr/>
              </a:pPr>
              <a:t>8/14/2018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78F86F-A419-4B3E-A1AA-E696C2BE7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34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33F64-0800-4A69-98CE-F320AA754AE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23E11F-E04B-4CEC-AB74-385C16BBB51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C39EB-FB00-4542-B079-F7DA02CF4A0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332003-69CF-4D19-96F6-DF7EC2D5080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29494-8182-4627-88FB-789F188B2FB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82D233-91A3-4E93-A861-71A27A04798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E54E0F-5B43-4E14-A513-71AE6857CD5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B0CB6-8626-4065-A32C-D379ECA5B77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FDCA10-B9D6-4AA6-A4F8-AB37A54B01F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Not sure if we should bold and underline the rest of the text…..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BBBBC2-B2FE-4B85-BD2B-B9467989C0A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D762C4-D79B-4911-9638-18C69410481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D6977-093E-4C11-8A43-E255F6D629A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slide" Target="../slides/slide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slide" Target="../slides/slide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1" descr="MCJROTCLogo2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2415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ctr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ACB198-5476-4643-A778-42B2215CCB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8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172200" cy="1143000"/>
          </a:xfrm>
        </p:spPr>
        <p:txBody>
          <a:bodyPr lIns="73152" bIns="0" anchor="b">
            <a:sp3d prstMaterial="matte"/>
          </a:bodyPr>
          <a:lstStyle>
            <a:lvl1pPr algn="l">
              <a:defRPr sz="3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828800"/>
            <a:ext cx="6247397" cy="4419600"/>
          </a:xfrm>
          <a:solidFill>
            <a:srgbClr val="00133A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194300" cy="201613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05800" y="6477000"/>
            <a:ext cx="733425" cy="201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A28E40-623C-427F-9CEA-D522F7AD70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2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D98D28-EFAC-4C5E-956C-5E386480B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75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781800" cy="993775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48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689C1A-9F43-4105-AF20-DF513A803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5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2" descr="Logo Wednesday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1924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l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ADD9C7-1410-4048-A45B-3361ACDEAF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95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752600" y="381000"/>
            <a:ext cx="209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3400" y="22098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>
                <a:solidFill>
                  <a:schemeClr val="bg1"/>
                </a:solidFill>
              </a:rPr>
              <a:t>Click to Add Purpose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DBD745-A7EC-4022-8C07-6B99B6D27C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02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AB15D3-CB15-4D26-A641-38660A67B4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57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47E954-6C2A-4861-BFEE-3E85D00728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70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5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W Q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0"/>
            <a:ext cx="7223760" cy="14033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/>
              <a:t>Key Word Question Slide Index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B72137A-D12F-48D2-9ACE-83BA9D32A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2045731"/>
            <a:ext cx="8520113" cy="4163875"/>
          </a:xfrm>
          <a:noFill/>
          <a:ln>
            <a:noFill/>
          </a:ln>
        </p:spPr>
        <p:txBody>
          <a:bodyPr/>
          <a:lstStyle>
            <a:lvl1pPr marL="514350" indent="-514350">
              <a:buClr>
                <a:schemeClr val="accent1">
                  <a:lumMod val="10000"/>
                </a:schemeClr>
              </a:buClr>
              <a:buSzPct val="100000"/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971550" indent="-514350"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1223963" indent="-457200"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 marL="1490662" indent="-457200"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1700212" indent="-457200"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028B6-F1AF-417F-9B3D-86484EBCE5CB}"/>
              </a:ext>
            </a:extLst>
          </p:cNvPr>
          <p:cNvSpPr/>
          <p:nvPr userDrawn="1"/>
        </p:nvSpPr>
        <p:spPr>
          <a:xfrm>
            <a:off x="-32657" y="1676400"/>
            <a:ext cx="9176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b="1" i="1" dirty="0">
                <a:solidFill>
                  <a:schemeClr val="accent1">
                    <a:lumMod val="10000"/>
                  </a:schemeClr>
                </a:solidFill>
                <a:latin typeface="Calibri"/>
              </a:rPr>
              <a:t>Click any link below to go directly to polling that question.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9067C-20A6-4209-A30E-FA9CB35783C6}"/>
              </a:ext>
            </a:extLst>
          </p:cNvPr>
          <p:cNvSpPr txBox="1"/>
          <p:nvPr userDrawn="1"/>
        </p:nvSpPr>
        <p:spPr>
          <a:xfrm>
            <a:off x="1353591" y="6343650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return to this index. </a:t>
            </a:r>
          </a:p>
        </p:txBody>
      </p:sp>
      <p:sp>
        <p:nvSpPr>
          <p:cNvPr id="9" name="Left Arrow 1">
            <a:extLst>
              <a:ext uri="{FF2B5EF4-FFF2-40B4-BE49-F238E27FC236}">
                <a16:creationId xmlns:a16="http://schemas.microsoft.com/office/drawing/2014/main" id="{2DC0AC89-9CF9-47F7-AFD6-9E1C9AC397B3}"/>
              </a:ext>
            </a:extLst>
          </p:cNvPr>
          <p:cNvSpPr/>
          <p:nvPr userDrawn="1"/>
        </p:nvSpPr>
        <p:spPr bwMode="auto">
          <a:xfrm flipH="1">
            <a:off x="5489202" y="6469191"/>
            <a:ext cx="588789" cy="250958"/>
          </a:xfrm>
          <a:prstGeom prst="leftArrow">
            <a:avLst/>
          </a:prstGeom>
          <a:solidFill>
            <a:srgbClr val="00206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0E0E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D7FA57-F71D-4E4B-A8D6-0D77296A24A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2" action="ppaction://hlinksldjump"/>
              <a:extLst>
                <a:ext uri="{FF2B5EF4-FFF2-40B4-BE49-F238E27FC236}">
                  <a16:creationId xmlns:a16="http://schemas.microsoft.com/office/drawing/2014/main" id="{6FE3DD08-6B88-4968-9257-34B2A7367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12" name="Rectangle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82C16EFA-7E34-4D04-A552-6F52D06E0BD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305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 Q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0"/>
            <a:ext cx="7223760" cy="14033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/>
              <a:t>Key Word Question Slide Index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B72137A-D12F-48D2-9ACE-83BA9D32A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2045731"/>
            <a:ext cx="8520113" cy="4163875"/>
          </a:xfrm>
          <a:noFill/>
          <a:ln>
            <a:noFill/>
          </a:ln>
        </p:spPr>
        <p:txBody>
          <a:bodyPr/>
          <a:lstStyle>
            <a:lvl1pPr marL="514350" indent="-514350">
              <a:buClr>
                <a:schemeClr val="accent1">
                  <a:lumMod val="10000"/>
                </a:schemeClr>
              </a:buClr>
              <a:buSzPct val="100000"/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971550" indent="-514350"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1223963" indent="-457200"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 marL="1490662" indent="-457200"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1700212" indent="-457200"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028B6-F1AF-417F-9B3D-86484EBCE5CB}"/>
              </a:ext>
            </a:extLst>
          </p:cNvPr>
          <p:cNvSpPr/>
          <p:nvPr userDrawn="1"/>
        </p:nvSpPr>
        <p:spPr>
          <a:xfrm>
            <a:off x="-32657" y="1676400"/>
            <a:ext cx="9176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b="1" i="1" dirty="0">
                <a:solidFill>
                  <a:schemeClr val="accent1">
                    <a:lumMod val="10000"/>
                  </a:schemeClr>
                </a:solidFill>
                <a:latin typeface="Calibri"/>
              </a:rPr>
              <a:t>Click any link below to go directly to polling that question.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9067C-20A6-4209-A30E-FA9CB35783C6}"/>
              </a:ext>
            </a:extLst>
          </p:cNvPr>
          <p:cNvSpPr txBox="1"/>
          <p:nvPr userDrawn="1"/>
        </p:nvSpPr>
        <p:spPr>
          <a:xfrm>
            <a:off x="1353591" y="6343650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return to this index. </a:t>
            </a:r>
          </a:p>
        </p:txBody>
      </p:sp>
      <p:sp>
        <p:nvSpPr>
          <p:cNvPr id="9" name="Left Arrow 1">
            <a:extLst>
              <a:ext uri="{FF2B5EF4-FFF2-40B4-BE49-F238E27FC236}">
                <a16:creationId xmlns:a16="http://schemas.microsoft.com/office/drawing/2014/main" id="{2DC0AC89-9CF9-47F7-AFD6-9E1C9AC397B3}"/>
              </a:ext>
            </a:extLst>
          </p:cNvPr>
          <p:cNvSpPr/>
          <p:nvPr userDrawn="1"/>
        </p:nvSpPr>
        <p:spPr bwMode="auto">
          <a:xfrm flipH="1">
            <a:off x="5489202" y="6469191"/>
            <a:ext cx="588789" cy="250958"/>
          </a:xfrm>
          <a:prstGeom prst="leftArrow">
            <a:avLst/>
          </a:prstGeom>
          <a:solidFill>
            <a:srgbClr val="00206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0E0E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D7FA57-F71D-4E4B-A8D6-0D77296A24A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2" action="ppaction://hlinksldjump"/>
              <a:extLst>
                <a:ext uri="{FF2B5EF4-FFF2-40B4-BE49-F238E27FC236}">
                  <a16:creationId xmlns:a16="http://schemas.microsoft.com/office/drawing/2014/main" id="{6FE3DD08-6B88-4968-9257-34B2A7367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12" name="Rectangle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82C16EFA-7E34-4D04-A552-6F52D06E0BD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292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73152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EA143C-6DE2-48DA-9FAC-DDE56ED24E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25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890338-FB5C-46FA-85B2-8EE896B13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9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20C5-A034-4C3B-9D03-A5A65FF6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1FF5-8AA0-4F5E-B9B2-C1785CE8F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6111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-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02C46C2-8226-4E11-920A-FEA6D57396C0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23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0DD67DAD-FFA9-47E2-927B-EE3093B3E77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3B82AB41-6F66-455D-B3DA-87466B51DA9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603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with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B2BA24F-4F85-449F-AA99-FF54EF18CC4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533804" y="6313336"/>
          <a:ext cx="2601882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76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803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0772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878591-8E79-42DB-81A4-7461F21BC56A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24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1EDC2E24-8874-48F7-85A7-92263EA4F9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680675F8-04C8-4C6E-AD96-5D5D7D462197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A3C0C8-2A19-4D92-836C-B93D6428714B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27" name="Picture 2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51663B23-0A2D-4B28-B30F-B2A5A4110A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8" name="Rectangle 2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833A2E8B-567C-467A-8434-20FB7238A1C9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72834B-7659-4843-8012-23FE14A383C9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30" name="Picture 2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4DBE12-4155-4ED3-A8B2-D525E50DC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31" name="Rectangle 30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160465F6-C076-47A5-B492-3B51854528D4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70C6C8-2886-430A-B9C4-55D650B8D35E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33" name="Picture 3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588B96A6-D216-4877-B514-E4A08B1FCA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34" name="Rectangle 33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F6EE106-BE23-4C33-BBEC-54B00A03838B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BC0C33-A7BE-47A3-BB75-38452C695E3B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36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69D9DF6-55FF-4E37-B717-C1138115A5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F39BE510-BDB8-4074-8D3D-EDBAC2C0A20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086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KW 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E07F1D7-F534-4FF2-9DCD-0752DA6F1688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953877-E8DC-4BD5-8F0F-072F77CEE617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7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DCB9A2A0-C63E-4926-87C6-6DD6C71EC3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DAE0857-CEB2-4F97-8B63-30C94F01E2A8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CEAB3-BBBA-4F4A-B563-FF804EA1FEA6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8" name="Picture 1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D8CB7857-69CC-450B-943F-617E103D63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488CF74-CADA-4775-B4E0-D85E26378E8B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46E51-F121-40D1-89C5-8AB8DC943FF3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DDBA2FB9-3D64-442C-A784-581F05BDB0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4" name="Rectangle 23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32FE400F-EC23-47D4-9BD0-43F1DFE3FBEB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0A85F-1EAC-4358-BF85-305F76F42FB3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0" name="Picture 19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4CA8EE8E-A7F9-4E81-ACA6-794CADF87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5" name="Rectangle 24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13E76314-F40E-4F53-A90E-CA90668E033F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5373B4-6C3E-4A8F-B787-95B417163767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1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2DEBC0-17ED-4C86-B721-52ABD5A302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771C6D-4866-45A2-B867-A50068DC989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94C4F4-65B3-4BD0-95E3-49994AF7CD8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F0CFFE07-30DD-4640-A772-E4DF75262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7" name="Rectangle 26">
              <a:hlinkClick r:id="rId9" action="ppaction://hlinksldjump"/>
              <a:extLst>
                <a:ext uri="{FF2B5EF4-FFF2-40B4-BE49-F238E27FC236}">
                  <a16:creationId xmlns:a16="http://schemas.microsoft.com/office/drawing/2014/main" id="{C22E9B01-5DC4-4BE2-9958-ACA92BF01D80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004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5648-E4A4-41CF-81F9-2E4105F2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55B8E-96FE-4FAE-8585-4B8EDE37D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7873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-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02C46C2-8226-4E11-920A-FEA6D57396C0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23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0DD67DAD-FFA9-47E2-927B-EE3093B3E77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3B82AB41-6F66-455D-B3DA-87466B51DA9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22472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with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B2BA24F-4F85-449F-AA99-FF54EF18CC4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533804" y="6313336"/>
          <a:ext cx="2601882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76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803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0772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878591-8E79-42DB-81A4-7461F21BC56A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24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1EDC2E24-8874-48F7-85A7-92263EA4F9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680675F8-04C8-4C6E-AD96-5D5D7D462197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A3C0C8-2A19-4D92-836C-B93D6428714B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27" name="Picture 2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51663B23-0A2D-4B28-B30F-B2A5A4110A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8" name="Rectangle 2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833A2E8B-567C-467A-8434-20FB7238A1C9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72834B-7659-4843-8012-23FE14A383C9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30" name="Picture 2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4DBE12-4155-4ED3-A8B2-D525E50DC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31" name="Rectangle 30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160465F6-C076-47A5-B492-3B51854528D4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70C6C8-2886-430A-B9C4-55D650B8D35E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33" name="Picture 3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588B96A6-D216-4877-B514-E4A08B1FCA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34" name="Rectangle 33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F6EE106-BE23-4C33-BBEC-54B00A03838B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BC0C33-A7BE-47A3-BB75-38452C695E3B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36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69D9DF6-55FF-4E37-B717-C1138115A5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F39BE510-BDB8-4074-8D3D-EDBAC2C0A20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550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KW 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E07F1D7-F534-4FF2-9DCD-0752DA6F1688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953877-E8DC-4BD5-8F0F-072F77CEE617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7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DCB9A2A0-C63E-4926-87C6-6DD6C71EC3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DAE0857-CEB2-4F97-8B63-30C94F01E2A8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CEAB3-BBBA-4F4A-B563-FF804EA1FEA6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8" name="Picture 1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D8CB7857-69CC-450B-943F-617E103D63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488CF74-CADA-4775-B4E0-D85E26378E8B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46E51-F121-40D1-89C5-8AB8DC943FF3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DDBA2FB9-3D64-442C-A784-581F05BDB0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4" name="Rectangle 23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32FE400F-EC23-47D4-9BD0-43F1DFE3FBEB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0A85F-1EAC-4358-BF85-305F76F42FB3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0" name="Picture 19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4CA8EE8E-A7F9-4E81-ACA6-794CADF87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5" name="Rectangle 24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13E76314-F40E-4F53-A90E-CA90668E033F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5373B4-6C3E-4A8F-B787-95B417163767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1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2DEBC0-17ED-4C86-B721-52ABD5A302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771C6D-4866-45A2-B867-A50068DC989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94C4F4-65B3-4BD0-95E3-49994AF7CD8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F0CFFE07-30DD-4640-A772-E4DF75262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7" name="Rectangle 26">
              <a:hlinkClick r:id="rId9" action="ppaction://hlinksldjump"/>
              <a:extLst>
                <a:ext uri="{FF2B5EF4-FFF2-40B4-BE49-F238E27FC236}">
                  <a16:creationId xmlns:a16="http://schemas.microsoft.com/office/drawing/2014/main" id="{C22E9B01-5DC4-4BE2-9958-ACA92BF01D80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8717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5648-E4A4-41CF-81F9-2E4105F2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55B8E-96FE-4FAE-8585-4B8EDE37D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90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863985-C2B7-47E3-AAA0-6BF811EC4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4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C8D16B-492C-45AA-AD83-958CD67849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0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6A883B-0DDA-4C78-9530-E5139BC659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1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DC4505-5BF3-4F4E-B4EC-D98B65113C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2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34035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3810000" cy="4340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39F317-A74E-462C-BEAF-A1946BFB33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9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90800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9AA42F-E224-46B0-8A45-C5FBF0C37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5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19050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8288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77000" cy="978408"/>
          </a:xfrm>
        </p:spPr>
        <p:txBody>
          <a:bodyPr lIns="73152" bIns="0" anchor="b">
            <a:sp3d prstMaterial="matte"/>
          </a:bodyPr>
          <a:lstStyle>
            <a:lvl1pPr algn="l">
              <a:defRPr sz="40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4041E6-B122-481F-AEFC-2EF87D1B9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3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  <p:sldLayoutId id="2147484424" r:id="rId12"/>
    <p:sldLayoutId id="2147484425" r:id="rId13"/>
    <p:sldLayoutId id="2147484426" r:id="rId14"/>
    <p:sldLayoutId id="2147484427" r:id="rId15"/>
    <p:sldLayoutId id="2147484428" r:id="rId1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6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4" r:id="rId2"/>
    <p:sldLayoutId id="2147484431" r:id="rId3"/>
    <p:sldLayoutId id="2147484432" r:id="rId4"/>
    <p:sldLayoutId id="2147484433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56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657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2004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Introduction to MCJROTC Leadership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9144000" cy="350838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LE1-C5S1T1pg231-238 Introduction to MCJROTC Leadership Education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History of the MCJROTC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 marL="0" indent="0" defTabSz="379413" eaLnBrk="1" hangingPunct="1">
              <a:buClr>
                <a:schemeClr val="bg1"/>
              </a:buClr>
              <a:buSzPct val="90000"/>
              <a:buFont typeface="Wingdings 2" pitchFamily="18" charset="2"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1981200"/>
            <a:ext cx="7620000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380375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In 1961, the Secretary of Defense, attempted to convert JROTC units into NDCC units, due to what he thought was excessive spending.</a:t>
            </a:r>
          </a:p>
          <a:p>
            <a:pPr defTabSz="380375">
              <a:buClr>
                <a:schemeClr val="bg1"/>
              </a:buClr>
              <a:buSzPct val="90000"/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marL="285750" indent="-285750" defTabSz="380375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He failed to realize the number of supporters of the JROTC and was flooded with letters that insisted the JROTC was a national asset.</a:t>
            </a:r>
          </a:p>
          <a:p>
            <a:pPr defTabSz="380375">
              <a:buClr>
                <a:schemeClr val="bg1"/>
              </a:buClr>
              <a:buSzPct val="90000"/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marL="285750" indent="-285750" defTabSz="380375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On October 13, 1963,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President Kennedy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signed the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ROTC Vitalization Act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, increasing the number of JROTC units.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23C407D5-3EA8-44D4-846A-C56F17DE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What Act in 1916 authorized the War Department to establish ROTC units in schools?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8099BD6E-C1D2-4D7B-8377-8C49D49418B9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Morrill Act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ROTC Vitalization Act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National Defense Act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None of the above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97FE06-F83E-49A5-B785-1F59DD78C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(LE1-C5S1T1:LQ3)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5C285F35-7873-47AB-8A5C-1013A2FDDAAA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348CEDAD-1AAD-49D9-A8D5-C1113A3BBC7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1069"/>
            <a:ext cx="646812" cy="290166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9731B6FB-4602-42ED-A826-0102B74A19E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8966" y="4724400"/>
            <a:ext cx="427182" cy="388347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435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Purpose of MCJROTC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2057400"/>
            <a:ext cx="3962400" cy="4343400"/>
          </a:xfrm>
          <a:solidFill>
            <a:schemeClr val="bg1"/>
          </a:solidFill>
        </p:spPr>
        <p:txBody>
          <a:bodyPr/>
          <a:lstStyle/>
          <a:p>
            <a:pPr marL="0" indent="0" defTabSz="379413" eaLnBrk="1" hangingPunct="1">
              <a:buClr>
                <a:schemeClr val="bg1"/>
              </a:buClr>
              <a:buSzPct val="90000"/>
              <a:buFont typeface="Wingdings 2" pitchFamily="18" charset="2"/>
              <a:buNone/>
            </a:pPr>
            <a:r>
              <a:rPr lang="en-US" altLang="en-US"/>
              <a:t> 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340225"/>
          </a:xfrm>
        </p:spPr>
        <p:txBody>
          <a:bodyPr anchor="ctr"/>
          <a:lstStyle/>
          <a:p>
            <a:pPr eaLnBrk="1" hangingPunct="1">
              <a:spcAft>
                <a:spcPts val="600"/>
              </a:spcAft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600" dirty="0"/>
              <a:t>To instill values of citizenship, service to the United States, personal responsibility, and a sense of accomplishment.</a:t>
            </a:r>
          </a:p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600" dirty="0"/>
              <a:t>MCJROTC is funded and sponsored through the </a:t>
            </a:r>
            <a:r>
              <a:rPr lang="en-US" sz="2600" dirty="0">
                <a:solidFill>
                  <a:srgbClr val="FFFF00"/>
                </a:solidFill>
              </a:rPr>
              <a:t>Office of the Secretary of the Navy</a:t>
            </a:r>
            <a:r>
              <a:rPr lang="en-US" sz="2600" dirty="0"/>
              <a:t>.</a:t>
            </a:r>
          </a:p>
        </p:txBody>
      </p:sp>
      <p:pic>
        <p:nvPicPr>
          <p:cNvPr id="3072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2162175"/>
            <a:ext cx="2057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http://t2.gstatic.com/images?q=tbn:uqLeKIJUXt25AM:http://en.wikivisual.com/images/c/cf/NavySeal.png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4311650"/>
            <a:ext cx="20097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0" y="1752600"/>
            <a:ext cx="8839200" cy="4876800"/>
          </a:xfrm>
          <a:prstGeom prst="rect">
            <a:avLst/>
          </a:prstGeom>
          <a:solidFill>
            <a:srgbClr val="0013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The Seven Objectives of MCJROTC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33400" y="2057400"/>
            <a:ext cx="8001000" cy="426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633412" indent="-514350"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bg1"/>
                </a:solidFill>
                <a:latin typeface="+mn-lt"/>
                <a:cs typeface="+mn-cs"/>
              </a:rPr>
              <a:t>Aims at developing informed and responsible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+mn-cs"/>
              </a:rPr>
              <a:t>citizens</a:t>
            </a:r>
            <a:r>
              <a:rPr lang="en-US" sz="3000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  <a:p>
            <a:pPr marL="633412" indent="-514350"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bg1"/>
                </a:solidFill>
                <a:latin typeface="+mn-lt"/>
                <a:cs typeface="+mn-cs"/>
              </a:rPr>
              <a:t>Helps develop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+mn-cs"/>
              </a:rPr>
              <a:t>leadership</a:t>
            </a:r>
            <a:r>
              <a:rPr lang="en-US" sz="3000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  <a:p>
            <a:pPr marL="633412" indent="-514350"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bg1"/>
                </a:solidFill>
                <a:latin typeface="+mn-lt"/>
                <a:cs typeface="+mn-cs"/>
              </a:rPr>
              <a:t>Helps build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+mn-cs"/>
              </a:rPr>
              <a:t>character</a:t>
            </a:r>
            <a:r>
              <a:rPr lang="en-US" sz="3000" dirty="0">
                <a:solidFill>
                  <a:schemeClr val="bg1"/>
                </a:solidFill>
                <a:latin typeface="+mn-lt"/>
                <a:cs typeface="+mn-cs"/>
              </a:rPr>
              <a:t> through leadership development.</a:t>
            </a:r>
          </a:p>
          <a:p>
            <a:pPr marL="633412" indent="-514350"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bg1"/>
                </a:solidFill>
                <a:latin typeface="+mn-lt"/>
                <a:cs typeface="+mn-cs"/>
              </a:rPr>
              <a:t>The program is designed to teach you about the elements and requirements for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+mn-cs"/>
              </a:rPr>
              <a:t>national security</a:t>
            </a:r>
            <a:r>
              <a:rPr lang="en-US" sz="3000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0" y="1752600"/>
            <a:ext cx="8839200" cy="4876800"/>
          </a:xfrm>
          <a:prstGeom prst="rect">
            <a:avLst/>
          </a:prstGeom>
          <a:solidFill>
            <a:srgbClr val="0013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The Seven Objectives of MCJROTC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33400" y="2209800"/>
            <a:ext cx="4876800" cy="4038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633412" indent="-514350"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 startAt="5"/>
              <a:defRPr/>
            </a:pPr>
            <a:r>
              <a:rPr lang="en-US" sz="2800" dirty="0">
                <a:solidFill>
                  <a:srgbClr val="FFFF00"/>
                </a:solidFill>
                <a:latin typeface="+mn-lt"/>
                <a:cs typeface="+mn-cs"/>
              </a:rPr>
              <a:t>Discipline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is stressed. </a:t>
            </a:r>
          </a:p>
          <a:p>
            <a:pPr marL="633412" indent="-514350"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 startAt="5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Learning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+mn-cs"/>
              </a:rPr>
              <a:t>respect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for authority, your peers, superiors, and subordinates. </a:t>
            </a:r>
          </a:p>
          <a:p>
            <a:pPr marL="633412" indent="-514350"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 startAt="5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Enlighten you to possible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+mn-cs"/>
              </a:rPr>
              <a:t>career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and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+mn-cs"/>
              </a:rPr>
              <a:t>educational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choices.</a:t>
            </a: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68525"/>
            <a:ext cx="247015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0" y="1752600"/>
            <a:ext cx="8839200" cy="4876800"/>
          </a:xfrm>
          <a:prstGeom prst="rect">
            <a:avLst/>
          </a:prstGeom>
          <a:solidFill>
            <a:srgbClr val="0013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The MCJROTC Curriculum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27025" y="2209800"/>
            <a:ext cx="5235575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119062">
              <a:spcAft>
                <a:spcPts val="1200"/>
              </a:spcAft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The five courses in MCJROTC are: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576262" indent="-457200"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bg1"/>
                </a:solidFill>
                <a:latin typeface="+mn-lt"/>
                <a:cs typeface="+mn-cs"/>
              </a:rPr>
              <a:t>Leadership</a:t>
            </a:r>
          </a:p>
          <a:p>
            <a:pPr marL="576262" indent="-457200"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bg1"/>
                </a:solidFill>
                <a:latin typeface="+mn-lt"/>
                <a:cs typeface="+mn-cs"/>
              </a:rPr>
              <a:t>Citizenship</a:t>
            </a:r>
          </a:p>
          <a:p>
            <a:pPr marL="576262" indent="-457200"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bg1"/>
                </a:solidFill>
                <a:latin typeface="+mn-lt"/>
                <a:cs typeface="+mn-cs"/>
              </a:rPr>
              <a:t>Personal Growth and Responsibility</a:t>
            </a:r>
          </a:p>
          <a:p>
            <a:pPr marL="576262" indent="-457200"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bg1"/>
                </a:solidFill>
                <a:latin typeface="+mn-lt"/>
                <a:cs typeface="+mn-cs"/>
              </a:rPr>
              <a:t>Career Exploration and Public Service</a:t>
            </a:r>
          </a:p>
          <a:p>
            <a:pPr marL="576262" indent="-457200"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bg1"/>
                </a:solidFill>
                <a:latin typeface="+mn-lt"/>
                <a:cs typeface="+mn-cs"/>
              </a:rPr>
              <a:t>General Military Subjects</a:t>
            </a:r>
          </a:p>
          <a:p>
            <a:pPr marL="633412" indent="-514350">
              <a:buClr>
                <a:schemeClr val="accent1"/>
              </a:buClr>
              <a:buSzPct val="80000"/>
              <a:buFont typeface="+mj-lt"/>
              <a:buAutoNum type="arabicPeriod" startAt="5"/>
              <a:defRPr/>
            </a:pPr>
            <a:endParaRPr lang="en-US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438150" indent="-319088">
              <a:buClr>
                <a:schemeClr val="accent1"/>
              </a:buClr>
              <a:buSzPct val="80000"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5175250"/>
            <a:ext cx="19018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 descr="C:\Users\Steve Huff2\AppData\Local\Microsoft\Windows\Temporary Internet Files\Content.IE5\IYKR2UCD\MP90028949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3838575"/>
            <a:ext cx="18288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C:\Users\Steve Huff2\AppData\Local\Microsoft\Windows\Temporary Internet Files\Content.IE5\4R0ZZ1CU\MP90042224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51075"/>
            <a:ext cx="110331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C:\Users\Steve Huff2\AppData\Local\Microsoft\Windows\Temporary Internet Files\Content.IE5\IYKR2UCD\MP900384726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7150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:\Users\Steve Huff2\AppData\Local\Microsoft\Windows\Temporary Internet Files\Content.IE5\3SYVL3VN\MP900400390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4763"/>
            <a:ext cx="10445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C:\Users\Steve Huff2\AppData\Local\Microsoft\Windows\Temporary Internet Files\Content.IE5\4R0ZZ1CU\MP900400437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4984750"/>
            <a:ext cx="11890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8ABAE118-3560-47BA-8EE5-A88D9AEB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Which of the following are courses of the MCJROTC Curriculum?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96A101DA-6415-4F89-BCC8-E6EC2AE901A5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Leadership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Gun safety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Citizenship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Both A and 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BEE4EE-8D1D-4810-B5C0-545BF7A3D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(LE1-C5S1T1:LQ4)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2CE04DA-E0CF-48B2-9284-99B9E879CFFD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3F2E86F4-A12F-4DF1-857B-D36DCC29CED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038F5F5B-D3F5-4137-B43F-4D094C0161C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2847" y="5316201"/>
            <a:ext cx="388347" cy="388347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397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Closing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CBED2B-330F-40E8-85AE-79FAE4CBFFFD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D0D3C-196E-47CC-A16A-BBC4A71B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B11F4F-67CE-432A-A6C5-1EEBAB150CFD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9AE817-ED16-4FBB-9227-7253FC93D763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List 2-3 things you learned about MCJROTC that you learned in this lesson that you did not already know.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7" r:id="rId3" imgW="1138320" imgH="1365120"/>
        </mc:Choice>
        <mc:Fallback>
          <p:control r:id="rId3" imgW="1138320" imgH="1365120">
            <p:pic>
              <p:nvPicPr>
                <p:cNvPr id="10" name="ShockwaveFlash2">
                  <a:extLst>
                    <a:ext uri="{FF2B5EF4-FFF2-40B4-BE49-F238E27FC236}">
                      <a16:creationId xmlns:a16="http://schemas.microsoft.com/office/drawing/2014/main" id="{00FEDE64-5C6B-4A1C-A568-455009AEB15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66745" y="5478719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276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Questions</a:t>
            </a:r>
            <a:endParaRPr lang="en-US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415925" y="3160713"/>
            <a:ext cx="102520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380375">
              <a:buClr>
                <a:srgbClr val="000000"/>
              </a:buClr>
              <a:buSzPct val="90000"/>
              <a:defRPr/>
            </a:pP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3796" name="Content Placeholder 5"/>
          <p:cNvSpPr>
            <a:spLocks noGrp="1"/>
          </p:cNvSpPr>
          <p:nvPr>
            <p:ph idx="1"/>
          </p:nvPr>
        </p:nvSpPr>
        <p:spPr>
          <a:xfrm>
            <a:off x="152400" y="1774825"/>
            <a:ext cx="8839200" cy="4930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en-US"/>
          </a:p>
          <a:p>
            <a:pPr>
              <a:buFont typeface="Wingdings 2" pitchFamily="18" charset="2"/>
              <a:buNone/>
            </a:pPr>
            <a:endParaRPr lang="en-US" altLang="en-US"/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kern="0" dirty="0">
                <a:solidFill>
                  <a:schemeClr val="bg1"/>
                </a:solidFill>
                <a:latin typeface="Verdana" pitchFamily="34" charset="0"/>
              </a:rPr>
              <a:t>Copyright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352425" indent="0" eaLnBrk="1" hangingPunct="1">
              <a:buFont typeface="Wingdings 2" pitchFamily="18" charset="2"/>
              <a:buNone/>
              <a:defRPr/>
            </a:pPr>
            <a:r>
              <a:rPr lang="en-US" dirty="0"/>
              <a:t>Images in this lesson were taken from: </a:t>
            </a: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Microsoft</a:t>
            </a:r>
            <a:r>
              <a:rPr lang="en-US" sz="3200" baseline="30000" dirty="0"/>
              <a:t>©</a:t>
            </a:r>
            <a:r>
              <a:rPr lang="en-US" sz="3200" dirty="0"/>
              <a:t> Clip Art Gallery</a:t>
            </a:r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Marine Corps Combat Camera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7772400" cy="23622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ct val="75000"/>
              <a:buFont typeface="Wingdings 2" pitchFamily="18" charset="2"/>
              <a:buNone/>
            </a:pPr>
            <a:r>
              <a:rPr lang="en-US" altLang="en-US" sz="3600"/>
              <a:t>   This lesson identifies the requirements for successful completion of the MCJROTC leadership education course. 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1E1848C-51BE-4379-A650-A655D568A5C5}"/>
              </a:ext>
            </a:extLst>
          </p:cNvPr>
          <p:cNvSpPr txBox="1">
            <a:spLocks/>
          </p:cNvSpPr>
          <p:nvPr/>
        </p:nvSpPr>
        <p:spPr>
          <a:xfrm>
            <a:off x="1828800" y="155448"/>
            <a:ext cx="6858000" cy="125272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en-US" dirty="0"/>
              <a:t>Lesson Purpose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0B8B8C5E-029C-4A39-BA1E-C5BBD4BC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Participant Leaders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210CFF9C-BB13-4058-BE37-B93348E94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661099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8140562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4167336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957699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30751207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98892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CB51CD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3073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CB51C8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33151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CB5346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03044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CB5395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2689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CB5383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82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9288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03824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95443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61454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99037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11798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9311158F-3F55-4938-901E-5B2EE346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95" y="0"/>
            <a:ext cx="7235505" cy="1403350"/>
          </a:xfrm>
        </p:spPr>
        <p:txBody>
          <a:bodyPr/>
          <a:lstStyle/>
          <a:p>
            <a:r>
              <a:rPr lang="en-US" dirty="0"/>
              <a:t>Team Scores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FCA64601-636F-408F-893D-F9CFC2BC5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4704"/>
              </p:ext>
            </p:extLst>
          </p:nvPr>
        </p:nvGraphicFramePr>
        <p:xfrm>
          <a:off x="127000" y="1684789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409232789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5236282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12641177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07295725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Team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20637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Alpha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6581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Alpha(1)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8094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Charlie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1025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Charlie(1)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3194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Delta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3027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Delta(1)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9627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Bravo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3906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Bravo(1)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29728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272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89828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16702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16F8B5BF-55E3-49AF-AE78-A9A2241D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Team MVP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90F5DC5A-574A-4F28-A33C-2F61DB9AD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124603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17208936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120700243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02395225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004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Alpha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CB51CD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928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Alpha(1)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CB51CD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277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Charlie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CB5346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62293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Charlie(1)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CB5346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31763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Bravo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CB5383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23342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Bravo(1)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CB5383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3109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Delta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CB5395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61806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Delta(1)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CB5395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1927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1661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0970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77517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79A702B0-DE1A-42A7-9BD1-7C4461F1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Fastest Responders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8EEB999D-5F07-413F-B8C5-49377958E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000497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1220443545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46051616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533269959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74510153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Seconds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Participant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Seconds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625781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4.407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CB51C8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3942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9.575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CB51CD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90555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12.701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CB5346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92047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15.361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CB5395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74546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908232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610775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521856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495729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99242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1844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60279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446"/>
            <a:ext cx="7886700" cy="7381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Whiteboard</a:t>
            </a:r>
          </a:p>
        </p:txBody>
      </p:sp>
    </p:spTree>
    <p:extLst>
      <p:ext uri="{BB962C8B-B14F-4D97-AF65-F5344CB8AC3E}">
        <p14:creationId xmlns:p14="http://schemas.microsoft.com/office/powerpoint/2010/main" val="407119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Lesson Objectives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228600" y="1774825"/>
            <a:ext cx="8686800" cy="4778375"/>
          </a:xfrm>
        </p:spPr>
        <p:txBody>
          <a:bodyPr anchor="ctr"/>
          <a:lstStyle/>
          <a:p>
            <a:pPr marL="633412" indent="-514350" fontAlgn="auto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kern="0" dirty="0">
                <a:ea typeface="Verdana" pitchFamily="34" charset="0"/>
                <a:cs typeface="Verdana" pitchFamily="34" charset="0"/>
              </a:rPr>
              <a:t>Identify </a:t>
            </a:r>
            <a:r>
              <a:rPr lang="en-US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seven objectives </a:t>
            </a:r>
            <a:r>
              <a:rPr lang="en-US" kern="0" dirty="0">
                <a:ea typeface="Verdana" pitchFamily="34" charset="0"/>
                <a:cs typeface="Verdana" pitchFamily="34" charset="0"/>
              </a:rPr>
              <a:t>of MCJROTC Leadership Education. </a:t>
            </a:r>
          </a:p>
          <a:p>
            <a:pPr marL="633412" indent="-514350" fontAlgn="auto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kern="0" dirty="0">
                <a:ea typeface="Verdana" pitchFamily="34" charset="0"/>
                <a:cs typeface="Verdana" pitchFamily="34" charset="0"/>
              </a:rPr>
              <a:t>Identify </a:t>
            </a:r>
            <a:r>
              <a:rPr lang="en-US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five subject areas </a:t>
            </a:r>
            <a:r>
              <a:rPr lang="en-US" kern="0" dirty="0">
                <a:ea typeface="Verdana" pitchFamily="34" charset="0"/>
                <a:cs typeface="Verdana" pitchFamily="34" charset="0"/>
              </a:rPr>
              <a:t>presented in MCJROTC Leadership Education.</a:t>
            </a:r>
          </a:p>
          <a:p>
            <a:pPr marL="633412" indent="-514350" fontAlgn="auto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75000"/>
              <a:buFont typeface="+mj-lt"/>
              <a:buAutoNum type="arabicPeriod" startAt="3"/>
              <a:defRPr/>
            </a:pPr>
            <a:r>
              <a:rPr lang="en-US" kern="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Explain what is expected of an individual during each of the </a:t>
            </a:r>
            <a:r>
              <a:rPr lang="en-US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Leadership Education courses</a:t>
            </a:r>
            <a:r>
              <a:rPr lang="en-US" kern="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. </a:t>
            </a:r>
          </a:p>
          <a:p>
            <a:pPr marL="633412" indent="-514350" fontAlgn="auto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75000"/>
              <a:buFont typeface="+mj-lt"/>
              <a:buAutoNum type="arabicPeriod" startAt="3"/>
              <a:defRPr/>
            </a:pPr>
            <a:r>
              <a:rPr lang="en-US" kern="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Explain the </a:t>
            </a:r>
            <a:r>
              <a:rPr lang="en-US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benefits</a:t>
            </a:r>
            <a:r>
              <a:rPr lang="en-US" kern="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 from each of the five courses. </a:t>
            </a:r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0AD759A4-D86A-4424-96D7-3A3F40F6F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147" y="5833823"/>
            <a:ext cx="1219306" cy="113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 descr="A. got 0, B. got 0, C. got 0, D. got 0, ">
            <a:extLst>
              <a:ext uri="{FF2B5EF4-FFF2-40B4-BE49-F238E27FC236}">
                <a16:creationId xmlns:a16="http://schemas.microsoft.com/office/drawing/2014/main" id="{31FD2464-9A7A-49FD-A832-7DFED50D4A9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71706" y="1677798"/>
            <a:ext cx="5766849" cy="502780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8577F61E-D0C8-494A-B84B-3A335081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Assignment</a:t>
            </a:r>
          </a:p>
        </p:txBody>
      </p:sp>
      <p:sp>
        <p:nvSpPr>
          <p:cNvPr id="3" name="TPAnswers" title="Answer Text Shape">
            <a:extLst>
              <a:ext uri="{FF2B5EF4-FFF2-40B4-BE49-F238E27FC236}">
                <a16:creationId xmlns:a16="http://schemas.microsoft.com/office/drawing/2014/main" id="{CBE44544-7E52-4747-B3C0-5FDC8C874574}"/>
              </a:ext>
            </a:extLst>
          </p:cNvPr>
          <p:cNvSpPr>
            <a:spLocks noGrp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209725" y="1776413"/>
            <a:ext cx="2901950" cy="4700587"/>
          </a:xfrm>
        </p:spPr>
        <p:txBody>
          <a:bodyPr/>
          <a:lstStyle/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Alpha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Bravo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Charlie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Delta</a:t>
            </a:r>
          </a:p>
        </p:txBody>
      </p:sp>
      <p:sp>
        <p:nvSpPr>
          <p:cNvPr id="5" name="TPPolling">
            <a:extLst>
              <a:ext uri="{FF2B5EF4-FFF2-40B4-BE49-F238E27FC236}">
                <a16:creationId xmlns:a16="http://schemas.microsoft.com/office/drawing/2014/main" id="{F81AE8AE-D6ED-41C5-B7F2-786E6B23A13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B73E4D25-FA89-4537-9232-E1F460F10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0" dirty="0"/>
              <a:t>How ready are you to learn today?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A0A6B717-6229-4F50-A458-84499E2FEE58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Not very ready.... my mind is distracted by other things.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A little slow to get going... but starting to wake up.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Good to go.... bring on the lesson.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I am focused, alert, and ready to learn!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EBA8F9-1445-4A0E-8DD2-F74C4404A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(LE1-C5S1T1:LQ1)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C771853-CB56-466B-88BE-BF257BE67C2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AE2037E9-B089-499F-A784-D07DE57D3FA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7" y="3371944"/>
            <a:ext cx="655777" cy="289389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87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>
            <a:extLst>
              <a:ext uri="{FF2B5EF4-FFF2-40B4-BE49-F238E27FC236}">
                <a16:creationId xmlns:a16="http://schemas.microsoft.com/office/drawing/2014/main" id="{0DA008F5-AE14-4A1B-8555-D0934AD63E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212" y="3338819"/>
            <a:ext cx="4911755" cy="298578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AFFD593-23C4-421D-A80C-1B54A9A5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7618272" cy="2606040"/>
          </a:xfrm>
        </p:spPr>
        <p:txBody>
          <a:bodyPr/>
          <a:lstStyle/>
          <a:p>
            <a:r>
              <a:rPr lang="en-US" dirty="0"/>
              <a:t>True or False:</a:t>
            </a:r>
            <a:br>
              <a:rPr lang="en-US" dirty="0"/>
            </a:br>
            <a:r>
              <a:rPr lang="en-US" dirty="0"/>
              <a:t>The United States formed its first "reserve" forces under the Militia Act of 1792.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FABCF03-B2B9-439C-937D-21B7E688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25" y="4011911"/>
            <a:ext cx="2260833" cy="1672803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True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705C37-2313-45D8-8F6E-1E89E43D6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(LE1-C5S1T1:LQ2)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3EE1CF3-BD11-42C9-9DF1-1539857FF11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0ADF4F1E-0CC9-49B3-B154-1068A58EED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190733" y="4212408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23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Opening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CBED2B-330F-40E8-85AE-79FAE4CBFFFD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D0D3C-196E-47CC-A16A-BBC4A71B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B11F4F-67CE-432A-A6C5-1EEBAB150CFD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9AE817-ED16-4FBB-9227-7253FC93D763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List 2-3 things you know about the history of MCJROTC.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33" r:id="rId3" imgW="1138320" imgH="1365120"/>
        </mc:Choice>
        <mc:Fallback>
          <p:control r:id="rId3" imgW="1138320" imgH="1365120">
            <p:pic>
              <p:nvPicPr>
                <p:cNvPr id="11" name="ShockwaveFlash2">
                  <a:extLst>
                    <a:ext uri="{FF2B5EF4-FFF2-40B4-BE49-F238E27FC236}">
                      <a16:creationId xmlns:a16="http://schemas.microsoft.com/office/drawing/2014/main" id="{6058A2E7-4F71-4DC1-9B5E-4E7A513AF6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66745" y="5478719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006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History of the MCROTC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305800" cy="4267200"/>
          </a:xfrm>
        </p:spPr>
        <p:txBody>
          <a:bodyPr/>
          <a:lstStyle/>
          <a:p>
            <a:pPr marL="117475" indent="0" eaLnBrk="1" hangingPunct="1">
              <a:lnSpc>
                <a:spcPct val="90000"/>
              </a:lnSpc>
              <a:buSzPct val="75000"/>
              <a:buFont typeface="Wingdings 2" pitchFamily="18" charset="2"/>
              <a:buNone/>
            </a:pPr>
            <a:r>
              <a:rPr lang="en-US" altLang="en-US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514600"/>
            <a:ext cx="8001000" cy="3360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SzPct val="7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In 1783, the honorable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George Clinton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introduced an idea that called for the inclusion of military instruction in a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civilian college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lnSpc>
                <a:spcPct val="90000"/>
              </a:lnSpc>
              <a:buSzPct val="75000"/>
              <a:buFont typeface="Wingdings" pitchFamily="2" charset="2"/>
              <a:buChar char="§"/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lnSpc>
                <a:spcPct val="90000"/>
              </a:lnSpc>
              <a:buSzPct val="7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Those who completed this instruction would serve a short stint of active military service. When returning to civilian life, these students would form a trained officer corps and be held on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reserve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8458200" cy="4724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/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2438400"/>
            <a:ext cx="7947025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1520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In 1916, Congress passed the National Defense Act authorizing the War Department to establish _______________________________.</a:t>
            </a:r>
          </a:p>
          <a:p>
            <a:pPr marL="731520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marL="731520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JROTC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also came into being with the signing of the National Defense Act.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History of the MCJROTC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19200" y="3276600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Reserve Officers Training Corps (ROTC)</a:t>
            </a:r>
            <a:endParaRPr lang="en-US" altLang="en-US" sz="18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5257800"/>
            <a:ext cx="52578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5410200"/>
            <a:ext cx="8112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5448300"/>
            <a:ext cx="728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10200"/>
            <a:ext cx="6445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10200"/>
            <a:ext cx="85248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293ea847-23ff-453c-bb7f-612aa441386c"/>
  <p:tag name="WASPOLLED" val="5D7E28661BC8431695C569269B3FEF2E"/>
  <p:tag name="TPVERSION" val="8"/>
  <p:tag name="TPFULLVERSION" val="8.5.2.3"/>
  <p:tag name="PPTVERSION" val="16"/>
  <p:tag name="TPOS" val="2"/>
  <p:tag name="TPLASTSAVEVERSION" val="6.3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940E3CF4CB55479CAFD7FF669AF14A66&lt;/guid&gt;&#10;            &lt;repollguid&gt;4968F6DB42C54CB1940F9EFBFB7076EB&lt;/repollguid&gt;&#10;            &lt;sourceid&gt;9DFB9D2F7F2644449D19DB72C1047504&lt;/sourceid&gt;&#10;            &lt;questiontext&gt;Open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RESULTS" val="Opening Question[;crlf;]5[;]5[;]5[;]False[;]0[;][;crlf;]0[;]0[;]0[;]0[;crlf;]2[;]0[;]EVERYTHING[;]EVERYTHING[;][;crlf;]1[;]0[;]NI[;]NI[;][;crlf;]1[;]0[;]NOT HERE TO RECRUIT[;]NOT HERE TO RECRUIT[;][;crlf;]1[;]0[;]YES[;]YES[;]"/>
  <p:tag name="HASRESULTS" val="True"/>
  <p:tag name="TPRESULTSINDEX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FAA31AC4681147DCAE4287E70F5257F3&lt;/guid&gt;&#10;        &lt;description /&gt;&#10;        &lt;date&gt;1/31/2018 3:08:3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9F3D4AB748745FD9604926F1C261E69&lt;/guid&gt;&#10;            &lt;repollguid&gt;1EA06766EE07437EA724A87F58A71F36&lt;/repollguid&gt;&#10;            &lt;sourceid&gt;377D0CB099224A9F8AA94279D343D62D&lt;/sourceid&gt;&#10;            &lt;questiontext&gt;What Act in 1916 authorized the War Department to establish ROTC units in schools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7630C7CE5DD41F1B4E837E45345D4FC&lt;/guid&gt;&#10;                    &lt;answertext&gt;Morrill Act&lt;/answertext&gt;&#10;                    &lt;valuetype&gt;-1&lt;/valuetype&gt;&#10;                &lt;/answer&gt;&#10;                &lt;answer&gt;&#10;                    &lt;guid&gt;2867E569C8EC414CB52A8F5C96428044&lt;/guid&gt;&#10;                    &lt;answertext&gt;ROTC Vitalization Act&lt;/answertext&gt;&#10;                    &lt;valuetype&gt;-1&lt;/valuetype&gt;&#10;                &lt;/answer&gt;&#10;                &lt;answer&gt;&#10;                    &lt;guid&gt;EB0E91C84E484927B62884EBD831BCEA&lt;/guid&gt;&#10;                    &lt;answertext&gt;National Defense Act&lt;/answertext&gt;&#10;                    &lt;valuetype&gt;1&lt;/valuetype&gt;&#10;                &lt;/answer&gt;&#10;                &lt;answer&gt;&#10;                    &lt;guid&gt;5E91C667C0F3420DA121529A4B3AEA35&lt;/guid&gt;&#10;                    &lt;answertext&gt;None of the abov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What Act in 1916 authorized the War Department to establish ROTC units in schools?[;crlf;]5[;]5[;]5[;]False[;]2[;][;crlf;]2.8[;]3[;]0.748331477354788[;]0.56[;crlf;]0[;]-1[;]Morrill Act1[;]Morrill Act[;][;crlf;]2[;]-1[;]ROTC Vitalization Act2[;]ROTC Vitalization Act[;][;crlf;]2[;]1[;]National Defense Act3[;]National Defense Act[;][;crlf;]1[;]-1[;]None of the above4[;]None of the above[;]"/>
  <p:tag name="HASRESULTS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HASRESULTS" val="False"/>
  <p:tag name="LIVECHARTING" val="False"/>
  <p:tag name="TPQUESTIONXML" val="﻿&lt;?xml version=&quot;1.0&quot; encoding=&quot;utf-8&quot;?&gt;&#10;&lt;questionlist&gt;&#10;    &lt;properties&gt;&#10;        &lt;guid&gt;1ABE63BE6F044D998FCC38993130AD28&lt;/guid&gt;&#10;        &lt;description /&gt;&#10;        &lt;date&gt;1/31/2018 3:08:3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8A5BD1E917940159AC9E1BD3A1D1D34&lt;/guid&gt;&#10;            &lt;repollguid&gt;E7C64A305F8A4B39A19143904D8AB962&lt;/repollguid&gt;&#10;            &lt;sourceid&gt;65BB169798114389B9D49E5732716653&lt;/sourceid&gt;&#10;            &lt;questiontext&gt;Which of the following are courses of the MCJROTC Curriculum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51420A4A40B4423ABBE585A3E25829B&lt;/guid&gt;&#10;                    &lt;answertext&gt;Leadership&lt;/answertext&gt;&#10;                    &lt;valuetype&gt;-1&lt;/valuetype&gt;&#10;                &lt;/answer&gt;&#10;                &lt;answer&gt;&#10;                    &lt;guid&gt;88BE9C501EA94355B76671F156B7D1DB&lt;/guid&gt;&#10;                    &lt;answertext&gt;Gun safety&lt;/answertext&gt;&#10;                    &lt;valuetype&gt;-1&lt;/valuetype&gt;&#10;                &lt;/answer&gt;&#10;                &lt;answer&gt;&#10;                    &lt;guid&gt;7774EF163340444A9565C714D22CD6B6&lt;/guid&gt;&#10;                    &lt;answertext&gt;Citizenship&lt;/answertext&gt;&#10;                    &lt;valuetype&gt;-1&lt;/valuetype&gt;&#10;                &lt;/answer&gt;&#10;                &lt;answer&gt;&#10;                    &lt;guid&gt;9ED58005782D479F807665FD52D665D0&lt;/guid&gt;&#10;                    &lt;answertext&gt;Both A and C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AF2E516E0551429695EACC03D4234135&lt;/guid&gt;&#10;        &lt;description /&gt;&#10;        &lt;date&gt;1/18/2018 1:25:0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C160A5D41B5441CB4D23B30DDB26675&lt;/guid&gt;&#10;            &lt;repollguid&gt;8A6B1907861F42D88A22AA7EFD880DD3&lt;/repollguid&gt;&#10;            &lt;sourceid&gt;71158D8468C94A2CB8562FEFABD623CD&lt;/sourceid&gt;&#10;            &lt;questiontext&gt;Team Assign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demographic&gt;True&lt;/demographic&gt;&#10;            &lt;team&gt;True&lt;/team&gt;&#10;            &lt;groupname&gt;Team&lt;/groupname&gt;&#10;            &lt;answers&gt;&#10;                &lt;answer&gt;&#10;                    &lt;guid&gt;E15A7CD1832B440D9975AFD2B71166C4&lt;/guid&gt;&#10;                    &lt;answertext&gt;Alpha&lt;/answertext&gt;&#10;                    &lt;valuetype&gt;0&lt;/valuetype&gt;&#10;                &lt;/answer&gt;&#10;                &lt;answer&gt;&#10;                    &lt;guid&gt;2EEE4B3E92AA4938B7397BB402A02C8E&lt;/guid&gt;&#10;                    &lt;answertext&gt;Bravo&lt;/answertext&gt;&#10;                    &lt;valuetype&gt;0&lt;/valuetype&gt;&#10;                &lt;/answer&gt;&#10;                &lt;answer&gt;&#10;                    &lt;guid&gt;F2A56E8C1AD14D83B4DAA6C191E87B0E&lt;/guid&gt;&#10;                    &lt;answertext&gt;Charlie&lt;/answertext&gt;&#10;                    &lt;valuetype&gt;0&lt;/valuetype&gt;&#10;                &lt;/answer&gt;&#10;                &lt;answer&gt;&#10;                    &lt;guid&gt;6C8404816DF84545BEF46B3230FF2371&lt;/guid&gt;&#10;                    &lt;answertext&gt;Delt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Team Assignment[;crlf;]5[;]5[;]5[;]False[;]0[;][;crlf;]2.2[;]2[;]1.16619037896906[;]1.36[;crlf;]2[;]0[;]Alpha1[;]Alpha[;][;crlf;]1[;]0[;]Bravo2[;]Bravo[;][;crlf;]1[;]0[;]Charlie3[;]Charlie[;][;crlf;]1[;]0[;]Delta4[;]Delta[;]"/>
  <p:tag name="HASRESULTS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940E3CF4CB55479CAFD7FF669AF14A66&lt;/guid&gt;&#10;            &lt;repollguid&gt;4968F6DB42C54CB1940F9EFBFB7076EB&lt;/repollguid&gt;&#10;            &lt;sourceid&gt;9DFB9D2F7F2644449D19DB72C1047504&lt;/sourceid&gt;&#10;            &lt;questiontext&gt;Clos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RESULTS" val="Closing Question[;crlf;]5[;]5[;]5[;]False[;]0[;][;crlf;]0[;]0[;]0[;]0[;crlf;]1[;]0[;]2+2=4[;]2+2=4[;][;crlf;]1[;]0[;]HOW FAST TO TYPE ON THIS[;]HOW FAST TO TYPE ON THIS[;][;crlf;]1[;]0[;]HOW TO USE THIS[;]HOW TO USE THIS[;][;crlf;]1[;]0[;]LEADERSHIP[;]LEADERSHIP[;][;crlf;]1[;]0[;]NATIONAL DEFENSE ACT THING[;]NATIONAL DEFENSE ACT THING[;]"/>
  <p:tag name="HASRESULTS" val="True"/>
  <p:tag name="TPRESULTSINDEX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ParticipantLeaderboardSlid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10"/>
  <p:tag name="SCORECALCULATION" val="1"/>
  <p:tag name="PARTICIPANTDISPLAY" val="1"/>
  <p:tag name="DISPLAYPOINTSLESSTHANONE" val="False"/>
  <p:tag name="CORRECTONLY" val="False"/>
  <p:tag name="TYPE" val="TeamLeaderboardSlid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TeamMVPSlid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NUMBERTODISPLAY" val="10"/>
  <p:tag name="SCORECALCULATION" val="1"/>
  <p:tag name="DISPLAYPOINTSLESSTHANONE" val="False"/>
  <p:tag name="TYPE" val="FastestResponderSli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  <p:tag name="LABELFORMAT" val="1"/>
  <p:tag name="COLORTYPE" val="DEFINED"/>
  <p:tag name="DEFINEDCOLORS" val="3,6,10,45,32,50,13,4,9,55,1"/>
  <p:tag name="NUMBERFORMAT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90EA1F5499A34D3F9AA5811EF26A142D&lt;/guid&gt;&#10;        &lt;description /&gt;&#10;        &lt;date&gt;1/31/2018 3:08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9492922C5974D5B8513640A160AB46F&lt;/guid&gt;&#10;            &lt;repollguid&gt;B90AB98332D94A598CB4C16D52098214&lt;/repollguid&gt;&#10;            &lt;sourceid&gt;38796F8BD5294871A041D40480A50B06&lt;/sourceid&gt;&#10;            &lt;questiontext&gt;How ready are you to learn today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CE86879484114B588AC06D6BB4509516&lt;/guid&gt;&#10;                    &lt;answertext&gt;Not very ready.... my mind is distracted by other things.&lt;/answertext&gt;&#10;                    &lt;valuetype&gt;0&lt;/valuetype&gt;&#10;                &lt;/answer&gt;&#10;                &lt;answer&gt;&#10;                    &lt;guid&gt;6DDB525D2B67455FA17B2386AF500129&lt;/guid&gt;&#10;                    &lt;answertext&gt;A little slow to get going... but starting to wake up.&lt;/answertext&gt;&#10;                    &lt;valuetype&gt;0&lt;/valuetype&gt;&#10;                &lt;/answer&gt;&#10;                &lt;answer&gt;&#10;                    &lt;guid&gt;7A905EA0676A4525916C737154724EF7&lt;/guid&gt;&#10;                    &lt;answertext&gt;Good to go.... bring on the lesson.&lt;/answertext&gt;&#10;                    &lt;valuetype&gt;0&lt;/valuetype&gt;&#10;                &lt;/answer&gt;&#10;                &lt;answer&gt;&#10;                    &lt;guid&gt;B7744609C43E4A5697BC5FDB736F65B0&lt;/guid&gt;&#10;                    &lt;answertext&gt;I am focused, alert, and ready to learn!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How ready are you to learn today?[;crlf;]5[;]5[;]5[;]False[;]0[;][;crlf;]2[;]1[;]1.26491106406735[;]1.6[;crlf;]3[;]0[;]Not very ready.... my mind is distracted by other things.1[;]Not very ready.... my mind is distracted by other things.[;][;crlf;]0[;]0[;]A little slow to get going... but starting to wake up.2[;]A little slow to get going... but starting to wake up.[;][;crlf;]1[;]0[;]Good to go.... bring on the lesson.3[;]Good to go.... bring on the lesson.[;][;crlf;]1[;]0[;]I am focused, alert, and ready to learn!4[;]I am focused, alert, and ready to learn![;]"/>
  <p:tag name="HASRESULTS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HASRESULTS" val="False"/>
  <p:tag name="LIVECHARTING" val="False"/>
  <p:tag name="TPQUESTIONXML" val="﻿&lt;?xml version=&quot;1.0&quot; encoding=&quot;utf-8&quot;?&gt;&#10;&lt;questionlist&gt;&#10;    &lt;properties&gt;&#10;        &lt;guid&gt;CE44D03B02224678AF21B9BF86DCAA39&lt;/guid&gt;&#10;        &lt;description /&gt;&#10;        &lt;date&gt;1/24/2018 3:36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E6784A3854548E79236B0C0FB10245F&lt;/guid&gt;&#10;            &lt;repollguid&gt;6F317C7B4EC94EECAB6883C875F4975E&lt;/repollguid&gt;&#10;            &lt;sourceid&gt;0D658B03A4A446E088698D3A52D41FD1&lt;/sourceid&gt;&#10;            &lt;questiontext&gt;True or False:The United States formed its first &quot;reserve&quot; forces under the Militia Act of 1792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D071928E7252446DB9116B903058EBA3&lt;/guid&gt;&#10;                    &lt;answertext&gt;True&lt;/answertext&gt;&#10;                    &lt;valuetype&gt;1&lt;/valuetype&gt;&#10;                &lt;/answer&gt;&#10;                &lt;answer&gt;&#10;                    &lt;guid&gt;BE1345DEE04C4F188143DCE8A17714D1&lt;/guid&gt;&#10;                    &lt;answertext&gt;Fals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NUMBERFORMAT" val="3"/>
  <p:tag name="LABELFORMAT" val="1"/>
  <p:tag name="COLORTYPE" val="DEFINED"/>
  <p:tag name="DEFINEDCOLORS" val="3,6,10,45,32,50,13,4,9,55,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CJROTC Template">
  <a:themeElements>
    <a:clrScheme name="Custom 2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CE2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CJROTC UPDATE-FINAL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CJROTC UPDATE-FINAL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9B7334651024585F5470222F653BC" ma:contentTypeVersion="3" ma:contentTypeDescription="Create a new document." ma:contentTypeScope="" ma:versionID="211ed72d6f8688ce03155945470a18bb">
  <xsd:schema xmlns:xsd="http://www.w3.org/2001/XMLSchema" xmlns:p="http://schemas.microsoft.com/office/2006/metadata/properties" xmlns:ns2="9c2bfba9-47f6-47e1-8856-589adc02ca19" targetNamespace="http://schemas.microsoft.com/office/2006/metadata/properties" ma:root="true" ma:fieldsID="d57e24b0d86b6a7544594fd75093cbcd" ns2:_="">
    <xsd:import namespace="9c2bfba9-47f6-47e1-8856-589adc02ca19"/>
    <xsd:element name="properties">
      <xsd:complexType>
        <xsd:sequence>
          <xsd:element name="documentManagement">
            <xsd:complexType>
              <xsd:all>
                <xsd:element ref="ns2:Team_x0020_Member" minOccurs="0"/>
                <xsd:element ref="ns2:Status" minOccurs="0"/>
                <xsd:element ref="ns2:R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c2bfba9-47f6-47e1-8856-589adc02ca19" elementFormDefault="qualified">
    <xsd:import namespace="http://schemas.microsoft.com/office/2006/documentManagement/types"/>
    <xsd:element name="Team_x0020_Member" ma:index="8" nillable="true" ma:displayName="Team Member" ma:default="" ma:format="Dropdown" ma:internalName="Team_x0020_Member">
      <xsd:simpleType>
        <xsd:restriction base="dms:Choice">
          <xsd:enumeration value="All"/>
          <xsd:enumeration value="Carrie Wolak"/>
          <xsd:enumeration value="Col Richardson"/>
          <xsd:enumeration value="Liz Pimpinella"/>
          <xsd:enumeration value="Lynn Nesbit"/>
          <xsd:enumeration value="Mike Romero"/>
          <xsd:enumeration value="Scott Bakken"/>
          <xsd:enumeration value="Steve Huff"/>
          <xsd:enumeration value="Derrick Small"/>
          <xsd:enumeration value="Larry Resendez"/>
          <xsd:enumeration value="Steve Sessis"/>
          <xsd:enumeration value="Brian Josten"/>
          <xsd:enumeration value="Acension Fierro"/>
          <xsd:enumeration value="Bruce Barnes"/>
          <xsd:enumeration value="Ken Hicks"/>
        </xsd:restriction>
      </xsd:simpleType>
    </xsd:element>
    <xsd:element name="Status" ma:index="9" nillable="true" ma:displayName="Status" ma:default="" ma:format="Dropdown" ma:internalName="Status">
      <xsd:simpleType>
        <xsd:restriction base="dms:Choice">
          <xsd:enumeration value="Unvetted"/>
          <xsd:enumeration value="Template"/>
          <xsd:enumeration value="Rough Draft"/>
          <xsd:enumeration value="Final"/>
        </xsd:restriction>
      </xsd:simpleType>
    </xsd:element>
    <xsd:element name="RD" ma:index="10" nillable="true" ma:displayName="RD" ma:default="0" ma:internalName="R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_x0020_Member xmlns="9c2bfba9-47f6-47e1-8856-589adc02ca19">Liz Pimpinella</Team_x0020_Member>
    <RD xmlns="9c2bfba9-47f6-47e1-8856-589adc02ca19">false</RD>
    <Status xmlns="9c2bfba9-47f6-47e1-8856-589adc02ca19">Template</Status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8A6FE889-46A8-4826-A27A-206857CBC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2bfba9-47f6-47e1-8856-589adc02ca1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5C20604-6E9D-48C8-B24B-2075DD8D48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400647-4DC1-49CC-B85F-39C366EF48E7}">
  <ds:schemaRefs>
    <ds:schemaRef ds:uri="http://schemas.microsoft.com/office/2006/metadata/properties"/>
    <ds:schemaRef ds:uri="http://schemas.microsoft.com/office/infopath/2007/PartnerControls"/>
    <ds:schemaRef ds:uri="9c2bfba9-47f6-47e1-8856-589adc02ca19"/>
  </ds:schemaRefs>
</ds:datastoreItem>
</file>

<file path=customXml/itemProps4.xml><?xml version="1.0" encoding="utf-8"?>
<ds:datastoreItem xmlns:ds="http://schemas.openxmlformats.org/officeDocument/2006/customXml" ds:itemID="{1D19DC94-1EFC-48AB-891D-511A725E567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15593</TotalTime>
  <Words>733</Words>
  <Application>Microsoft Office PowerPoint</Application>
  <PresentationFormat>On-screen Show (4:3)</PresentationFormat>
  <Paragraphs>180</Paragraphs>
  <Slides>24</Slides>
  <Notes>12</Notes>
  <HiddenSlides>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5</vt:i4>
      </vt:variant>
    </vt:vector>
  </HeadingPairs>
  <TitlesOfParts>
    <vt:vector size="41" baseType="lpstr">
      <vt:lpstr>Arial</vt:lpstr>
      <vt:lpstr>Calibri</vt:lpstr>
      <vt:lpstr>Corbel</vt:lpstr>
      <vt:lpstr>Times New Roman</vt:lpstr>
      <vt:lpstr>Verdana</vt:lpstr>
      <vt:lpstr>Wingdings</vt:lpstr>
      <vt:lpstr>Wingdings 2</vt:lpstr>
      <vt:lpstr>Wingdings 3</vt:lpstr>
      <vt:lpstr>1_MCJROTC Template</vt:lpstr>
      <vt:lpstr>2_MCJROTC Template</vt:lpstr>
      <vt:lpstr>MCJROTC UPDATE-FINAL</vt:lpstr>
      <vt:lpstr>1_MCJROTC UPDATE-FINAL</vt:lpstr>
      <vt:lpstr>Introduction to MCJROTC Leadership Education</vt:lpstr>
      <vt:lpstr>PowerPoint Presentation</vt:lpstr>
      <vt:lpstr>Lesson Objectives</vt:lpstr>
      <vt:lpstr>Team Assignment</vt:lpstr>
      <vt:lpstr>How ready are you to learn today?</vt:lpstr>
      <vt:lpstr>True or False: The United States formed its first "reserve" forces under the Militia Act of 1792.</vt:lpstr>
      <vt:lpstr>Opening Question</vt:lpstr>
      <vt:lpstr>History of the MCROTC</vt:lpstr>
      <vt:lpstr>History of the MCJROTC</vt:lpstr>
      <vt:lpstr>History of the MCJROTC</vt:lpstr>
      <vt:lpstr>What Act in 1916 authorized the War Department to establish ROTC units in schools?</vt:lpstr>
      <vt:lpstr>Purpose of MCJROTC</vt:lpstr>
      <vt:lpstr>The Seven Objectives of MCJROTC </vt:lpstr>
      <vt:lpstr>The Seven Objectives of MCJROTC </vt:lpstr>
      <vt:lpstr>The MCJROTC Curriculum</vt:lpstr>
      <vt:lpstr>Which of the following are courses of the MCJROTC Curriculum?</vt:lpstr>
      <vt:lpstr>Closing Question</vt:lpstr>
      <vt:lpstr>Questions</vt:lpstr>
      <vt:lpstr>Copyright Information</vt:lpstr>
      <vt:lpstr>Participant Leaders</vt:lpstr>
      <vt:lpstr>Team Scores</vt:lpstr>
      <vt:lpstr>Team MVP</vt:lpstr>
      <vt:lpstr>Fastest Responders</vt:lpstr>
      <vt:lpstr>Whiteboard</vt:lpstr>
      <vt:lpstr>Participant Leaders</vt:lpstr>
      <vt:lpstr>Team Scores</vt:lpstr>
      <vt:lpstr>Team MVP</vt:lpstr>
      <vt:lpstr>Fastest</vt:lpstr>
      <vt:lpstr>Whiteboard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steve huff</dc:creator>
  <cp:lastModifiedBy>Corwin, Matthew</cp:lastModifiedBy>
  <cp:revision>761</cp:revision>
  <dcterms:created xsi:type="dcterms:W3CDTF">2009-11-04T16:56:31Z</dcterms:created>
  <dcterms:modified xsi:type="dcterms:W3CDTF">2018-08-14T13:45:27Z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