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activeX/activeX1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activeX/activeX2.xml" ContentType="application/vnd.ms-office.activeX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4061" r:id="rId2"/>
    <p:sldMasterId id="2147484066" r:id="rId3"/>
    <p:sldMasterId id="2147484071" r:id="rId4"/>
  </p:sldMasterIdLst>
  <p:notesMasterIdLst>
    <p:notesMasterId r:id="rId37"/>
  </p:notesMasterIdLst>
  <p:sldIdLst>
    <p:sldId id="328" r:id="rId5"/>
    <p:sldId id="354" r:id="rId6"/>
    <p:sldId id="330" r:id="rId7"/>
    <p:sldId id="395" r:id="rId8"/>
    <p:sldId id="408" r:id="rId9"/>
    <p:sldId id="412" r:id="rId10"/>
    <p:sldId id="381" r:id="rId11"/>
    <p:sldId id="400" r:id="rId12"/>
    <p:sldId id="422" r:id="rId13"/>
    <p:sldId id="423" r:id="rId14"/>
    <p:sldId id="424" r:id="rId15"/>
    <p:sldId id="425" r:id="rId16"/>
    <p:sldId id="401" r:id="rId17"/>
    <p:sldId id="331" r:id="rId18"/>
    <p:sldId id="367" r:id="rId19"/>
    <p:sldId id="368" r:id="rId20"/>
    <p:sldId id="413" r:id="rId21"/>
    <p:sldId id="369" r:id="rId22"/>
    <p:sldId id="388" r:id="rId23"/>
    <p:sldId id="385" r:id="rId24"/>
    <p:sldId id="389" r:id="rId25"/>
    <p:sldId id="375" r:id="rId26"/>
    <p:sldId id="414" r:id="rId27"/>
    <p:sldId id="415" r:id="rId28"/>
    <p:sldId id="416" r:id="rId29"/>
    <p:sldId id="392" r:id="rId30"/>
    <p:sldId id="393" r:id="rId31"/>
    <p:sldId id="417" r:id="rId32"/>
    <p:sldId id="418" r:id="rId33"/>
    <p:sldId id="419" r:id="rId34"/>
    <p:sldId id="420" r:id="rId35"/>
    <p:sldId id="421" r:id="rId36"/>
  </p:sldIdLst>
  <p:sldSz cx="9144000" cy="6858000" type="screen4x3"/>
  <p:notesSz cx="6858000" cy="9144000"/>
  <p:custShowLst>
    <p:custShow name="Participant Leaders" id="0">
      <p:sldLst>
        <p:sld r:id="rId32"/>
      </p:sldLst>
    </p:custShow>
    <p:custShow name="Team Scores" id="1">
      <p:sldLst>
        <p:sld r:id="rId33"/>
      </p:sldLst>
    </p:custShow>
    <p:custShow name="Team MVP" id="2">
      <p:sldLst>
        <p:sld r:id="rId34"/>
      </p:sldLst>
    </p:custShow>
    <p:custShow name="Fastest" id="3">
      <p:sldLst>
        <p:sld r:id="rId35"/>
      </p:sldLst>
    </p:custShow>
    <p:custShow name="Whiteboard" id="4">
      <p:sldLst>
        <p:sld r:id="rId36"/>
      </p:sldLst>
    </p:custShow>
  </p:custShowLst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100C20"/>
    <a:srgbClr val="00133A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5" autoAdjust="0"/>
    <p:restoredTop sz="94361" autoAdjust="0"/>
  </p:normalViewPr>
  <p:slideViewPr>
    <p:cSldViewPr>
      <p:cViewPr varScale="1">
        <p:scale>
          <a:sx n="107" d="100"/>
          <a:sy n="107" d="100"/>
        </p:scale>
        <p:origin x="88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485FE13-1CB6-4DAB-86AB-B1165D890135}" type="datetimeFigureOut">
              <a:rPr lang="en-US"/>
              <a:pPr>
                <a:defRPr/>
              </a:pPr>
              <a:t>2/20/2018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3AD3DC-9864-4EE1-B319-883D102237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524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9002A7-BB74-417F-8C32-1D95E220277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3A76DD-9902-4E33-BC7A-7EDF7F9841B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E8E5FD-A7F5-4181-926C-CC9E1D421FB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DDC9F3-2B43-4BCA-A23E-A796069E90F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EA4056-C40F-4F03-A131-9825228E9A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A6C498-CFB9-452C-B89C-D3F48F34326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9133E-8865-46CF-BDA6-D242FACA549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AA7113-2550-4E18-A32C-A7A26BEAA5C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393164-AAC6-42B6-8C76-F8526DDAD89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26DEA-E428-4B38-BA9A-4913A2E30F8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D15490-06CD-432B-9BA3-95A92B4C3FE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B4768B-C4A5-43E5-AD2B-6FFBA464707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F8EDF2-0E86-4909-B8A6-8E89DD7B43D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4E7788-CD28-42AD-882A-3F2859FAAD9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slide" Target="../slides/slide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slide" Target="../slides/slide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8" descr="MCJROTCLogo2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9600"/>
            <a:ext cx="22415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657600"/>
            <a:ext cx="8839200" cy="1371600"/>
          </a:xfrm>
          <a:solidFill>
            <a:srgbClr val="00133A"/>
          </a:solidFill>
        </p:spPr>
        <p:txBody>
          <a:bodyPr tIns="0" bIns="0" anchor="t"/>
          <a:lstStyle>
            <a:lvl1pPr algn="ctr">
              <a:defRPr sz="4800" b="1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05C9BD-9736-4E2D-9984-39A0BC159E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554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172200" cy="1143000"/>
          </a:xfrm>
        </p:spPr>
        <p:txBody>
          <a:bodyPr lIns="73152" bIns="0" anchor="b">
            <a:sp3d prstMaterial="matte"/>
          </a:bodyPr>
          <a:lstStyle>
            <a:lvl1pPr algn="l">
              <a:defRPr sz="3200" b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828800"/>
            <a:ext cx="6247397" cy="4419600"/>
          </a:xfrm>
          <a:solidFill>
            <a:srgbClr val="00133A"/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828800" y="6477000"/>
            <a:ext cx="5194300" cy="201613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305800" y="6477000"/>
            <a:ext cx="733425" cy="2016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966A9F-5D61-41A8-98BA-0A41967DB6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46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B8CAC1-F5A8-4D37-9D68-646B181C5B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388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381000"/>
            <a:ext cx="6781800" cy="993775"/>
          </a:xfr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590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0" y="6477000"/>
            <a:ext cx="5486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502A78-FC43-4231-814C-2C9BD05672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05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2" descr="Logo Wednesday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14400"/>
            <a:ext cx="19240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657600"/>
            <a:ext cx="8839200" cy="1371600"/>
          </a:xfrm>
          <a:solidFill>
            <a:srgbClr val="00133A"/>
          </a:solidFill>
        </p:spPr>
        <p:txBody>
          <a:bodyPr tIns="0" bIns="0" anchor="t"/>
          <a:lstStyle>
            <a:lvl1pPr algn="l">
              <a:defRPr sz="4800" b="1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BFD091-B16E-45B5-AD24-E1D8457B28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721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ltGray">
          <a:xfrm>
            <a:off x="0" y="1676400"/>
            <a:ext cx="9144000" cy="33528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698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  <p:sp>
        <p:nvSpPr>
          <p:cNvPr id="3" name="Rectangle 2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752600" y="381000"/>
            <a:ext cx="2095500" cy="7080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>
                <a:solidFill>
                  <a:schemeClr val="bg1"/>
                </a:solidFill>
              </a:rPr>
              <a:t>Purpose</a:t>
            </a: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33400" y="2209800"/>
            <a:ext cx="8077200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>
                <a:solidFill>
                  <a:schemeClr val="bg1"/>
                </a:solidFill>
              </a:rPr>
              <a:t>Click to Add Purpose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A77472-C7EB-428B-84BA-7DF9CBBBB2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12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invGray">
          <a:xfrm>
            <a:off x="0" y="57912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752600" y="304800"/>
            <a:ext cx="2994025" cy="8302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800" b="1">
                <a:solidFill>
                  <a:schemeClr val="bg1"/>
                </a:solidFill>
                <a:latin typeface="Calibri" pitchFamily="34" charset="0"/>
              </a:rPr>
              <a:t>Objectives</a:t>
            </a:r>
          </a:p>
        </p:txBody>
      </p:sp>
      <p:sp>
        <p:nvSpPr>
          <p:cNvPr id="4" name="Rectangle 3"/>
          <p:cNvSpPr/>
          <p:nvPr userDrawn="1"/>
        </p:nvSpPr>
        <p:spPr bwMode="ltGray">
          <a:xfrm>
            <a:off x="0" y="5943600"/>
            <a:ext cx="9144000" cy="9144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28600" y="1905000"/>
            <a:ext cx="8458200" cy="3733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055593-40CF-4052-9B7E-6615515FB8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056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0" y="4953000"/>
            <a:ext cx="9144000" cy="141288"/>
          </a:xfrm>
          <a:prstGeom prst="rect">
            <a:avLst/>
          </a:prstGeom>
          <a:solidFill>
            <a:srgbClr val="C00000"/>
          </a:solidFill>
          <a:ln w="50800" cap="flat" cmpd="thickThin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181600"/>
            <a:ext cx="9144000" cy="1676400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0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>
                <a:solidFill>
                  <a:srgbClr val="00133A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9624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742F62A-3BE1-442A-AED3-FE7462ED2D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742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75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W Q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3040" y="0"/>
            <a:ext cx="7223760" cy="14033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dirty="0"/>
              <a:t>Key Word Question Slide Index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5B72137A-D12F-48D2-9ACE-83BA9D32A5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975" y="2045731"/>
            <a:ext cx="8520113" cy="4163875"/>
          </a:xfrm>
          <a:noFill/>
          <a:ln>
            <a:noFill/>
          </a:ln>
        </p:spPr>
        <p:txBody>
          <a:bodyPr/>
          <a:lstStyle>
            <a:lvl1pPr marL="514350" indent="-51435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10000"/>
                </a:schemeClr>
              </a:buClr>
              <a:buSzPct val="100000"/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1pPr>
            <a:lvl2pPr marL="971550" indent="-51435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10000"/>
                </a:schemeClr>
              </a:buClr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 marL="1223963" indent="-45720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10000"/>
                </a:schemeClr>
              </a:buClr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 marL="1490662" indent="-45720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10000"/>
                </a:schemeClr>
              </a:buClr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 marL="1700212" indent="-45720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10000"/>
                </a:schemeClr>
              </a:buClr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8028B6-F1AF-417F-9B3D-86484EBCE5CB}"/>
              </a:ext>
            </a:extLst>
          </p:cNvPr>
          <p:cNvSpPr/>
          <p:nvPr userDrawn="1"/>
        </p:nvSpPr>
        <p:spPr>
          <a:xfrm>
            <a:off x="-32657" y="1676400"/>
            <a:ext cx="9176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b="1" i="1" dirty="0">
                <a:solidFill>
                  <a:schemeClr val="accent1">
                    <a:lumMod val="10000"/>
                  </a:schemeClr>
                </a:solidFill>
                <a:latin typeface="Calibri"/>
              </a:rPr>
              <a:t>Click any link below to go directly to polling that question.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B9067C-20A6-4209-A30E-FA9CB35783C6}"/>
              </a:ext>
            </a:extLst>
          </p:cNvPr>
          <p:cNvSpPr txBox="1"/>
          <p:nvPr userDrawn="1"/>
        </p:nvSpPr>
        <p:spPr>
          <a:xfrm>
            <a:off x="1353591" y="6343650"/>
            <a:ext cx="417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here to return to this index. </a:t>
            </a:r>
          </a:p>
        </p:txBody>
      </p:sp>
      <p:sp>
        <p:nvSpPr>
          <p:cNvPr id="9" name="Left Arrow 1">
            <a:extLst>
              <a:ext uri="{FF2B5EF4-FFF2-40B4-BE49-F238E27FC236}">
                <a16:creationId xmlns:a16="http://schemas.microsoft.com/office/drawing/2014/main" id="{2DC0AC89-9CF9-47F7-AFD6-9E1C9AC397B3}"/>
              </a:ext>
            </a:extLst>
          </p:cNvPr>
          <p:cNvSpPr/>
          <p:nvPr userDrawn="1"/>
        </p:nvSpPr>
        <p:spPr bwMode="auto">
          <a:xfrm flipH="1">
            <a:off x="5489202" y="6469191"/>
            <a:ext cx="588789" cy="250958"/>
          </a:xfrm>
          <a:prstGeom prst="leftArrow">
            <a:avLst/>
          </a:prstGeom>
          <a:solidFill>
            <a:srgbClr val="00206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E0E0E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D7FA57-F71D-4E4B-A8D6-0D77296A24A1}"/>
              </a:ext>
            </a:extLst>
          </p:cNvPr>
          <p:cNvGrpSpPr/>
          <p:nvPr userDrawn="1"/>
        </p:nvGrpSpPr>
        <p:grpSpPr>
          <a:xfrm>
            <a:off x="6018602" y="6246717"/>
            <a:ext cx="612338" cy="613707"/>
            <a:chOff x="6018602" y="6246717"/>
            <a:chExt cx="612338" cy="613707"/>
          </a:xfrm>
        </p:grpSpPr>
        <p:pic>
          <p:nvPicPr>
            <p:cNvPr id="11" name="Picture 10">
              <a:hlinkClick r:id="rId2" action="ppaction://hlinksldjump"/>
              <a:extLst>
                <a:ext uri="{FF2B5EF4-FFF2-40B4-BE49-F238E27FC236}">
                  <a16:creationId xmlns:a16="http://schemas.microsoft.com/office/drawing/2014/main" id="{6FE3DD08-6B88-4968-9257-34B2A7367E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3195" y="6429988"/>
              <a:ext cx="430436" cy="430436"/>
            </a:xfrm>
            <a:prstGeom prst="rect">
              <a:avLst/>
            </a:prstGeom>
          </p:spPr>
        </p:pic>
        <p:sp>
          <p:nvSpPr>
            <p:cNvPr id="12" name="Rectangle 11">
              <a:hlinkClick r:id="rId2" action="ppaction://hlinksldjump"/>
              <a:extLst>
                <a:ext uri="{FF2B5EF4-FFF2-40B4-BE49-F238E27FC236}">
                  <a16:creationId xmlns:a16="http://schemas.microsoft.com/office/drawing/2014/main" id="{82C16EFA-7E34-4D04-A552-6F52D06E0BD7}"/>
                </a:ext>
              </a:extLst>
            </p:cNvPr>
            <p:cNvSpPr/>
            <p:nvPr userDrawn="1"/>
          </p:nvSpPr>
          <p:spPr>
            <a:xfrm>
              <a:off x="6018602" y="6246717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Index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97254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5448"/>
            <a:ext cx="6858000" cy="1252728"/>
          </a:xfrm>
          <a:solidFill>
            <a:srgbClr val="00133A"/>
          </a:solidFill>
          <a:ln w="25400">
            <a:noFill/>
          </a:ln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133A"/>
          </a:solidFill>
          <a:ln>
            <a:solidFill>
              <a:srgbClr val="C00000"/>
            </a:solidFill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890338-FB5C-46FA-85B2-8EE896B13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8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ltGray">
          <a:xfrm>
            <a:off x="0" y="1676400"/>
            <a:ext cx="9144000" cy="33528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698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914400" y="2133600"/>
            <a:ext cx="73152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EA8C0D-19DD-4F2C-BBBF-2E0A43ED8A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275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A20C5-A034-4C3B-9D03-A5A65FF62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41FF5-8AA0-4F5E-B9B2-C1785CE8FC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3161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Ques - No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02C46C2-8226-4E11-920A-FEA6D57396C0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8437418" y="6313336"/>
          <a:ext cx="702886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886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8075472" cy="2606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98838"/>
            <a:ext cx="8039988" cy="2893897"/>
          </a:xfrm>
        </p:spPr>
        <p:txBody>
          <a:bodyPr lIns="91440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513C722-6F91-46C5-9E8E-773687A9A0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pic>
        <p:nvPicPr>
          <p:cNvPr id="23" name="Picture 2" descr="See the source image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0DD67DAD-FFA9-47E2-927B-EE3093B3E77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844" l="10000" r="97109">
                        <a14:foregroundMark x1="60078" y1="65625" x2="90547" y2="30566"/>
                        <a14:foregroundMark x1="90547" y1="30566" x2="92891" y2="24023"/>
                        <a14:foregroundMark x1="92891" y1="24023" x2="91250" y2="16895"/>
                        <a14:foregroundMark x1="91250" y1="16895" x2="63594" y2="49023"/>
                        <a14:foregroundMark x1="63594" y1="49023" x2="58438" y2="63770"/>
                        <a14:foregroundMark x1="58438" y1="63770" x2="65156" y2="64551"/>
                        <a14:foregroundMark x1="65156" y1="64551" x2="88516" y2="48340"/>
                        <a14:foregroundMark x1="96719" y1="22754" x2="97109" y2="24414"/>
                        <a14:foregroundMark x1="11641" y1="18652" x2="15234" y2="75586"/>
                        <a14:foregroundMark x1="15234" y1="75586" x2="22031" y2="82813"/>
                        <a14:foregroundMark x1="22031" y1="82813" x2="54609" y2="84277"/>
                        <a14:foregroundMark x1="54609" y1="84277" x2="81875" y2="81934"/>
                        <a14:foregroundMark x1="81875" y1="81934" x2="86328" y2="71973"/>
                        <a14:foregroundMark x1="86328" y1="71973" x2="86250" y2="21582"/>
                        <a14:foregroundMark x1="86250" y1="21582" x2="84453" y2="14551"/>
                        <a14:foregroundMark x1="84453" y1="14551" x2="20000" y2="15039"/>
                        <a14:foregroundMark x1="20000" y1="15039" x2="14453" y2="16992"/>
                        <a14:foregroundMark x1="14453" y1="16992" x2="11641" y2="20117"/>
                        <a14:foregroundMark x1="15859" y1="19141" x2="32734" y2="41797"/>
                        <a14:foregroundMark x1="32734" y1="41797" x2="72656" y2="74805"/>
                        <a14:foregroundMark x1="75391" y1="20117" x2="33281" y2="43457"/>
                        <a14:foregroundMark x1="33281" y1="43457" x2="26875" y2="50879"/>
                        <a14:foregroundMark x1="26875" y1="50879" x2="23594" y2="59180"/>
                        <a14:foregroundMark x1="23594" y1="59180" x2="23047" y2="62695"/>
                        <a14:foregroundMark x1="14375" y1="39453" x2="15703" y2="70605"/>
                        <a14:foregroundMark x1="15703" y1="70605" x2="18438" y2="78320"/>
                        <a14:foregroundMark x1="18438" y1="78320" x2="23047" y2="82227"/>
                        <a14:foregroundMark x1="23047" y1="82227" x2="62422" y2="79785"/>
                        <a14:foregroundMark x1="62422" y1="79785" x2="64766" y2="73047"/>
                        <a14:foregroundMark x1="64766" y1="73047" x2="64141" y2="62695"/>
                        <a14:foregroundMark x1="64141" y1="62695" x2="28672" y2="49023"/>
                        <a14:foregroundMark x1="28672" y1="49023" x2="14766" y2="46973"/>
                        <a14:foregroundMark x1="13984" y1="46777" x2="14531" y2="76172"/>
                        <a14:foregroundMark x1="14531" y1="76172" x2="16250" y2="83105"/>
                        <a14:foregroundMark x1="16250" y1="83105" x2="51172" y2="83301"/>
                        <a14:foregroundMark x1="51172" y1="83301" x2="58984" y2="83105"/>
                        <a14:foregroundMark x1="58984" y1="83105" x2="61016" y2="71387"/>
                        <a14:foregroundMark x1="61016" y1="71387" x2="59844" y2="54590"/>
                        <a14:foregroundMark x1="59844" y1="54590" x2="13750" y2="47266"/>
                        <a14:foregroundMark x1="18438" y1="63672" x2="29688" y2="73828"/>
                        <a14:foregroundMark x1="29688" y1="73828" x2="43750" y2="78320"/>
                        <a14:foregroundMark x1="43750" y1="78320" x2="51016" y2="78516"/>
                        <a14:foregroundMark x1="51016" y1="78516" x2="46406" y2="74316"/>
                        <a14:foregroundMark x1="46406" y1="74316" x2="23594" y2="65137"/>
                        <a14:foregroundMark x1="23594" y1="65137" x2="18594" y2="58887"/>
                        <a14:backgroundMark x1="92656" y1="34180" x2="91094" y2="40820"/>
                        <a14:backgroundMark x1="91094" y1="40820" x2="93047" y2="34863"/>
                        <a14:backgroundMark x1="93203" y1="34375" x2="90859" y2="40723"/>
                        <a14:backgroundMark x1="90859" y1="40723" x2="93203" y2="34863"/>
                        <a14:backgroundMark x1="91484" y1="46484" x2="91094" y2="44043"/>
                        <a14:backgroundMark x1="90859" y1="40723" x2="92188" y2="41699"/>
                        <a14:backgroundMark x1="90859" y1="42676" x2="91250" y2="43457"/>
                        <a14:backgroundMark x1="91016" y1="43359" x2="91250" y2="43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83" t="10645" r="70" b="11563"/>
          <a:stretch/>
        </p:blipFill>
        <p:spPr bwMode="auto">
          <a:xfrm>
            <a:off x="8518316" y="6473332"/>
            <a:ext cx="507378" cy="3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3B82AB41-6F66-455D-B3DA-87466B51DA98}"/>
              </a:ext>
            </a:extLst>
          </p:cNvPr>
          <p:cNvSpPr/>
          <p:nvPr userDrawn="1"/>
        </p:nvSpPr>
        <p:spPr>
          <a:xfrm>
            <a:off x="8352168" y="6272372"/>
            <a:ext cx="841708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000" b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Whiteboard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28122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Ques with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B2BA24F-4F85-449F-AA99-FF54EF18CC41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6533804" y="6313336"/>
          <a:ext cx="2601882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076">
                  <a:extLst>
                    <a:ext uri="{9D8B030D-6E8A-4147-A177-3AD203B41FA5}">
                      <a16:colId xmlns:a16="http://schemas.microsoft.com/office/drawing/2014/main" val="1204113710"/>
                    </a:ext>
                  </a:extLst>
                </a:gridCol>
                <a:gridCol w="474345">
                  <a:extLst>
                    <a:ext uri="{9D8B030D-6E8A-4147-A177-3AD203B41FA5}">
                      <a16:colId xmlns:a16="http://schemas.microsoft.com/office/drawing/2014/main" val="4274957838"/>
                    </a:ext>
                  </a:extLst>
                </a:gridCol>
                <a:gridCol w="406803">
                  <a:extLst>
                    <a:ext uri="{9D8B030D-6E8A-4147-A177-3AD203B41FA5}">
                      <a16:colId xmlns:a16="http://schemas.microsoft.com/office/drawing/2014/main" val="2306891673"/>
                    </a:ext>
                  </a:extLst>
                </a:gridCol>
                <a:gridCol w="510772">
                  <a:extLst>
                    <a:ext uri="{9D8B030D-6E8A-4147-A177-3AD203B41FA5}">
                      <a16:colId xmlns:a16="http://schemas.microsoft.com/office/drawing/2014/main" val="4140960875"/>
                    </a:ext>
                  </a:extLst>
                </a:gridCol>
                <a:gridCol w="702886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8075472" cy="2606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98838"/>
            <a:ext cx="8039988" cy="2893897"/>
          </a:xfrm>
        </p:spPr>
        <p:txBody>
          <a:bodyPr lIns="91440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513C722-6F91-46C5-9E8E-773687A9A0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F878591-8E79-42DB-81A4-7461F21BC56A}"/>
              </a:ext>
            </a:extLst>
          </p:cNvPr>
          <p:cNvGrpSpPr/>
          <p:nvPr userDrawn="1"/>
        </p:nvGrpSpPr>
        <p:grpSpPr>
          <a:xfrm>
            <a:off x="6478725" y="6251171"/>
            <a:ext cx="612338" cy="573577"/>
            <a:chOff x="6478725" y="6251171"/>
            <a:chExt cx="612338" cy="573577"/>
          </a:xfrm>
        </p:grpSpPr>
        <p:pic>
          <p:nvPicPr>
            <p:cNvPr id="24" name="Picture 2" descr="https://cdn3.iconfinder.com/data/icons/award-and-trohpy/78/Award_ribbon_cup-05-512.png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1EDC2E24-8874-48F7-85A7-92263EA4F96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034" y="6480890"/>
              <a:ext cx="283708" cy="34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680675F8-04C8-4C6E-AD96-5D5D7D462197}"/>
                </a:ext>
              </a:extLst>
            </p:cNvPr>
            <p:cNvSpPr/>
            <p:nvPr userDrawn="1"/>
          </p:nvSpPr>
          <p:spPr>
            <a:xfrm>
              <a:off x="6478725" y="6251171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Leader</a:t>
              </a:r>
              <a:endParaRPr lang="en-US" sz="12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A3C0C8-2A19-4D92-836C-B93D6428714B}"/>
              </a:ext>
            </a:extLst>
          </p:cNvPr>
          <p:cNvGrpSpPr/>
          <p:nvPr userDrawn="1"/>
        </p:nvGrpSpPr>
        <p:grpSpPr>
          <a:xfrm>
            <a:off x="6974103" y="6251171"/>
            <a:ext cx="612338" cy="588950"/>
            <a:chOff x="6974103" y="6251171"/>
            <a:chExt cx="612338" cy="588950"/>
          </a:xfrm>
        </p:grpSpPr>
        <p:pic>
          <p:nvPicPr>
            <p:cNvPr id="27" name="Picture 26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51663B23-0A2D-4B28-B30F-B2A5A4110A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5" t="3334" r="3332" b="18889"/>
            <a:stretch/>
          </p:blipFill>
          <p:spPr>
            <a:xfrm>
              <a:off x="7081931" y="6494091"/>
              <a:ext cx="394532" cy="346030"/>
            </a:xfrm>
            <a:prstGeom prst="rect">
              <a:avLst/>
            </a:prstGeom>
          </p:spPr>
        </p:pic>
        <p:sp>
          <p:nvSpPr>
            <p:cNvPr id="28" name="Rectangle 27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833A2E8B-567C-467A-8434-20FB7238A1C9}"/>
                </a:ext>
              </a:extLst>
            </p:cNvPr>
            <p:cNvSpPr/>
            <p:nvPr userDrawn="1"/>
          </p:nvSpPr>
          <p:spPr>
            <a:xfrm>
              <a:off x="6974103" y="6251171"/>
              <a:ext cx="612338" cy="2769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Team</a:t>
              </a:r>
              <a:endParaRPr lang="en-US" sz="12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72834B-7659-4843-8012-23FE14A383C9}"/>
              </a:ext>
            </a:extLst>
          </p:cNvPr>
          <p:cNvGrpSpPr/>
          <p:nvPr userDrawn="1"/>
        </p:nvGrpSpPr>
        <p:grpSpPr>
          <a:xfrm>
            <a:off x="7419603" y="6250131"/>
            <a:ext cx="612338" cy="580409"/>
            <a:chOff x="7419603" y="6250131"/>
            <a:chExt cx="612338" cy="580409"/>
          </a:xfrm>
        </p:grpSpPr>
        <p:pic>
          <p:nvPicPr>
            <p:cNvPr id="30" name="Picture 29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A64DBE12-4155-4ED3-A8B2-D525E50DCA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64895" y="6480890"/>
              <a:ext cx="313545" cy="349650"/>
            </a:xfrm>
            <a:prstGeom prst="rect">
              <a:avLst/>
            </a:prstGeom>
          </p:spPr>
        </p:pic>
        <p:sp>
          <p:nvSpPr>
            <p:cNvPr id="31" name="Rectangle 30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160465F6-C076-47A5-B492-3B51854528D4}"/>
                </a:ext>
              </a:extLst>
            </p:cNvPr>
            <p:cNvSpPr/>
            <p:nvPr userDrawn="1"/>
          </p:nvSpPr>
          <p:spPr>
            <a:xfrm>
              <a:off x="7419603" y="6250131"/>
              <a:ext cx="61233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MVP</a:t>
              </a:r>
              <a:endParaRPr lang="en-US" sz="12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870C6C8-2886-430A-B9C4-55D650B8D35E}"/>
              </a:ext>
            </a:extLst>
          </p:cNvPr>
          <p:cNvGrpSpPr/>
          <p:nvPr userDrawn="1"/>
        </p:nvGrpSpPr>
        <p:grpSpPr>
          <a:xfrm>
            <a:off x="7850033" y="6251770"/>
            <a:ext cx="661888" cy="578106"/>
            <a:chOff x="7850033" y="6251770"/>
            <a:chExt cx="661888" cy="578106"/>
          </a:xfrm>
        </p:grpSpPr>
        <p:pic>
          <p:nvPicPr>
            <p:cNvPr id="33" name="Picture 32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588B96A6-D216-4877-B514-E4A08B1FCA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5315" y="6480226"/>
              <a:ext cx="331325" cy="349650"/>
            </a:xfrm>
            <a:prstGeom prst="rect">
              <a:avLst/>
            </a:prstGeom>
          </p:spPr>
        </p:pic>
        <p:sp>
          <p:nvSpPr>
            <p:cNvPr id="34" name="Rectangle 33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7F6EE106-BE23-4C33-BBEC-54B00A03838B}"/>
                </a:ext>
              </a:extLst>
            </p:cNvPr>
            <p:cNvSpPr/>
            <p:nvPr userDrawn="1"/>
          </p:nvSpPr>
          <p:spPr>
            <a:xfrm>
              <a:off x="7850033" y="6251770"/>
              <a:ext cx="66188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Fastest</a:t>
              </a:r>
              <a:endParaRPr lang="en-US" sz="1100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6BC0C33-A7BE-47A3-BB75-38452C695E3B}"/>
              </a:ext>
            </a:extLst>
          </p:cNvPr>
          <p:cNvGrpSpPr/>
          <p:nvPr userDrawn="1"/>
        </p:nvGrpSpPr>
        <p:grpSpPr>
          <a:xfrm>
            <a:off x="8352168" y="6272372"/>
            <a:ext cx="841708" cy="547772"/>
            <a:chOff x="8352168" y="6272372"/>
            <a:chExt cx="841708" cy="547772"/>
          </a:xfrm>
        </p:grpSpPr>
        <p:pic>
          <p:nvPicPr>
            <p:cNvPr id="36" name="Picture 2" descr="See the source image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669D9DF6-55FF-4E37-B717-C1138115A53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10000" r="97109">
                          <a14:foregroundMark x1="60078" y1="65625" x2="90547" y2="30566"/>
                          <a14:foregroundMark x1="90547" y1="30566" x2="92891" y2="24023"/>
                          <a14:foregroundMark x1="92891" y1="24023" x2="91250" y2="16895"/>
                          <a14:foregroundMark x1="91250" y1="16895" x2="63594" y2="49023"/>
                          <a14:foregroundMark x1="63594" y1="49023" x2="58438" y2="63770"/>
                          <a14:foregroundMark x1="58438" y1="63770" x2="65156" y2="64551"/>
                          <a14:foregroundMark x1="65156" y1="64551" x2="88516" y2="48340"/>
                          <a14:foregroundMark x1="96719" y1="22754" x2="97109" y2="24414"/>
                          <a14:foregroundMark x1="11641" y1="18652" x2="15234" y2="75586"/>
                          <a14:foregroundMark x1="15234" y1="75586" x2="22031" y2="82813"/>
                          <a14:foregroundMark x1="22031" y1="82813" x2="54609" y2="84277"/>
                          <a14:foregroundMark x1="54609" y1="84277" x2="81875" y2="81934"/>
                          <a14:foregroundMark x1="81875" y1="81934" x2="86328" y2="71973"/>
                          <a14:foregroundMark x1="86328" y1="71973" x2="86250" y2="21582"/>
                          <a14:foregroundMark x1="86250" y1="21582" x2="84453" y2="14551"/>
                          <a14:foregroundMark x1="84453" y1="14551" x2="20000" y2="15039"/>
                          <a14:foregroundMark x1="20000" y1="15039" x2="14453" y2="16992"/>
                          <a14:foregroundMark x1="14453" y1="16992" x2="11641" y2="20117"/>
                          <a14:foregroundMark x1="15859" y1="19141" x2="32734" y2="41797"/>
                          <a14:foregroundMark x1="32734" y1="41797" x2="72656" y2="74805"/>
                          <a14:foregroundMark x1="75391" y1="20117" x2="33281" y2="43457"/>
                          <a14:foregroundMark x1="33281" y1="43457" x2="26875" y2="50879"/>
                          <a14:foregroundMark x1="26875" y1="50879" x2="23594" y2="59180"/>
                          <a14:foregroundMark x1="23594" y1="59180" x2="23047" y2="62695"/>
                          <a14:foregroundMark x1="14375" y1="39453" x2="15703" y2="70605"/>
                          <a14:foregroundMark x1="15703" y1="70605" x2="18438" y2="78320"/>
                          <a14:foregroundMark x1="18438" y1="78320" x2="23047" y2="82227"/>
                          <a14:foregroundMark x1="23047" y1="82227" x2="62422" y2="79785"/>
                          <a14:foregroundMark x1="62422" y1="79785" x2="64766" y2="73047"/>
                          <a14:foregroundMark x1="64766" y1="73047" x2="64141" y2="62695"/>
                          <a14:foregroundMark x1="64141" y1="62695" x2="28672" y2="49023"/>
                          <a14:foregroundMark x1="28672" y1="49023" x2="14766" y2="46973"/>
                          <a14:foregroundMark x1="13984" y1="46777" x2="14531" y2="76172"/>
                          <a14:foregroundMark x1="14531" y1="76172" x2="16250" y2="83105"/>
                          <a14:foregroundMark x1="16250" y1="83105" x2="51172" y2="83301"/>
                          <a14:foregroundMark x1="51172" y1="83301" x2="58984" y2="83105"/>
                          <a14:foregroundMark x1="58984" y1="83105" x2="61016" y2="71387"/>
                          <a14:foregroundMark x1="61016" y1="71387" x2="59844" y2="54590"/>
                          <a14:foregroundMark x1="59844" y1="54590" x2="13750" y2="47266"/>
                          <a14:foregroundMark x1="18438" y1="63672" x2="29688" y2="73828"/>
                          <a14:foregroundMark x1="29688" y1="73828" x2="43750" y2="78320"/>
                          <a14:foregroundMark x1="43750" y1="78320" x2="51016" y2="78516"/>
                          <a14:foregroundMark x1="51016" y1="78516" x2="46406" y2="74316"/>
                          <a14:foregroundMark x1="46406" y1="74316" x2="23594" y2="65137"/>
                          <a14:foregroundMark x1="23594" y1="65137" x2="18594" y2="58887"/>
                          <a14:backgroundMark x1="92656" y1="34180" x2="91094" y2="40820"/>
                          <a14:backgroundMark x1="91094" y1="40820" x2="93047" y2="34863"/>
                          <a14:backgroundMark x1="93203" y1="34375" x2="90859" y2="40723"/>
                          <a14:backgroundMark x1="90859" y1="40723" x2="93203" y2="34863"/>
                          <a14:backgroundMark x1="91484" y1="46484" x2="91094" y2="44043"/>
                          <a14:backgroundMark x1="90859" y1="40723" x2="92188" y2="41699"/>
                          <a14:backgroundMark x1="90859" y1="42676" x2="91250" y2="43457"/>
                          <a14:backgroundMark x1="91016" y1="43359" x2="91250" y2="433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3" t="10645" r="70" b="11563"/>
            <a:stretch/>
          </p:blipFill>
          <p:spPr bwMode="auto">
            <a:xfrm>
              <a:off x="8518316" y="6473332"/>
              <a:ext cx="507378" cy="346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36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F39BE510-BDB8-4074-8D3D-EDBAC2C0A201}"/>
                </a:ext>
              </a:extLst>
            </p:cNvPr>
            <p:cNvSpPr/>
            <p:nvPr userDrawn="1"/>
          </p:nvSpPr>
          <p:spPr>
            <a:xfrm>
              <a:off x="8352168" y="6272372"/>
              <a:ext cx="841708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Whiteboard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83371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KW 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0E07F1D7-F534-4FF2-9DCD-0752DA6F1688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6103196" y="6313336"/>
          <a:ext cx="3032491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20">
                  <a:extLst>
                    <a:ext uri="{9D8B030D-6E8A-4147-A177-3AD203B41FA5}">
                      <a16:colId xmlns:a16="http://schemas.microsoft.com/office/drawing/2014/main" val="106133706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1204113710"/>
                    </a:ext>
                  </a:extLst>
                </a:gridCol>
                <a:gridCol w="474345">
                  <a:extLst>
                    <a:ext uri="{9D8B030D-6E8A-4147-A177-3AD203B41FA5}">
                      <a16:colId xmlns:a16="http://schemas.microsoft.com/office/drawing/2014/main" val="427495783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306891673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4140960875"/>
                    </a:ext>
                  </a:extLst>
                </a:gridCol>
                <a:gridCol w="702887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8075472" cy="2606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98838"/>
            <a:ext cx="8039988" cy="2893897"/>
          </a:xfrm>
        </p:spPr>
        <p:txBody>
          <a:bodyPr lIns="91440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513C722-6F91-46C5-9E8E-773687A9A0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953877-E8DC-4BD5-8F0F-072F77CEE617}"/>
              </a:ext>
            </a:extLst>
          </p:cNvPr>
          <p:cNvGrpSpPr/>
          <p:nvPr userDrawn="1"/>
        </p:nvGrpSpPr>
        <p:grpSpPr>
          <a:xfrm>
            <a:off x="6478725" y="6251171"/>
            <a:ext cx="612338" cy="573577"/>
            <a:chOff x="6478725" y="6251171"/>
            <a:chExt cx="612338" cy="573577"/>
          </a:xfrm>
        </p:grpSpPr>
        <p:pic>
          <p:nvPicPr>
            <p:cNvPr id="17" name="Picture 2" descr="https://cdn3.iconfinder.com/data/icons/award-and-trohpy/78/Award_ribbon_cup-05-512.png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DCB9A2A0-C63E-4926-87C6-6DD6C71EC32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034" y="6480890"/>
              <a:ext cx="283708" cy="34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7DAE0857-CEB2-4F97-8B63-30C94F01E2A8}"/>
                </a:ext>
              </a:extLst>
            </p:cNvPr>
            <p:cNvSpPr/>
            <p:nvPr userDrawn="1"/>
          </p:nvSpPr>
          <p:spPr>
            <a:xfrm>
              <a:off x="6478725" y="6251171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Leader</a:t>
              </a:r>
              <a:endParaRPr lang="en-US" sz="12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8CEAB3-BBBA-4F4A-B563-FF804EA1FEA6}"/>
              </a:ext>
            </a:extLst>
          </p:cNvPr>
          <p:cNvGrpSpPr/>
          <p:nvPr userDrawn="1"/>
        </p:nvGrpSpPr>
        <p:grpSpPr>
          <a:xfrm>
            <a:off x="6974103" y="6251171"/>
            <a:ext cx="612338" cy="588950"/>
            <a:chOff x="6974103" y="6251171"/>
            <a:chExt cx="612338" cy="588950"/>
          </a:xfrm>
        </p:grpSpPr>
        <p:pic>
          <p:nvPicPr>
            <p:cNvPr id="18" name="Picture 17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D8CB7857-69CC-450B-943F-617E103D634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5" t="3334" r="3332" b="18889"/>
            <a:stretch/>
          </p:blipFill>
          <p:spPr>
            <a:xfrm>
              <a:off x="7081931" y="6494091"/>
              <a:ext cx="394532" cy="346030"/>
            </a:xfrm>
            <a:prstGeom prst="rect">
              <a:avLst/>
            </a:prstGeom>
          </p:spPr>
        </p:pic>
        <p:sp>
          <p:nvSpPr>
            <p:cNvPr id="23" name="Rectangle 22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4488CF74-CADA-4775-B4E0-D85E26378E8B}"/>
                </a:ext>
              </a:extLst>
            </p:cNvPr>
            <p:cNvSpPr/>
            <p:nvPr userDrawn="1"/>
          </p:nvSpPr>
          <p:spPr>
            <a:xfrm>
              <a:off x="6974103" y="6251171"/>
              <a:ext cx="612338" cy="2769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Team</a:t>
              </a:r>
              <a:endParaRPr lang="en-US" sz="12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0E46E51-F121-40D1-89C5-8AB8DC943FF3}"/>
              </a:ext>
            </a:extLst>
          </p:cNvPr>
          <p:cNvGrpSpPr/>
          <p:nvPr userDrawn="1"/>
        </p:nvGrpSpPr>
        <p:grpSpPr>
          <a:xfrm>
            <a:off x="7419603" y="6250131"/>
            <a:ext cx="612338" cy="580409"/>
            <a:chOff x="7419603" y="6250131"/>
            <a:chExt cx="612338" cy="580409"/>
          </a:xfrm>
        </p:grpSpPr>
        <p:pic>
          <p:nvPicPr>
            <p:cNvPr id="19" name="Picture 18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DDBA2FB9-3D64-442C-A784-581F05BDB0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64895" y="6480890"/>
              <a:ext cx="313545" cy="349650"/>
            </a:xfrm>
            <a:prstGeom prst="rect">
              <a:avLst/>
            </a:prstGeom>
          </p:spPr>
        </p:pic>
        <p:sp>
          <p:nvSpPr>
            <p:cNvPr id="24" name="Rectangle 23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32FE400F-EC23-47D4-9BD0-43F1DFE3FBEB}"/>
                </a:ext>
              </a:extLst>
            </p:cNvPr>
            <p:cNvSpPr/>
            <p:nvPr userDrawn="1"/>
          </p:nvSpPr>
          <p:spPr>
            <a:xfrm>
              <a:off x="7419603" y="6250131"/>
              <a:ext cx="61233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MVP</a:t>
              </a:r>
              <a:endParaRPr lang="en-US" sz="12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40A85F-1EAC-4358-BF85-305F76F42FB3}"/>
              </a:ext>
            </a:extLst>
          </p:cNvPr>
          <p:cNvGrpSpPr/>
          <p:nvPr userDrawn="1"/>
        </p:nvGrpSpPr>
        <p:grpSpPr>
          <a:xfrm>
            <a:off x="7850033" y="6251770"/>
            <a:ext cx="661888" cy="578106"/>
            <a:chOff x="7850033" y="6251770"/>
            <a:chExt cx="661888" cy="578106"/>
          </a:xfrm>
        </p:grpSpPr>
        <p:pic>
          <p:nvPicPr>
            <p:cNvPr id="20" name="Picture 19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4CA8EE8E-A7F9-4E81-ACA6-794CADF87B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5315" y="6480226"/>
              <a:ext cx="331325" cy="349650"/>
            </a:xfrm>
            <a:prstGeom prst="rect">
              <a:avLst/>
            </a:prstGeom>
          </p:spPr>
        </p:pic>
        <p:sp>
          <p:nvSpPr>
            <p:cNvPr id="25" name="Rectangle 24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13E76314-F40E-4F53-A90E-CA90668E033F}"/>
                </a:ext>
              </a:extLst>
            </p:cNvPr>
            <p:cNvSpPr/>
            <p:nvPr userDrawn="1"/>
          </p:nvSpPr>
          <p:spPr>
            <a:xfrm>
              <a:off x="7850033" y="6251770"/>
              <a:ext cx="66188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Fastest</a:t>
              </a:r>
              <a:endParaRPr lang="en-US" sz="11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F5373B4-6C3E-4A8F-B787-95B417163767}"/>
              </a:ext>
            </a:extLst>
          </p:cNvPr>
          <p:cNvGrpSpPr/>
          <p:nvPr userDrawn="1"/>
        </p:nvGrpSpPr>
        <p:grpSpPr>
          <a:xfrm>
            <a:off x="8352168" y="6272372"/>
            <a:ext cx="841708" cy="547772"/>
            <a:chOff x="8352168" y="6272372"/>
            <a:chExt cx="841708" cy="547772"/>
          </a:xfrm>
        </p:grpSpPr>
        <p:pic>
          <p:nvPicPr>
            <p:cNvPr id="21" name="Picture 2" descr="See the source image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6F2DEBC0-17ED-4C86-B721-52ABD5A3022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10000" r="97109">
                          <a14:foregroundMark x1="60078" y1="65625" x2="90547" y2="30566"/>
                          <a14:foregroundMark x1="90547" y1="30566" x2="92891" y2="24023"/>
                          <a14:foregroundMark x1="92891" y1="24023" x2="91250" y2="16895"/>
                          <a14:foregroundMark x1="91250" y1="16895" x2="63594" y2="49023"/>
                          <a14:foregroundMark x1="63594" y1="49023" x2="58438" y2="63770"/>
                          <a14:foregroundMark x1="58438" y1="63770" x2="65156" y2="64551"/>
                          <a14:foregroundMark x1="65156" y1="64551" x2="88516" y2="48340"/>
                          <a14:foregroundMark x1="96719" y1="22754" x2="97109" y2="24414"/>
                          <a14:foregroundMark x1="11641" y1="18652" x2="15234" y2="75586"/>
                          <a14:foregroundMark x1="15234" y1="75586" x2="22031" y2="82813"/>
                          <a14:foregroundMark x1="22031" y1="82813" x2="54609" y2="84277"/>
                          <a14:foregroundMark x1="54609" y1="84277" x2="81875" y2="81934"/>
                          <a14:foregroundMark x1="81875" y1="81934" x2="86328" y2="71973"/>
                          <a14:foregroundMark x1="86328" y1="71973" x2="86250" y2="21582"/>
                          <a14:foregroundMark x1="86250" y1="21582" x2="84453" y2="14551"/>
                          <a14:foregroundMark x1="84453" y1="14551" x2="20000" y2="15039"/>
                          <a14:foregroundMark x1="20000" y1="15039" x2="14453" y2="16992"/>
                          <a14:foregroundMark x1="14453" y1="16992" x2="11641" y2="20117"/>
                          <a14:foregroundMark x1="15859" y1="19141" x2="32734" y2="41797"/>
                          <a14:foregroundMark x1="32734" y1="41797" x2="72656" y2="74805"/>
                          <a14:foregroundMark x1="75391" y1="20117" x2="33281" y2="43457"/>
                          <a14:foregroundMark x1="33281" y1="43457" x2="26875" y2="50879"/>
                          <a14:foregroundMark x1="26875" y1="50879" x2="23594" y2="59180"/>
                          <a14:foregroundMark x1="23594" y1="59180" x2="23047" y2="62695"/>
                          <a14:foregroundMark x1="14375" y1="39453" x2="15703" y2="70605"/>
                          <a14:foregroundMark x1="15703" y1="70605" x2="18438" y2="78320"/>
                          <a14:foregroundMark x1="18438" y1="78320" x2="23047" y2="82227"/>
                          <a14:foregroundMark x1="23047" y1="82227" x2="62422" y2="79785"/>
                          <a14:foregroundMark x1="62422" y1="79785" x2="64766" y2="73047"/>
                          <a14:foregroundMark x1="64766" y1="73047" x2="64141" y2="62695"/>
                          <a14:foregroundMark x1="64141" y1="62695" x2="28672" y2="49023"/>
                          <a14:foregroundMark x1="28672" y1="49023" x2="14766" y2="46973"/>
                          <a14:foregroundMark x1="13984" y1="46777" x2="14531" y2="76172"/>
                          <a14:foregroundMark x1="14531" y1="76172" x2="16250" y2="83105"/>
                          <a14:foregroundMark x1="16250" y1="83105" x2="51172" y2="83301"/>
                          <a14:foregroundMark x1="51172" y1="83301" x2="58984" y2="83105"/>
                          <a14:foregroundMark x1="58984" y1="83105" x2="61016" y2="71387"/>
                          <a14:foregroundMark x1="61016" y1="71387" x2="59844" y2="54590"/>
                          <a14:foregroundMark x1="59844" y1="54590" x2="13750" y2="47266"/>
                          <a14:foregroundMark x1="18438" y1="63672" x2="29688" y2="73828"/>
                          <a14:foregroundMark x1="29688" y1="73828" x2="43750" y2="78320"/>
                          <a14:foregroundMark x1="43750" y1="78320" x2="51016" y2="78516"/>
                          <a14:foregroundMark x1="51016" y1="78516" x2="46406" y2="74316"/>
                          <a14:foregroundMark x1="46406" y1="74316" x2="23594" y2="65137"/>
                          <a14:foregroundMark x1="23594" y1="65137" x2="18594" y2="58887"/>
                          <a14:backgroundMark x1="92656" y1="34180" x2="91094" y2="40820"/>
                          <a14:backgroundMark x1="91094" y1="40820" x2="93047" y2="34863"/>
                          <a14:backgroundMark x1="93203" y1="34375" x2="90859" y2="40723"/>
                          <a14:backgroundMark x1="90859" y1="40723" x2="93203" y2="34863"/>
                          <a14:backgroundMark x1="91484" y1="46484" x2="91094" y2="44043"/>
                          <a14:backgroundMark x1="90859" y1="40723" x2="92188" y2="41699"/>
                          <a14:backgroundMark x1="90859" y1="42676" x2="91250" y2="43457"/>
                          <a14:backgroundMark x1="91016" y1="43359" x2="91250" y2="433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3" t="10645" r="70" b="11563"/>
            <a:stretch/>
          </p:blipFill>
          <p:spPr bwMode="auto">
            <a:xfrm>
              <a:off x="8518316" y="6473332"/>
              <a:ext cx="507378" cy="346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6F771C6D-4866-45A2-B867-A50068DC9891}"/>
                </a:ext>
              </a:extLst>
            </p:cNvPr>
            <p:cNvSpPr/>
            <p:nvPr userDrawn="1"/>
          </p:nvSpPr>
          <p:spPr>
            <a:xfrm>
              <a:off x="8352168" y="6272372"/>
              <a:ext cx="841708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Whiteboard</a:t>
              </a:r>
              <a:endParaRPr lang="en-US" sz="10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094C4F4-65B3-4BD0-95E3-49994AF7CD81}"/>
              </a:ext>
            </a:extLst>
          </p:cNvPr>
          <p:cNvGrpSpPr/>
          <p:nvPr userDrawn="1"/>
        </p:nvGrpSpPr>
        <p:grpSpPr>
          <a:xfrm>
            <a:off x="6018602" y="6246717"/>
            <a:ext cx="612338" cy="613707"/>
            <a:chOff x="6018602" y="6246717"/>
            <a:chExt cx="612338" cy="613707"/>
          </a:xfrm>
        </p:grpSpPr>
        <p:pic>
          <p:nvPicPr>
            <p:cNvPr id="11" name="Picture 10">
              <a:hlinkClick r:id="rId9" action="ppaction://hlinksldjump"/>
              <a:extLst>
                <a:ext uri="{FF2B5EF4-FFF2-40B4-BE49-F238E27FC236}">
                  <a16:creationId xmlns:a16="http://schemas.microsoft.com/office/drawing/2014/main" id="{F0CFFE07-30DD-4640-A772-E4DF75262D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3195" y="6429988"/>
              <a:ext cx="430436" cy="430436"/>
            </a:xfrm>
            <a:prstGeom prst="rect">
              <a:avLst/>
            </a:prstGeom>
          </p:spPr>
        </p:pic>
        <p:sp>
          <p:nvSpPr>
            <p:cNvPr id="27" name="Rectangle 26">
              <a:hlinkClick r:id="rId9" action="ppaction://hlinksldjump"/>
              <a:extLst>
                <a:ext uri="{FF2B5EF4-FFF2-40B4-BE49-F238E27FC236}">
                  <a16:creationId xmlns:a16="http://schemas.microsoft.com/office/drawing/2014/main" id="{C22E9B01-5DC4-4BE2-9958-ACA92BF01D80}"/>
                </a:ext>
              </a:extLst>
            </p:cNvPr>
            <p:cNvSpPr/>
            <p:nvPr userDrawn="1"/>
          </p:nvSpPr>
          <p:spPr>
            <a:xfrm>
              <a:off x="6018602" y="6246717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Index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870298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85648-E4A4-41CF-81F9-2E4105F28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55B8E-96FE-4FAE-8585-4B8EDE37D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41408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Ques No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461" y="350566"/>
            <a:ext cx="7963593" cy="2617077"/>
          </a:xfrm>
          <a:solidFill>
            <a:srgbClr val="00133A"/>
          </a:solidFill>
          <a:ln w="25400"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386138"/>
            <a:ext cx="8039988" cy="2914498"/>
          </a:xfrm>
          <a:solidFill>
            <a:srgbClr val="00133A"/>
          </a:solidFill>
          <a:ln>
            <a:solidFill>
              <a:srgbClr val="C00000"/>
            </a:solidFill>
          </a:ln>
        </p:spPr>
        <p:txBody>
          <a:bodyPr lIns="91440"/>
          <a:lstStyle>
            <a:lvl1pPr marL="633412" indent="-514350">
              <a:buSzPct val="100000"/>
              <a:buFont typeface="+mj-lt"/>
              <a:buAutoNum type="alphaUcPeriod"/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9F911D5-01A9-4756-A5E7-CAD1430AD0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5C629AD-20E6-4E5B-9288-A53DC401F461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8437418" y="6313336"/>
          <a:ext cx="702886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886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pic>
        <p:nvPicPr>
          <p:cNvPr id="10" name="Picture 2" descr="See the source image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C896478B-CA68-459F-9B23-CA14C60223D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844" l="10000" r="97109">
                        <a14:foregroundMark x1="60078" y1="65625" x2="90547" y2="30566"/>
                        <a14:foregroundMark x1="90547" y1="30566" x2="92891" y2="24023"/>
                        <a14:foregroundMark x1="92891" y1="24023" x2="91250" y2="16895"/>
                        <a14:foregroundMark x1="91250" y1="16895" x2="63594" y2="49023"/>
                        <a14:foregroundMark x1="63594" y1="49023" x2="58438" y2="63770"/>
                        <a14:foregroundMark x1="58438" y1="63770" x2="65156" y2="64551"/>
                        <a14:foregroundMark x1="65156" y1="64551" x2="88516" y2="48340"/>
                        <a14:foregroundMark x1="96719" y1="22754" x2="97109" y2="24414"/>
                        <a14:foregroundMark x1="11641" y1="18652" x2="15234" y2="75586"/>
                        <a14:foregroundMark x1="15234" y1="75586" x2="22031" y2="82813"/>
                        <a14:foregroundMark x1="22031" y1="82813" x2="54609" y2="84277"/>
                        <a14:foregroundMark x1="54609" y1="84277" x2="81875" y2="81934"/>
                        <a14:foregroundMark x1="81875" y1="81934" x2="86328" y2="71973"/>
                        <a14:foregroundMark x1="86328" y1="71973" x2="86250" y2="21582"/>
                        <a14:foregroundMark x1="86250" y1="21582" x2="84453" y2="14551"/>
                        <a14:foregroundMark x1="84453" y1="14551" x2="20000" y2="15039"/>
                        <a14:foregroundMark x1="20000" y1="15039" x2="14453" y2="16992"/>
                        <a14:foregroundMark x1="14453" y1="16992" x2="11641" y2="20117"/>
                        <a14:foregroundMark x1="15859" y1="19141" x2="32734" y2="41797"/>
                        <a14:foregroundMark x1="32734" y1="41797" x2="72656" y2="74805"/>
                        <a14:foregroundMark x1="75391" y1="20117" x2="33281" y2="43457"/>
                        <a14:foregroundMark x1="33281" y1="43457" x2="26875" y2="50879"/>
                        <a14:foregroundMark x1="26875" y1="50879" x2="23594" y2="59180"/>
                        <a14:foregroundMark x1="23594" y1="59180" x2="23047" y2="62695"/>
                        <a14:foregroundMark x1="14375" y1="39453" x2="15703" y2="70605"/>
                        <a14:foregroundMark x1="15703" y1="70605" x2="18438" y2="78320"/>
                        <a14:foregroundMark x1="18438" y1="78320" x2="23047" y2="82227"/>
                        <a14:foregroundMark x1="23047" y1="82227" x2="62422" y2="79785"/>
                        <a14:foregroundMark x1="62422" y1="79785" x2="64766" y2="73047"/>
                        <a14:foregroundMark x1="64766" y1="73047" x2="64141" y2="62695"/>
                        <a14:foregroundMark x1="64141" y1="62695" x2="28672" y2="49023"/>
                        <a14:foregroundMark x1="28672" y1="49023" x2="14766" y2="46973"/>
                        <a14:foregroundMark x1="13984" y1="46777" x2="14531" y2="76172"/>
                        <a14:foregroundMark x1="14531" y1="76172" x2="16250" y2="83105"/>
                        <a14:foregroundMark x1="16250" y1="83105" x2="51172" y2="83301"/>
                        <a14:foregroundMark x1="51172" y1="83301" x2="58984" y2="83105"/>
                        <a14:foregroundMark x1="58984" y1="83105" x2="61016" y2="71387"/>
                        <a14:foregroundMark x1="61016" y1="71387" x2="59844" y2="54590"/>
                        <a14:foregroundMark x1="59844" y1="54590" x2="13750" y2="47266"/>
                        <a14:foregroundMark x1="18438" y1="63672" x2="29688" y2="73828"/>
                        <a14:foregroundMark x1="29688" y1="73828" x2="43750" y2="78320"/>
                        <a14:foregroundMark x1="43750" y1="78320" x2="51016" y2="78516"/>
                        <a14:foregroundMark x1="51016" y1="78516" x2="46406" y2="74316"/>
                        <a14:foregroundMark x1="46406" y1="74316" x2="23594" y2="65137"/>
                        <a14:foregroundMark x1="23594" y1="65137" x2="18594" y2="58887"/>
                        <a14:backgroundMark x1="92656" y1="34180" x2="91094" y2="40820"/>
                        <a14:backgroundMark x1="91094" y1="40820" x2="93047" y2="34863"/>
                        <a14:backgroundMark x1="93203" y1="34375" x2="90859" y2="40723"/>
                        <a14:backgroundMark x1="90859" y1="40723" x2="93203" y2="34863"/>
                        <a14:backgroundMark x1="91484" y1="46484" x2="91094" y2="44043"/>
                        <a14:backgroundMark x1="90859" y1="40723" x2="92188" y2="41699"/>
                        <a14:backgroundMark x1="90859" y1="42676" x2="91250" y2="43457"/>
                        <a14:backgroundMark x1="91016" y1="43359" x2="91250" y2="43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83" t="10645" r="70" b="11563"/>
          <a:stretch/>
        </p:blipFill>
        <p:spPr bwMode="auto">
          <a:xfrm>
            <a:off x="8518316" y="6473332"/>
            <a:ext cx="507378" cy="3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ECECE061-88DC-453F-91C3-1AF11FD59738}"/>
              </a:ext>
            </a:extLst>
          </p:cNvPr>
          <p:cNvSpPr/>
          <p:nvPr userDrawn="1"/>
        </p:nvSpPr>
        <p:spPr>
          <a:xfrm>
            <a:off x="8352168" y="6272372"/>
            <a:ext cx="841708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000" b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Whiteboard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90031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P Ques No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461" y="350566"/>
            <a:ext cx="7963593" cy="2617077"/>
          </a:xfrm>
          <a:solidFill>
            <a:srgbClr val="00133A"/>
          </a:solidFill>
          <a:ln w="25400"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386138"/>
            <a:ext cx="8039988" cy="2914498"/>
          </a:xfrm>
          <a:solidFill>
            <a:srgbClr val="00133A"/>
          </a:solidFill>
          <a:ln>
            <a:solidFill>
              <a:srgbClr val="C00000"/>
            </a:solidFill>
          </a:ln>
        </p:spPr>
        <p:txBody>
          <a:bodyPr lIns="91440"/>
          <a:lstStyle>
            <a:lvl1pPr marL="633412" indent="-514350">
              <a:buSzPct val="100000"/>
              <a:buFont typeface="+mj-lt"/>
              <a:buAutoNum type="alphaUcPeriod"/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9F911D5-01A9-4756-A5E7-CAD1430AD0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895226F-909D-48FF-AD1B-32A2194B0539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6103196" y="6313336"/>
          <a:ext cx="3032491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20">
                  <a:extLst>
                    <a:ext uri="{9D8B030D-6E8A-4147-A177-3AD203B41FA5}">
                      <a16:colId xmlns:a16="http://schemas.microsoft.com/office/drawing/2014/main" val="106133706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1204113710"/>
                    </a:ext>
                  </a:extLst>
                </a:gridCol>
                <a:gridCol w="474345">
                  <a:extLst>
                    <a:ext uri="{9D8B030D-6E8A-4147-A177-3AD203B41FA5}">
                      <a16:colId xmlns:a16="http://schemas.microsoft.com/office/drawing/2014/main" val="427495783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306891673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4140960875"/>
                    </a:ext>
                  </a:extLst>
                </a:gridCol>
                <a:gridCol w="702887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300C0B25-B734-4232-9072-EBA7BDABAF51}"/>
              </a:ext>
            </a:extLst>
          </p:cNvPr>
          <p:cNvGrpSpPr/>
          <p:nvPr userDrawn="1"/>
        </p:nvGrpSpPr>
        <p:grpSpPr>
          <a:xfrm>
            <a:off x="6478725" y="6251171"/>
            <a:ext cx="612338" cy="573577"/>
            <a:chOff x="6478725" y="6251171"/>
            <a:chExt cx="612338" cy="573577"/>
          </a:xfrm>
        </p:grpSpPr>
        <p:pic>
          <p:nvPicPr>
            <p:cNvPr id="13" name="Picture 2" descr="https://cdn3.iconfinder.com/data/icons/award-and-trohpy/78/Award_ribbon_cup-05-512.png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7299D5D4-7A70-4344-BB80-6EEF2071462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034" y="6480890"/>
              <a:ext cx="283708" cy="34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5E621D78-DC21-431E-B8F0-B0E2018C654E}"/>
                </a:ext>
              </a:extLst>
            </p:cNvPr>
            <p:cNvSpPr/>
            <p:nvPr userDrawn="1"/>
          </p:nvSpPr>
          <p:spPr>
            <a:xfrm>
              <a:off x="6478725" y="6251171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Leader</a:t>
              </a:r>
              <a:endParaRPr lang="en-US" sz="12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0F1B0C-000D-4CDF-8400-D892F7F6D692}"/>
              </a:ext>
            </a:extLst>
          </p:cNvPr>
          <p:cNvGrpSpPr/>
          <p:nvPr userDrawn="1"/>
        </p:nvGrpSpPr>
        <p:grpSpPr>
          <a:xfrm>
            <a:off x="6974103" y="6251171"/>
            <a:ext cx="612338" cy="588950"/>
            <a:chOff x="6974103" y="6251171"/>
            <a:chExt cx="612338" cy="588950"/>
          </a:xfrm>
        </p:grpSpPr>
        <p:pic>
          <p:nvPicPr>
            <p:cNvPr id="16" name="Picture 15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0EE38959-0D2E-4602-A0B0-8C29CDFCDFB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5" t="3334" r="3332" b="18889"/>
            <a:stretch/>
          </p:blipFill>
          <p:spPr>
            <a:xfrm>
              <a:off x="7081931" y="6494091"/>
              <a:ext cx="394532" cy="346030"/>
            </a:xfrm>
            <a:prstGeom prst="rect">
              <a:avLst/>
            </a:prstGeom>
          </p:spPr>
        </p:pic>
        <p:sp>
          <p:nvSpPr>
            <p:cNvPr id="17" name="Rectangle 16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45CFCB07-74DD-4DF9-A44F-708C915F0960}"/>
                </a:ext>
              </a:extLst>
            </p:cNvPr>
            <p:cNvSpPr/>
            <p:nvPr userDrawn="1"/>
          </p:nvSpPr>
          <p:spPr>
            <a:xfrm>
              <a:off x="6974103" y="6251171"/>
              <a:ext cx="612338" cy="2769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Team</a:t>
              </a:r>
              <a:endParaRPr lang="en-US" sz="12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00B5378-FB6C-486F-A9E2-4379B53C8E3C}"/>
              </a:ext>
            </a:extLst>
          </p:cNvPr>
          <p:cNvGrpSpPr/>
          <p:nvPr userDrawn="1"/>
        </p:nvGrpSpPr>
        <p:grpSpPr>
          <a:xfrm>
            <a:off x="7419603" y="6250131"/>
            <a:ext cx="612338" cy="580409"/>
            <a:chOff x="7419603" y="6250131"/>
            <a:chExt cx="612338" cy="580409"/>
          </a:xfrm>
        </p:grpSpPr>
        <p:pic>
          <p:nvPicPr>
            <p:cNvPr id="19" name="Picture 18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F14E983E-77FF-4E0C-B676-AFFBC6769F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64895" y="6480890"/>
              <a:ext cx="313545" cy="349650"/>
            </a:xfrm>
            <a:prstGeom prst="rect">
              <a:avLst/>
            </a:prstGeom>
          </p:spPr>
        </p:pic>
        <p:sp>
          <p:nvSpPr>
            <p:cNvPr id="20" name="Rectangle 19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A67B3254-57C0-436E-A70F-A6B1201E867D}"/>
                </a:ext>
              </a:extLst>
            </p:cNvPr>
            <p:cNvSpPr/>
            <p:nvPr userDrawn="1"/>
          </p:nvSpPr>
          <p:spPr>
            <a:xfrm>
              <a:off x="7419603" y="6250131"/>
              <a:ext cx="61233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MVP</a:t>
              </a:r>
              <a:endParaRPr lang="en-US" sz="1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4B7BE3E-D1B3-4629-92E9-1075A895B677}"/>
              </a:ext>
            </a:extLst>
          </p:cNvPr>
          <p:cNvGrpSpPr/>
          <p:nvPr userDrawn="1"/>
        </p:nvGrpSpPr>
        <p:grpSpPr>
          <a:xfrm>
            <a:off x="7850033" y="6251770"/>
            <a:ext cx="661888" cy="578106"/>
            <a:chOff x="7850033" y="6251770"/>
            <a:chExt cx="661888" cy="578106"/>
          </a:xfrm>
        </p:grpSpPr>
        <p:pic>
          <p:nvPicPr>
            <p:cNvPr id="22" name="Picture 21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7276918A-5205-447C-AB65-8DBE41A40E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5315" y="6480226"/>
              <a:ext cx="331325" cy="349650"/>
            </a:xfrm>
            <a:prstGeom prst="rect">
              <a:avLst/>
            </a:prstGeom>
          </p:spPr>
        </p:pic>
        <p:sp>
          <p:nvSpPr>
            <p:cNvPr id="23" name="Rectangle 22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2E0C1254-693D-40B6-BDB9-BF60583C78F0}"/>
                </a:ext>
              </a:extLst>
            </p:cNvPr>
            <p:cNvSpPr/>
            <p:nvPr userDrawn="1"/>
          </p:nvSpPr>
          <p:spPr>
            <a:xfrm>
              <a:off x="7850033" y="6251770"/>
              <a:ext cx="66188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Fastest</a:t>
              </a:r>
              <a:endParaRPr lang="en-US" sz="11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9ABD46-7707-44C1-A950-70553CA4A2E6}"/>
              </a:ext>
            </a:extLst>
          </p:cNvPr>
          <p:cNvGrpSpPr/>
          <p:nvPr userDrawn="1"/>
        </p:nvGrpSpPr>
        <p:grpSpPr>
          <a:xfrm>
            <a:off x="8352168" y="6272372"/>
            <a:ext cx="841708" cy="547772"/>
            <a:chOff x="8352168" y="6272372"/>
            <a:chExt cx="841708" cy="547772"/>
          </a:xfrm>
        </p:grpSpPr>
        <p:pic>
          <p:nvPicPr>
            <p:cNvPr id="25" name="Picture 2" descr="See the source image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DAB336F9-E11F-417C-A646-460E3B61D8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10000" r="97109">
                          <a14:foregroundMark x1="60078" y1="65625" x2="90547" y2="30566"/>
                          <a14:foregroundMark x1="90547" y1="30566" x2="92891" y2="24023"/>
                          <a14:foregroundMark x1="92891" y1="24023" x2="91250" y2="16895"/>
                          <a14:foregroundMark x1="91250" y1="16895" x2="63594" y2="49023"/>
                          <a14:foregroundMark x1="63594" y1="49023" x2="58438" y2="63770"/>
                          <a14:foregroundMark x1="58438" y1="63770" x2="65156" y2="64551"/>
                          <a14:foregroundMark x1="65156" y1="64551" x2="88516" y2="48340"/>
                          <a14:foregroundMark x1="96719" y1="22754" x2="97109" y2="24414"/>
                          <a14:foregroundMark x1="11641" y1="18652" x2="15234" y2="75586"/>
                          <a14:foregroundMark x1="15234" y1="75586" x2="22031" y2="82813"/>
                          <a14:foregroundMark x1="22031" y1="82813" x2="54609" y2="84277"/>
                          <a14:foregroundMark x1="54609" y1="84277" x2="81875" y2="81934"/>
                          <a14:foregroundMark x1="81875" y1="81934" x2="86328" y2="71973"/>
                          <a14:foregroundMark x1="86328" y1="71973" x2="86250" y2="21582"/>
                          <a14:foregroundMark x1="86250" y1="21582" x2="84453" y2="14551"/>
                          <a14:foregroundMark x1="84453" y1="14551" x2="20000" y2="15039"/>
                          <a14:foregroundMark x1="20000" y1="15039" x2="14453" y2="16992"/>
                          <a14:foregroundMark x1="14453" y1="16992" x2="11641" y2="20117"/>
                          <a14:foregroundMark x1="15859" y1="19141" x2="32734" y2="41797"/>
                          <a14:foregroundMark x1="32734" y1="41797" x2="72656" y2="74805"/>
                          <a14:foregroundMark x1="75391" y1="20117" x2="33281" y2="43457"/>
                          <a14:foregroundMark x1="33281" y1="43457" x2="26875" y2="50879"/>
                          <a14:foregroundMark x1="26875" y1="50879" x2="23594" y2="59180"/>
                          <a14:foregroundMark x1="23594" y1="59180" x2="23047" y2="62695"/>
                          <a14:foregroundMark x1="14375" y1="39453" x2="15703" y2="70605"/>
                          <a14:foregroundMark x1="15703" y1="70605" x2="18438" y2="78320"/>
                          <a14:foregroundMark x1="18438" y1="78320" x2="23047" y2="82227"/>
                          <a14:foregroundMark x1="23047" y1="82227" x2="62422" y2="79785"/>
                          <a14:foregroundMark x1="62422" y1="79785" x2="64766" y2="73047"/>
                          <a14:foregroundMark x1="64766" y1="73047" x2="64141" y2="62695"/>
                          <a14:foregroundMark x1="64141" y1="62695" x2="28672" y2="49023"/>
                          <a14:foregroundMark x1="28672" y1="49023" x2="14766" y2="46973"/>
                          <a14:foregroundMark x1="13984" y1="46777" x2="14531" y2="76172"/>
                          <a14:foregroundMark x1="14531" y1="76172" x2="16250" y2="83105"/>
                          <a14:foregroundMark x1="16250" y1="83105" x2="51172" y2="83301"/>
                          <a14:foregroundMark x1="51172" y1="83301" x2="58984" y2="83105"/>
                          <a14:foregroundMark x1="58984" y1="83105" x2="61016" y2="71387"/>
                          <a14:foregroundMark x1="61016" y1="71387" x2="59844" y2="54590"/>
                          <a14:foregroundMark x1="59844" y1="54590" x2="13750" y2="47266"/>
                          <a14:foregroundMark x1="18438" y1="63672" x2="29688" y2="73828"/>
                          <a14:foregroundMark x1="29688" y1="73828" x2="43750" y2="78320"/>
                          <a14:foregroundMark x1="43750" y1="78320" x2="51016" y2="78516"/>
                          <a14:foregroundMark x1="51016" y1="78516" x2="46406" y2="74316"/>
                          <a14:foregroundMark x1="46406" y1="74316" x2="23594" y2="65137"/>
                          <a14:foregroundMark x1="23594" y1="65137" x2="18594" y2="58887"/>
                          <a14:backgroundMark x1="92656" y1="34180" x2="91094" y2="40820"/>
                          <a14:backgroundMark x1="91094" y1="40820" x2="93047" y2="34863"/>
                          <a14:backgroundMark x1="93203" y1="34375" x2="90859" y2="40723"/>
                          <a14:backgroundMark x1="90859" y1="40723" x2="93203" y2="34863"/>
                          <a14:backgroundMark x1="91484" y1="46484" x2="91094" y2="44043"/>
                          <a14:backgroundMark x1="90859" y1="40723" x2="92188" y2="41699"/>
                          <a14:backgroundMark x1="90859" y1="42676" x2="91250" y2="43457"/>
                          <a14:backgroundMark x1="91016" y1="43359" x2="91250" y2="433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3" t="10645" r="70" b="11563"/>
            <a:stretch/>
          </p:blipFill>
          <p:spPr bwMode="auto">
            <a:xfrm>
              <a:off x="8518316" y="6473332"/>
              <a:ext cx="507378" cy="346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8826E97F-DA42-4568-94A2-44F698887A1E}"/>
                </a:ext>
              </a:extLst>
            </p:cNvPr>
            <p:cNvSpPr/>
            <p:nvPr userDrawn="1"/>
          </p:nvSpPr>
          <p:spPr>
            <a:xfrm>
              <a:off x="8352168" y="6272372"/>
              <a:ext cx="841708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Whiteboard</a:t>
              </a:r>
              <a:endParaRPr lang="en-US" sz="10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64958E2-419F-4680-A973-4AA94D04756F}"/>
              </a:ext>
            </a:extLst>
          </p:cNvPr>
          <p:cNvGrpSpPr/>
          <p:nvPr userDrawn="1"/>
        </p:nvGrpSpPr>
        <p:grpSpPr>
          <a:xfrm>
            <a:off x="6018602" y="6246717"/>
            <a:ext cx="612338" cy="613707"/>
            <a:chOff x="6018602" y="6246717"/>
            <a:chExt cx="612338" cy="613707"/>
          </a:xfrm>
        </p:grpSpPr>
        <p:pic>
          <p:nvPicPr>
            <p:cNvPr id="28" name="Picture 27">
              <a:hlinkClick r:id="rId9" action="ppaction://hlinksldjump"/>
              <a:extLst>
                <a:ext uri="{FF2B5EF4-FFF2-40B4-BE49-F238E27FC236}">
                  <a16:creationId xmlns:a16="http://schemas.microsoft.com/office/drawing/2014/main" id="{68C53CC1-366A-4225-A7D2-B9DEC54430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3195" y="6429988"/>
              <a:ext cx="430436" cy="430436"/>
            </a:xfrm>
            <a:prstGeom prst="rect">
              <a:avLst/>
            </a:prstGeom>
          </p:spPr>
        </p:pic>
        <p:sp>
          <p:nvSpPr>
            <p:cNvPr id="29" name="Rectangle 28">
              <a:hlinkClick r:id="rId9" action="ppaction://hlinksldjump"/>
              <a:extLst>
                <a:ext uri="{FF2B5EF4-FFF2-40B4-BE49-F238E27FC236}">
                  <a16:creationId xmlns:a16="http://schemas.microsoft.com/office/drawing/2014/main" id="{A7AB4F14-993F-41B5-B8CB-E3C6B8E92A97}"/>
                </a:ext>
              </a:extLst>
            </p:cNvPr>
            <p:cNvSpPr/>
            <p:nvPr userDrawn="1"/>
          </p:nvSpPr>
          <p:spPr>
            <a:xfrm>
              <a:off x="6018602" y="6246717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Index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338204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9144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7921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invGray">
          <a:xfrm>
            <a:off x="0" y="57912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752600" y="304800"/>
            <a:ext cx="2994025" cy="8302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800" b="1">
                <a:solidFill>
                  <a:schemeClr val="bg1"/>
                </a:solidFill>
                <a:latin typeface="Calibri" pitchFamily="34" charset="0"/>
              </a:rPr>
              <a:t>Objectives</a:t>
            </a:r>
          </a:p>
        </p:txBody>
      </p:sp>
      <p:sp>
        <p:nvSpPr>
          <p:cNvPr id="4" name="Rectangle 3"/>
          <p:cNvSpPr/>
          <p:nvPr userDrawn="1"/>
        </p:nvSpPr>
        <p:spPr bwMode="ltGray">
          <a:xfrm>
            <a:off x="0" y="5943600"/>
            <a:ext cx="9144000" cy="9144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28600" y="1905000"/>
            <a:ext cx="8458200" cy="3733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AC7DF9-3FD9-4AC1-B3C6-93D8C8E15C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78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5448"/>
            <a:ext cx="6858000" cy="1252728"/>
          </a:xfrm>
          <a:solidFill>
            <a:srgbClr val="00133A"/>
          </a:solidFill>
          <a:ln w="25400"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133A"/>
          </a:solidFill>
          <a:ln>
            <a:solidFill>
              <a:srgbClr val="C00000"/>
            </a:solidFill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502B867-7413-47D2-93A3-550B2D42A1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65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5448"/>
            <a:ext cx="6858000" cy="1252728"/>
          </a:xfrm>
          <a:solidFill>
            <a:srgbClr val="00133A"/>
          </a:solidFill>
          <a:ln w="25400">
            <a:noFill/>
          </a:ln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133A"/>
          </a:solidFill>
          <a:ln>
            <a:solidFill>
              <a:srgbClr val="C00000"/>
            </a:solidFill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31088C-2915-4652-8CBA-6F96C049C8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007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0" y="4953000"/>
            <a:ext cx="9144000" cy="141288"/>
          </a:xfrm>
          <a:prstGeom prst="rect">
            <a:avLst/>
          </a:prstGeom>
          <a:solidFill>
            <a:srgbClr val="C00000"/>
          </a:solidFill>
          <a:ln w="50800" cap="flat" cmpd="thickThin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181600"/>
            <a:ext cx="9144000" cy="1676400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0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>
                <a:solidFill>
                  <a:srgbClr val="00133A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9624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0F9E8F-7C49-48C8-87B2-313FE8EA58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60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34035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57400"/>
            <a:ext cx="3810000" cy="43403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00C552-6DBB-494B-897A-6E2579381F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94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90800"/>
            <a:ext cx="4040188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75260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590800"/>
            <a:ext cx="4041775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4C5740-82C6-47F5-A50D-268D9E2FCE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318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1905000" y="0"/>
            <a:ext cx="46038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828800" y="0"/>
            <a:ext cx="46038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6477000" cy="978408"/>
          </a:xfrm>
        </p:spPr>
        <p:txBody>
          <a:bodyPr lIns="73152" bIns="0" anchor="b">
            <a:sp3d prstMaterial="matte"/>
          </a:bodyPr>
          <a:lstStyle>
            <a:lvl1pPr algn="l">
              <a:defRPr sz="4000" b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B7F611-1EFC-4B11-BF52-91E8D6E059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31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858000" cy="1250950"/>
          </a:xfrm>
          <a:prstGeom prst="rect">
            <a:avLst/>
          </a:prstGeom>
          <a:ln w="25400" cmpd="sng">
            <a:noFill/>
            <a:prstDash val="solid"/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solidFill>
            <a:srgbClr val="00133A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02060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10" name="Rectangle 9"/>
          <p:cNvSpPr/>
          <p:nvPr/>
        </p:nvSpPr>
        <p:spPr bwMode="invGray">
          <a:xfrm>
            <a:off x="0" y="15240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31" name="Picture 7" descr="MCJROTCLogo2.gif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5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  <p:sldLayoutId id="2147484057" r:id="rId13"/>
    <p:sldLayoutId id="2147484058" r:id="rId14"/>
    <p:sldLayoutId id="2147484059" r:id="rId15"/>
    <p:sldLayoutId id="2147484060" r:id="rId16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Arial" charset="0"/>
        <a:buChar char="▪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Arial" charset="0"/>
        <a:buChar char="▪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 3" pitchFamily="18" charset="2"/>
        <a:buChar char=""/>
        <a:defRPr lang="en-US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858000" cy="1250950"/>
          </a:xfrm>
          <a:prstGeom prst="rect">
            <a:avLst/>
          </a:prstGeom>
          <a:ln w="25400" cmpd="sng">
            <a:noFill/>
            <a:prstDash val="solid"/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solidFill>
            <a:srgbClr val="00133A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02060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LE1-C1S3T2pg 31-39  The Leadership Traits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15240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1" name="Picture 7" descr="MCJROTCLogo2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5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36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Arial" charset="0"/>
        <a:buChar char="▪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Arial" charset="0"/>
        <a:buChar char="▪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 3" pitchFamily="18" charset="2"/>
        <a:buChar char=""/>
        <a:defRPr lang="en-US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3076574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398838"/>
            <a:ext cx="8229600" cy="3001962"/>
          </a:xfrm>
          <a:prstGeom prst="rect">
            <a:avLst/>
          </a:prstGeom>
          <a:solidFill>
            <a:srgbClr val="00133A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" name="Rectangle 9"/>
          <p:cNvSpPr/>
          <p:nvPr/>
        </p:nvSpPr>
        <p:spPr bwMode="invGray">
          <a:xfrm>
            <a:off x="0" y="3214687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1" name="Picture 7" descr="MCJROTCLogo2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5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PQuestion" title="Question Text Shape">
            <a:extLst>
              <a:ext uri="{FF2B5EF4-FFF2-40B4-BE49-F238E27FC236}">
                <a16:creationId xmlns:a16="http://schemas.microsoft.com/office/drawing/2014/main" id="{61250189-A62A-4818-AAAE-060655F59546}"/>
              </a:ext>
            </a:extLst>
          </p:cNvPr>
          <p:cNvSpPr txBox="1">
            <a:spLocks/>
          </p:cNvSpPr>
          <p:nvPr userDrawn="1"/>
        </p:nvSpPr>
        <p:spPr>
          <a:xfrm>
            <a:off x="152400" y="76601"/>
            <a:ext cx="1441508" cy="1315972"/>
          </a:xfrm>
          <a:prstGeom prst="rect">
            <a:avLst/>
          </a:prstGeom>
          <a:solidFill>
            <a:srgbClr val="00133A"/>
          </a:solidFill>
          <a:ln w="25400" cmpd="sng">
            <a:noFill/>
            <a:prstDash val="solid"/>
          </a:ln>
        </p:spPr>
        <p:txBody>
          <a:bodyPr vert="horz" lIns="91440" rIns="45720" rtlCol="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9pPr>
            <a:extLst/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3" name="TPPolling">
            <a:extLst>
              <a:ext uri="{FF2B5EF4-FFF2-40B4-BE49-F238E27FC236}">
                <a16:creationId xmlns:a16="http://schemas.microsoft.com/office/drawing/2014/main" id="{1BB967D3-30B5-4892-A38E-63AD01E9ECBA}"/>
              </a:ext>
            </a:extLst>
          </p:cNvPr>
          <p:cNvSpPr/>
          <p:nvPr userDrawn="1"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 descr="MCJROTCLogo2.gif">
            <a:extLst>
              <a:ext uri="{FF2B5EF4-FFF2-40B4-BE49-F238E27FC236}">
                <a16:creationId xmlns:a16="http://schemas.microsoft.com/office/drawing/2014/main" id="{D00F225B-56EC-465A-8388-85148C8A555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600"/>
            <a:ext cx="687528" cy="67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6128" y="152400"/>
            <a:ext cx="8075472" cy="2819400"/>
          </a:xfrm>
          <a:prstGeom prst="rect">
            <a:avLst/>
          </a:prstGeom>
          <a:ln w="25400" cmpd="sng">
            <a:noFill/>
            <a:prstDash val="solid"/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861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9pPr>
      <a:extLst/>
    </p:titleStyle>
    <p:bodyStyle>
      <a:lvl1pPr marL="633412" indent="-51435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+mj-lt"/>
        <a:buAutoNum type="alphaUcPeriod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971550" indent="-514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+mj-lt"/>
        <a:buAutoNum type="alphaUcPeriod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223963" indent="-4572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+mj-lt"/>
        <a:buAutoNum type="alphaUcPeriod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90662" indent="-4572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+mj-lt"/>
        <a:buAutoNum type="alphaUcPeriod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700212" indent="-457200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+mj-lt"/>
        <a:buAutoNum type="alphaUcPeriod"/>
        <a:defRPr lang="en-US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3076574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398838"/>
            <a:ext cx="8229600" cy="3001962"/>
          </a:xfrm>
          <a:prstGeom prst="rect">
            <a:avLst/>
          </a:prstGeom>
          <a:solidFill>
            <a:srgbClr val="00133A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" name="Rectangle 9"/>
          <p:cNvSpPr/>
          <p:nvPr/>
        </p:nvSpPr>
        <p:spPr bwMode="invGray">
          <a:xfrm>
            <a:off x="0" y="3214687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1" name="Picture 7" descr="MCJROTCLogo2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5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PQuestion" title="Question Text Shape">
            <a:extLst>
              <a:ext uri="{FF2B5EF4-FFF2-40B4-BE49-F238E27FC236}">
                <a16:creationId xmlns:a16="http://schemas.microsoft.com/office/drawing/2014/main" id="{61250189-A62A-4818-AAAE-060655F59546}"/>
              </a:ext>
            </a:extLst>
          </p:cNvPr>
          <p:cNvSpPr txBox="1">
            <a:spLocks/>
          </p:cNvSpPr>
          <p:nvPr userDrawn="1"/>
        </p:nvSpPr>
        <p:spPr>
          <a:xfrm>
            <a:off x="152400" y="76601"/>
            <a:ext cx="1441508" cy="1315972"/>
          </a:xfrm>
          <a:prstGeom prst="rect">
            <a:avLst/>
          </a:prstGeom>
          <a:solidFill>
            <a:srgbClr val="00133A"/>
          </a:solidFill>
          <a:ln w="25400" cmpd="sng">
            <a:noFill/>
            <a:prstDash val="solid"/>
          </a:ln>
        </p:spPr>
        <p:txBody>
          <a:bodyPr vert="horz" lIns="91440" rIns="45720" rtlCol="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9pPr>
            <a:extLst/>
          </a:lstStyle>
          <a:p>
            <a:pPr defTabSz="914400"/>
            <a:endParaRPr lang="en-US" sz="3000" b="0" dirty="0"/>
          </a:p>
        </p:txBody>
      </p:sp>
      <p:sp>
        <p:nvSpPr>
          <p:cNvPr id="13" name="TPPolling">
            <a:extLst>
              <a:ext uri="{FF2B5EF4-FFF2-40B4-BE49-F238E27FC236}">
                <a16:creationId xmlns:a16="http://schemas.microsoft.com/office/drawing/2014/main" id="{1BB967D3-30B5-4892-A38E-63AD01E9ECBA}"/>
              </a:ext>
            </a:extLst>
          </p:cNvPr>
          <p:cNvSpPr/>
          <p:nvPr userDrawn="1"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 descr="MCJROTCLogo2.gif">
            <a:extLst>
              <a:ext uri="{FF2B5EF4-FFF2-40B4-BE49-F238E27FC236}">
                <a16:creationId xmlns:a16="http://schemas.microsoft.com/office/drawing/2014/main" id="{D00F225B-56EC-465A-8388-85148C8A555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600"/>
            <a:ext cx="687528" cy="67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6128" y="152400"/>
            <a:ext cx="8075472" cy="2819400"/>
          </a:xfrm>
          <a:prstGeom prst="rect">
            <a:avLst/>
          </a:prstGeom>
          <a:ln w="25400" cmpd="sng">
            <a:noFill/>
            <a:prstDash val="solid"/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461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9pPr>
      <a:extLst/>
    </p:titleStyle>
    <p:bodyStyle>
      <a:lvl1pPr marL="633412" indent="-51435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+mj-lt"/>
        <a:buAutoNum type="alphaUcPeriod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971550" indent="-514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+mj-lt"/>
        <a:buAutoNum type="alphaUcPeriod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223963" indent="-4572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+mj-lt"/>
        <a:buAutoNum type="alphaUcPeriod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90662" indent="-4572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+mj-lt"/>
        <a:buAutoNum type="alphaUcPeriod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700212" indent="-457200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+mj-lt"/>
        <a:buAutoNum type="alphaUcPeriod"/>
        <a:defRPr lang="en-US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7" Type="http://schemas.openxmlformats.org/officeDocument/2006/relationships/image" Target="../media/image19.wmf"/><Relationship Id="rId2" Type="http://schemas.openxmlformats.org/officeDocument/2006/relationships/tags" Target="../tags/tag2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22.xml"/><Relationship Id="rId4" Type="http://schemas.openxmlformats.org/officeDocument/2006/relationships/tags" Target="../tags/tag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28.png"/><Relationship Id="rId5" Type="http://schemas.openxmlformats.org/officeDocument/2006/relationships/slideLayout" Target="../slideLayouts/slideLayout22.xml"/><Relationship Id="rId4" Type="http://schemas.openxmlformats.org/officeDocument/2006/relationships/tags" Target="../tags/tag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7" Type="http://schemas.openxmlformats.org/officeDocument/2006/relationships/image" Target="../media/image29.wmf"/><Relationship Id="rId2" Type="http://schemas.openxmlformats.org/officeDocument/2006/relationships/tags" Target="../tags/tag3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3200400"/>
            <a:ext cx="7848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/>
              <a:t>Professional Personal Appearance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9144000" cy="350838"/>
          </a:xfrm>
        </p:spPr>
        <p:txBody>
          <a:bodyPr/>
          <a:lstStyle/>
          <a:p>
            <a:pPr>
              <a:defRPr/>
            </a:pPr>
            <a:r>
              <a:rPr lang="en-US" sz="1800"/>
              <a:t>LE1-C5S3T1pg261-266 Professional Personal Appearance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14391E02-BCDB-4965-AD70-E06B2F738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/>
              <a:t>Being too thin or overweight can affect your self- image as well as your health. A balanced diet is the key to _______.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19014F52-56E7-43BC-91D2-ADB737A39E96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proper weight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good posture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good grooming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good muscle tone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B52079-AA5E-450C-B709-58C8BB2257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(LE1-C5S3T1:KW2)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45A6396B-19E2-403B-8776-2301203DCD03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316C9698-9094-457F-836A-14193072CDD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8838"/>
            <a:ext cx="646812" cy="282733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1" title="Correct Answer Indicator">
            <a:extLst>
              <a:ext uri="{FF2B5EF4-FFF2-40B4-BE49-F238E27FC236}">
                <a16:creationId xmlns:a16="http://schemas.microsoft.com/office/drawing/2014/main" id="{CE83D3F8-D4B8-4AF4-BAC9-5CFA44F771F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-1755" y="3568700"/>
            <a:ext cx="43307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550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DFA22932-4009-4850-90CD-AA34B19AD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/>
              <a:t>Well-rounded exercise programs like swimming, bicycling, walking, and tennis can help to build ________.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A8FAAB1C-DA79-48BA-B58F-5E04C812E8E3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proper weight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good posture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good grooming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good muscle tone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AAEFED-BAC3-49D6-BCE4-57BEC4B27F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(LE1-C5S3T1:KW3)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B214E706-A5A2-4D68-81C7-E52F84C7A80C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E93F6F75-DC82-42D3-88DF-C21B0945A97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8838"/>
            <a:ext cx="646812" cy="289389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1" title="Correct Answer Indicator">
            <a:extLst>
              <a:ext uri="{FF2B5EF4-FFF2-40B4-BE49-F238E27FC236}">
                <a16:creationId xmlns:a16="http://schemas.microsoft.com/office/drawing/2014/main" id="{7C53F7D7-1912-4246-B942-983432A0EF4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28077" y="5562600"/>
            <a:ext cx="388347" cy="427182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538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DF4E8E09-B650-48C5-ABA1-6979F42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7923072" cy="2606040"/>
          </a:xfrm>
        </p:spPr>
        <p:txBody>
          <a:bodyPr/>
          <a:lstStyle/>
          <a:p>
            <a:r>
              <a:rPr lang="en-US" b="0" dirty="0"/>
              <a:t>Daily showers, brushing your teeth, and proper amounts of sleep are signs of _________.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493BC486-523C-485A-8033-00DCBC6FD091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proper weight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good posture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good grooming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good muscle tone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78BC8C-CFC9-49B7-970C-7E903DB10B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(LE1-C5S3T1:KW4)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389D1014-2FAC-4989-90B5-9B233B19497A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76D77CDD-3F92-49DF-90EC-E51B97A44CB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1069"/>
            <a:ext cx="646812" cy="290166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1" title="Correct Answer Indicator">
            <a:extLst>
              <a:ext uri="{FF2B5EF4-FFF2-40B4-BE49-F238E27FC236}">
                <a16:creationId xmlns:a16="http://schemas.microsoft.com/office/drawing/2014/main" id="{3C41218C-E416-47B6-AFEB-0B5FBD6DCBE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3429" y="4208624"/>
            <a:ext cx="427182" cy="427182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86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 Shape">
            <a:extLst>
              <a:ext uri="{FF2B5EF4-FFF2-40B4-BE49-F238E27FC236}">
                <a16:creationId xmlns:a16="http://schemas.microsoft.com/office/drawing/2014/main" id="{73DC4BBE-35A3-470B-8F56-CEC7C39E7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072" y="12700"/>
            <a:ext cx="7218727" cy="1390650"/>
          </a:xfrm>
        </p:spPr>
        <p:txBody>
          <a:bodyPr/>
          <a:lstStyle/>
          <a:p>
            <a:r>
              <a:rPr lang="en-US" dirty="0"/>
              <a:t>Opening Question</a:t>
            </a:r>
          </a:p>
        </p:txBody>
      </p:sp>
      <p:sp>
        <p:nvSpPr>
          <p:cNvPr id="7" name="TPPolling">
            <a:extLst>
              <a:ext uri="{FF2B5EF4-FFF2-40B4-BE49-F238E27FC236}">
                <a16:creationId xmlns:a16="http://schemas.microsoft.com/office/drawing/2014/main" id="{BE596C6D-F933-466C-85F2-7E250852258B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0CBED2B-330F-40E8-85AE-79FAE4CBFFFD}"/>
              </a:ext>
            </a:extLst>
          </p:cNvPr>
          <p:cNvGrpSpPr/>
          <p:nvPr/>
        </p:nvGrpSpPr>
        <p:grpSpPr>
          <a:xfrm>
            <a:off x="3995882" y="6278552"/>
            <a:ext cx="342900" cy="381000"/>
            <a:chOff x="4156144" y="6248400"/>
            <a:chExt cx="342900" cy="3810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4CD0D3C-196E-47CC-A16A-BBC4A71BEC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4050" r="80335" b="-2564"/>
            <a:stretch/>
          </p:blipFill>
          <p:spPr>
            <a:xfrm>
              <a:off x="4191000" y="6248400"/>
              <a:ext cx="304800" cy="38100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5B11F4F-67CE-432A-A6C5-1EEBAB150CFD}"/>
                </a:ext>
              </a:extLst>
            </p:cNvPr>
            <p:cNvSpPr/>
            <p:nvPr/>
          </p:nvSpPr>
          <p:spPr>
            <a:xfrm>
              <a:off x="4156144" y="6253162"/>
              <a:ext cx="342900" cy="3714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D9AE817-ED16-4FBB-9227-7253FC93D763}"/>
              </a:ext>
            </a:extLst>
          </p:cNvPr>
          <p:cNvSpPr txBox="1"/>
          <p:nvPr/>
        </p:nvSpPr>
        <p:spPr>
          <a:xfrm>
            <a:off x="0" y="6161276"/>
            <a:ext cx="39958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00C2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Note to Instructors: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0C2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Click the Show/Hide Response Display Button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5499" y="1758424"/>
            <a:ext cx="85881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List 2-3 ways you demonstrate  your personal professional appearance.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C0E18C-2F67-498D-B191-9D638F281D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309" y="228600"/>
            <a:ext cx="1062281" cy="1018362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31" name="ShockwaveFlash1" r:id="rId3" imgW="1138320" imgH="1365120"/>
        </mc:Choice>
        <mc:Fallback>
          <p:control name="ShockwaveFlash1" r:id="rId3" imgW="1138320" imgH="1365120">
            <p:pic>
              <p:nvPicPr>
                <p:cNvPr id="11" name="ShockwaveFlash1">
                  <a:extLst>
                    <a:ext uri="{FF2B5EF4-FFF2-40B4-BE49-F238E27FC236}">
                      <a16:creationId xmlns:a16="http://schemas.microsoft.com/office/drawing/2014/main" id="{5A2F555A-DC51-4CC0-9BFB-D4231F3147F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66745" y="5478719"/>
                  <a:ext cx="1137138" cy="136511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2765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Introduction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953000" cy="3505200"/>
          </a:xfrm>
        </p:spPr>
        <p:txBody>
          <a:bodyPr/>
          <a:lstStyle/>
          <a:p>
            <a:pPr marL="119062" indent="0" eaLnBrk="1" hangingPunct="1">
              <a:lnSpc>
                <a:spcPct val="90000"/>
              </a:lnSpc>
              <a:buSzPct val="75000"/>
              <a:buFont typeface="Wingdings 2" pitchFamily="18" charset="2"/>
              <a:buNone/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buSzPct val="75000"/>
              <a:defRPr/>
            </a:pPr>
            <a:r>
              <a:rPr lang="en-US" dirty="0"/>
              <a:t>Maintaining and presenting a professional personal appearance is important.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 2" pitchFamily="18" charset="2"/>
              <a:buNone/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buSzPct val="75000"/>
              <a:defRPr/>
            </a:pPr>
            <a:r>
              <a:rPr lang="en-US" dirty="0"/>
              <a:t>A professional appearance projects your affiliation with MCJROTC and your attitude.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/>
          </a:p>
        </p:txBody>
      </p:sp>
      <p:pic>
        <p:nvPicPr>
          <p:cNvPr id="25604" name="Picture 2" descr="F:\Pictures\300px-PlateIV_Enlisted_Dress_Unifo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95600"/>
            <a:ext cx="32004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8153400" cy="4343400"/>
          </a:xfrm>
        </p:spPr>
        <p:txBody>
          <a:bodyPr/>
          <a:lstStyle/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/>
              <a:t>Standing tall is a part of </a:t>
            </a:r>
            <a:r>
              <a:rPr lang="en-US" altLang="en-US">
                <a:solidFill>
                  <a:srgbClr val="FFFF00"/>
                </a:solidFill>
              </a:rPr>
              <a:t>good posture </a:t>
            </a:r>
            <a:r>
              <a:rPr lang="en-US" altLang="en-US">
                <a:solidFill>
                  <a:schemeClr val="bg2"/>
                </a:solidFill>
              </a:rPr>
              <a:t>as is sitting, walking, bending, and lifting properly.  </a:t>
            </a:r>
          </a:p>
          <a:p>
            <a:pPr eaLnBrk="1" hangingPunct="1"/>
            <a:endParaRPr lang="en-US" altLang="en-US" sz="1100">
              <a:solidFill>
                <a:schemeClr val="bg2"/>
              </a:solidFill>
            </a:endParaRPr>
          </a:p>
          <a:p>
            <a:pPr eaLnBrk="1" hangingPunct="1"/>
            <a:r>
              <a:rPr lang="en-US" altLang="en-US">
                <a:solidFill>
                  <a:schemeClr val="bg2"/>
                </a:solidFill>
              </a:rPr>
              <a:t>A balanced diet is the key to </a:t>
            </a:r>
            <a:r>
              <a:rPr lang="en-US" altLang="en-US">
                <a:solidFill>
                  <a:srgbClr val="FFFF00"/>
                </a:solidFill>
              </a:rPr>
              <a:t>proper weight</a:t>
            </a:r>
            <a:r>
              <a:rPr lang="en-US" altLang="en-US"/>
              <a:t>.</a:t>
            </a:r>
          </a:p>
          <a:p>
            <a:pPr eaLnBrk="1" hangingPunct="1"/>
            <a:endParaRPr lang="en-US" altLang="en-US" sz="1100"/>
          </a:p>
          <a:p>
            <a:pPr eaLnBrk="1" hangingPunct="1"/>
            <a:r>
              <a:rPr lang="en-US" altLang="en-US">
                <a:solidFill>
                  <a:schemeClr val="bg2"/>
                </a:solidFill>
              </a:rPr>
              <a:t>Bicycling and walking are types of regular exercise that </a:t>
            </a:r>
            <a:r>
              <a:rPr lang="en-US" altLang="en-US"/>
              <a:t>help with </a:t>
            </a:r>
            <a:r>
              <a:rPr lang="en-US" altLang="en-US">
                <a:solidFill>
                  <a:srgbClr val="FFFF00"/>
                </a:solidFill>
              </a:rPr>
              <a:t>good muscle tone</a:t>
            </a:r>
            <a:r>
              <a:rPr lang="en-US" altLang="en-US"/>
              <a:t>.</a:t>
            </a:r>
          </a:p>
          <a:p>
            <a:pPr eaLnBrk="1" hangingPunct="1"/>
            <a:endParaRPr lang="en-US" altLang="en-US" sz="1100"/>
          </a:p>
          <a:p>
            <a:pPr eaLnBrk="1" hangingPunct="1"/>
            <a:r>
              <a:rPr lang="en-US" altLang="en-US"/>
              <a:t>Daily showers or baths along with brushing your teeth are </a:t>
            </a:r>
            <a:r>
              <a:rPr lang="en-US" altLang="en-US">
                <a:solidFill>
                  <a:srgbClr val="FFFF00"/>
                </a:solidFill>
              </a:rPr>
              <a:t>good grooming</a:t>
            </a:r>
            <a:r>
              <a:rPr lang="en-US" altLang="en-US"/>
              <a:t> habits.</a:t>
            </a: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Your Personal Appearance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9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Maintaining A Professional Personal Appearance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8686800" cy="4876800"/>
          </a:xfrm>
        </p:spPr>
        <p:txBody>
          <a:bodyPr/>
          <a:lstStyle/>
          <a:p>
            <a:pPr marL="117475" indent="0" eaLnBrk="1" hangingPunct="1">
              <a:buFont typeface="Wingdings 2" pitchFamily="18" charset="2"/>
              <a:buNone/>
            </a:pPr>
            <a:r>
              <a:rPr lang="en-US" altLang="en-US"/>
              <a:t> </a:t>
            </a:r>
          </a:p>
        </p:txBody>
      </p:sp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381000" y="1981200"/>
            <a:ext cx="83058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3794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3794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3794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3794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3794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79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79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79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79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bg1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The main objective of a professional appearance is to be visibly identified with a group or associated attribute.</a:t>
            </a:r>
          </a:p>
          <a:p>
            <a:pPr eaLnBrk="1" hangingPunct="1">
              <a:buClr>
                <a:schemeClr val="bg1"/>
              </a:buClr>
              <a:buSzPct val="90000"/>
              <a:buFont typeface="Wingdings" pitchFamily="2" charset="2"/>
              <a:buChar char="§"/>
              <a:defRPr/>
            </a:pPr>
            <a:endParaRPr lang="en-US" sz="10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buClr>
                <a:schemeClr val="bg1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A professional appearance projects your affiliation and attitude.</a:t>
            </a:r>
          </a:p>
          <a:p>
            <a:pPr eaLnBrk="1" hangingPunct="1">
              <a:buClr>
                <a:schemeClr val="bg1"/>
              </a:buClr>
              <a:buSzPct val="90000"/>
              <a:buFont typeface="Wingdings" pitchFamily="2" charset="2"/>
              <a:buChar char="§"/>
              <a:defRPr/>
            </a:pPr>
            <a:endParaRPr lang="en-US" sz="10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buClr>
                <a:schemeClr val="bg1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Maintaining a professional appearance is an important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leadership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trait.</a:t>
            </a:r>
          </a:p>
          <a:p>
            <a:pPr eaLnBrk="1" hangingPunct="1">
              <a:buClr>
                <a:schemeClr val="bg1"/>
              </a:buClr>
              <a:buSzPct val="90000"/>
              <a:buFont typeface="Wingdings" pitchFamily="2" charset="2"/>
              <a:buChar char="§"/>
              <a:defRPr/>
            </a:pPr>
            <a:endParaRPr lang="en-US" sz="10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buClr>
                <a:schemeClr val="bg1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Your appearance both in and out of uniform must be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immaculate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E6EAE6CD-D0D7-4A8F-8A6D-CD32D60F8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Which type of "personal appearance factor" can alleviate backaches, digestive trouble, and fatigue?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5E17E519-5B84-4BAD-9F66-A865E8BC75C8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Proper weight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Good grooming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Good posture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Good muscle tone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0C4849-086B-4FE4-BAFC-6F59697D79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(LE1-C5S3T1:LQ3)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9A56FF66-1013-4F8E-BB2E-92FCA23517E9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F9C534E0-0AA4-4874-AA4F-582103E3637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7" y="3398838"/>
            <a:ext cx="660259" cy="289389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6" name="CAI1" title="Correct Answer Indicator">
            <a:extLst>
              <a:ext uri="{FF2B5EF4-FFF2-40B4-BE49-F238E27FC236}">
                <a16:creationId xmlns:a16="http://schemas.microsoft.com/office/drawing/2014/main" id="{C882CAB1-ED4E-4FE2-9432-533166001D8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0" y="4903669"/>
            <a:ext cx="430331" cy="430331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069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Factors That Affect Appearance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8686800" cy="4876800"/>
          </a:xfrm>
        </p:spPr>
        <p:txBody>
          <a:bodyPr tIns="274320"/>
          <a:lstStyle/>
          <a:p>
            <a:pPr marL="0" indent="0" algn="ctr" defTabSz="379413" eaLnBrk="1" hangingPunct="1">
              <a:buClr>
                <a:schemeClr val="bg1"/>
              </a:buClr>
              <a:buSzPct val="90000"/>
              <a:buFont typeface="Wingdings 2" pitchFamily="18" charset="2"/>
              <a:buNone/>
              <a:defRPr/>
            </a:pPr>
            <a:r>
              <a:rPr lang="en-US" dirty="0"/>
              <a:t>The perfect fitting uniform still requires adherence to other guidelines for an outstanding appearance.</a:t>
            </a:r>
          </a:p>
        </p:txBody>
      </p:sp>
      <p:pic>
        <p:nvPicPr>
          <p:cNvPr id="29700" name="Picture 2" descr="F:\Pictures\300px-PlateIII_Officer_Dress_Unifo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89288"/>
            <a:ext cx="3657600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Factors That Affect Appearance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8686800" cy="4876800"/>
          </a:xfrm>
        </p:spPr>
        <p:txBody>
          <a:bodyPr/>
          <a:lstStyle/>
          <a:p>
            <a:pPr marL="0" indent="0" defTabSz="379413" eaLnBrk="1" hangingPunct="1">
              <a:buClr>
                <a:schemeClr val="bg1"/>
              </a:buClr>
              <a:buSzPct val="90000"/>
              <a:buFont typeface="Wingdings 2" pitchFamily="18" charset="2"/>
              <a:buNone/>
            </a:pPr>
            <a:r>
              <a:rPr lang="en-US" altLang="en-US"/>
              <a:t> </a:t>
            </a:r>
          </a:p>
        </p:txBody>
      </p:sp>
      <p:sp>
        <p:nvSpPr>
          <p:cNvPr id="34822" name="TextBox 1"/>
          <p:cNvSpPr txBox="1">
            <a:spLocks noChangeArrowheads="1"/>
          </p:cNvSpPr>
          <p:nvPr/>
        </p:nvSpPr>
        <p:spPr bwMode="auto">
          <a:xfrm>
            <a:off x="457200" y="2295525"/>
            <a:ext cx="57912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3794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3794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3794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3794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3794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79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79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79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79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bg1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Care for your hair and fingernails.</a:t>
            </a:r>
          </a:p>
          <a:p>
            <a:pPr eaLnBrk="1" hangingPunct="1">
              <a:buClr>
                <a:schemeClr val="bg1"/>
              </a:buClr>
              <a:buSzPct val="90000"/>
              <a:buFont typeface="Wingdings" pitchFamily="2" charset="2"/>
              <a:buChar char="§"/>
              <a:defRPr/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buClr>
                <a:schemeClr val="bg1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Know how to wear the uniform properly.</a:t>
            </a:r>
          </a:p>
          <a:p>
            <a:pPr eaLnBrk="1" hangingPunct="1">
              <a:buClr>
                <a:schemeClr val="bg1"/>
              </a:buClr>
              <a:buSzPct val="90000"/>
              <a:buFont typeface="Wingdings" pitchFamily="2" charset="2"/>
              <a:buChar char="§"/>
              <a:defRPr/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buClr>
                <a:schemeClr val="bg1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Know to care and clean the uniform.  A proper appearance requires a pressed and cleaned uniform. </a:t>
            </a:r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14600"/>
            <a:ext cx="219392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362200"/>
            <a:ext cx="8077200" cy="2133600"/>
          </a:xfrm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SzPct val="75000"/>
              <a:buFont typeface="Wingdings 2" pitchFamily="18" charset="2"/>
              <a:buNone/>
            </a:pPr>
            <a:r>
              <a:rPr lang="en-US" altLang="en-US" sz="4000" dirty="0"/>
              <a:t>   This lesson will provide cadets with the knowledge required to maintain a professional personal appearance.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0803B12B-89BC-4D5D-92EC-D6BEB0BF1386}"/>
              </a:ext>
            </a:extLst>
          </p:cNvPr>
          <p:cNvSpPr txBox="1">
            <a:spLocks/>
          </p:cNvSpPr>
          <p:nvPr/>
        </p:nvSpPr>
        <p:spPr>
          <a:xfrm>
            <a:off x="1828800" y="155448"/>
            <a:ext cx="6858000" cy="125272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9pPr>
            <a:extLst/>
          </a:lstStyle>
          <a:p>
            <a:pPr eaLnBrk="1" hangingPunct="1">
              <a:defRPr/>
            </a:pPr>
            <a:r>
              <a:rPr lang="en-US" dirty="0"/>
              <a:t>Lesson Purpose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2400" y="1752600"/>
            <a:ext cx="8839200" cy="4876800"/>
          </a:xfrm>
          <a:prstGeom prst="rect">
            <a:avLst/>
          </a:prstGeom>
          <a:solidFill>
            <a:srgbClr val="00133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38150" indent="-319088">
              <a:spcAft>
                <a:spcPts val="12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3200" dirty="0">
                <a:solidFill>
                  <a:srgbClr val="FFFF00"/>
                </a:solidFill>
              </a:rPr>
              <a:t>Males</a:t>
            </a:r>
            <a:r>
              <a:rPr lang="en-US" sz="3200" dirty="0">
                <a:solidFill>
                  <a:schemeClr val="bg1"/>
                </a:solidFill>
              </a:rPr>
              <a:t>: Hair neatly trimmed with sideburns not lower than the bottom of the ear opening and shaved and face freshly shaved.</a:t>
            </a:r>
          </a:p>
          <a:p>
            <a:pPr marL="438150" indent="-319088">
              <a:spcAft>
                <a:spcPts val="12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3200" dirty="0">
                <a:solidFill>
                  <a:srgbClr val="FFFF00"/>
                </a:solidFill>
              </a:rPr>
              <a:t>Females</a:t>
            </a:r>
            <a:r>
              <a:rPr lang="en-US" sz="3200" dirty="0">
                <a:solidFill>
                  <a:schemeClr val="bg1"/>
                </a:solidFill>
              </a:rPr>
              <a:t>: Hair styled so that it does not fall below the bottom edge of the collar and the cover can be worn.</a:t>
            </a:r>
          </a:p>
          <a:p>
            <a:pPr marL="438150" indent="-319088">
              <a:spcAft>
                <a:spcPts val="12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3200" dirty="0">
                <a:solidFill>
                  <a:schemeClr val="bg1"/>
                </a:solidFill>
              </a:rPr>
              <a:t>Keep fingernails short and clean and no longer than ¼ inch.</a:t>
            </a: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/>
              <a:t>Guidelines for Personal Appearance in the MCJROTC Uniform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Guidelines for Wearing Your MCJROTC Uniform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8686800" cy="48768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altLang="en-US" sz="2900"/>
          </a:p>
          <a:p>
            <a:pPr eaLnBrk="1" hangingPunct="1">
              <a:buFont typeface="Wingdings 2" pitchFamily="18" charset="2"/>
              <a:buNone/>
            </a:pPr>
            <a:endParaRPr lang="en-US" altLang="en-US" sz="2900"/>
          </a:p>
          <a:p>
            <a:pPr eaLnBrk="1" hangingPunct="1">
              <a:buFont typeface="Wingdings 2" pitchFamily="18" charset="2"/>
              <a:buNone/>
            </a:pPr>
            <a:endParaRPr lang="en-US" altLang="en-US" sz="2900"/>
          </a:p>
          <a:p>
            <a:pPr eaLnBrk="1" hangingPunct="1">
              <a:buFont typeface="Wingdings 2" pitchFamily="18" charset="2"/>
              <a:buNone/>
            </a:pPr>
            <a:endParaRPr lang="en-US" altLang="en-US" sz="2900"/>
          </a:p>
        </p:txBody>
      </p:sp>
      <p:sp>
        <p:nvSpPr>
          <p:cNvPr id="2" name="Rectangle 1"/>
          <p:cNvSpPr/>
          <p:nvPr/>
        </p:nvSpPr>
        <p:spPr>
          <a:xfrm>
            <a:off x="457200" y="2133600"/>
            <a:ext cx="5791200" cy="40941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38150" indent="-319088">
              <a:buClr>
                <a:srgbClr val="DDDDDD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Tuck shirts into trousers maintaining military alignment.</a:t>
            </a:r>
          </a:p>
          <a:p>
            <a:pPr marL="438150" indent="-319088">
              <a:buClr>
                <a:srgbClr val="DDDDDD"/>
              </a:buClr>
              <a:buSzPct val="80000"/>
              <a:buFont typeface="Wingdings 2" pitchFamily="18" charset="2"/>
              <a:buChar char=""/>
              <a:defRPr/>
            </a:pPr>
            <a:endParaRPr lang="en-US" sz="1200" dirty="0">
              <a:solidFill>
                <a:srgbClr val="FFFFFF"/>
              </a:solidFill>
              <a:latin typeface="Calibri"/>
              <a:cs typeface="+mn-cs"/>
            </a:endParaRPr>
          </a:p>
          <a:p>
            <a:pPr marL="438150" indent="-319088">
              <a:buClr>
                <a:srgbClr val="DDDDDD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Button all buttons except the top or collar button.</a:t>
            </a:r>
          </a:p>
          <a:p>
            <a:pPr marL="438150" indent="-319088">
              <a:buClr>
                <a:srgbClr val="DDDDDD"/>
              </a:buClr>
              <a:buSzPct val="80000"/>
              <a:buFont typeface="Wingdings 2" pitchFamily="18" charset="2"/>
              <a:buChar char=""/>
              <a:defRPr/>
            </a:pPr>
            <a:endParaRPr lang="en-US" sz="1200" dirty="0">
              <a:solidFill>
                <a:srgbClr val="FFFFFF"/>
              </a:solidFill>
              <a:latin typeface="Calibri"/>
              <a:cs typeface="+mn-cs"/>
            </a:endParaRPr>
          </a:p>
          <a:p>
            <a:pPr marL="438150" indent="-319088">
              <a:buClr>
                <a:srgbClr val="DDDDDD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Clean, polished, and properly displayed brass.</a:t>
            </a:r>
          </a:p>
          <a:p>
            <a:pPr marL="438150" indent="-319088">
              <a:buClr>
                <a:srgbClr val="DDDDDD"/>
              </a:buClr>
              <a:buSzPct val="80000"/>
              <a:buFont typeface="Wingdings 2" pitchFamily="18" charset="2"/>
              <a:buChar char=""/>
              <a:defRPr/>
            </a:pPr>
            <a:endParaRPr lang="en-US" sz="1200" dirty="0">
              <a:solidFill>
                <a:srgbClr val="FFFFFF"/>
              </a:solidFill>
              <a:latin typeface="Calibri"/>
              <a:cs typeface="+mn-cs"/>
            </a:endParaRPr>
          </a:p>
          <a:p>
            <a:pPr marL="438150" indent="-319088">
              <a:buClr>
                <a:srgbClr val="DDDDDD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Conservative wristwatch and not more than two rings.</a:t>
            </a: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438400"/>
            <a:ext cx="1447800" cy="361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Guidelines for Wearing Your MCJROTC Uniform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8686800" cy="4876800"/>
          </a:xfrm>
        </p:spPr>
        <p:txBody>
          <a:bodyPr/>
          <a:lstStyle/>
          <a:p>
            <a:pPr eaLnBrk="1" hangingPunct="1"/>
            <a:endParaRPr lang="en-US" altLang="en-US" sz="2900"/>
          </a:p>
          <a:p>
            <a:pPr eaLnBrk="1" hangingPunct="1">
              <a:buFont typeface="Wingdings 2" pitchFamily="18" charset="2"/>
              <a:buNone/>
            </a:pPr>
            <a:endParaRPr lang="en-US" altLang="en-US" sz="2900"/>
          </a:p>
          <a:p>
            <a:pPr eaLnBrk="1" hangingPunct="1">
              <a:buFont typeface="Wingdings 2" pitchFamily="18" charset="2"/>
              <a:buNone/>
            </a:pPr>
            <a:endParaRPr lang="en-US" altLang="en-US" sz="2900"/>
          </a:p>
          <a:p>
            <a:pPr eaLnBrk="1" hangingPunct="1">
              <a:buFont typeface="Wingdings 2" pitchFamily="18" charset="2"/>
              <a:buNone/>
            </a:pPr>
            <a:endParaRPr lang="en-US" altLang="en-US" sz="2900"/>
          </a:p>
          <a:p>
            <a:pPr eaLnBrk="1" hangingPunct="1">
              <a:buFont typeface="Wingdings 2" pitchFamily="18" charset="2"/>
              <a:buNone/>
            </a:pPr>
            <a:endParaRPr lang="en-US" altLang="en-US" sz="2900"/>
          </a:p>
        </p:txBody>
      </p:sp>
      <p:sp>
        <p:nvSpPr>
          <p:cNvPr id="2" name="Rectangle 1"/>
          <p:cNvSpPr/>
          <p:nvPr/>
        </p:nvSpPr>
        <p:spPr>
          <a:xfrm>
            <a:off x="609600" y="2133600"/>
            <a:ext cx="5791200" cy="40164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38150" indent="-319088">
              <a:spcAft>
                <a:spcPts val="1800"/>
              </a:spcAft>
              <a:buClr>
                <a:srgbClr val="DDDDDD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3000" dirty="0">
                <a:solidFill>
                  <a:srgbClr val="FFFFFF"/>
                </a:solidFill>
                <a:latin typeface="Calibri"/>
                <a:cs typeface="+mn-cs"/>
              </a:rPr>
              <a:t>Females may wear a gold round earring (1/4 inch max) in all uniforms except for MARPATs.</a:t>
            </a:r>
          </a:p>
          <a:p>
            <a:pPr marL="438150" indent="-319088">
              <a:spcAft>
                <a:spcPts val="1800"/>
              </a:spcAft>
              <a:buClr>
                <a:srgbClr val="DDDDDD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3000" dirty="0">
                <a:solidFill>
                  <a:srgbClr val="FFFFFF"/>
                </a:solidFill>
                <a:latin typeface="Calibri"/>
                <a:cs typeface="+mn-cs"/>
              </a:rPr>
              <a:t>Males may not wear earrings.</a:t>
            </a:r>
          </a:p>
          <a:p>
            <a:pPr marL="438150" indent="-319088">
              <a:spcAft>
                <a:spcPts val="1800"/>
              </a:spcAft>
              <a:buClr>
                <a:srgbClr val="DDDDDD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3000" dirty="0">
                <a:solidFill>
                  <a:srgbClr val="FFFFFF"/>
                </a:solidFill>
                <a:latin typeface="Calibri"/>
                <a:cs typeface="+mn-cs"/>
              </a:rPr>
              <a:t>No bulky objects in any pockets.</a:t>
            </a:r>
          </a:p>
          <a:p>
            <a:pPr marL="438150" indent="-319088">
              <a:spcAft>
                <a:spcPts val="1800"/>
              </a:spcAft>
              <a:buClr>
                <a:srgbClr val="DDDDDD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3000" dirty="0">
                <a:solidFill>
                  <a:srgbClr val="FFFFFF"/>
                </a:solidFill>
                <a:latin typeface="Calibri"/>
                <a:cs typeface="+mn-cs"/>
              </a:rPr>
              <a:t>Wear the cover at all times when outdoors.</a:t>
            </a:r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387600"/>
            <a:ext cx="100012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B5BE0F4A-1D1C-46CC-84C7-9B93794E9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/>
              <a:t>For males, hair should not be lower than...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C8C5213A-6247-4EB2-BE49-A0EAF0BFB03F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The bottom of the ear 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The top of the ear 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The bottom of the ear opening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595FAF9-F553-47C0-86DC-193242E439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(LE1-C5S3T1:LQ4)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8CA49F0C-945D-4FBD-A02F-E84EA56AE46A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191EF879-18D8-46A5-8A86-86FD1E4E701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8838"/>
            <a:ext cx="646812" cy="289389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I1" title="Correct Answer Indicator">
            <a:extLst>
              <a:ext uri="{FF2B5EF4-FFF2-40B4-BE49-F238E27FC236}">
                <a16:creationId xmlns:a16="http://schemas.microsoft.com/office/drawing/2014/main" id="{9A990073-9DFA-43C1-9F2D-2F99A68F283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8965" y="4876800"/>
            <a:ext cx="410056" cy="451062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014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hart">
            <a:extLst>
              <a:ext uri="{FF2B5EF4-FFF2-40B4-BE49-F238E27FC236}">
                <a16:creationId xmlns:a16="http://schemas.microsoft.com/office/drawing/2014/main" id="{0DA008F5-AE14-4A1B-8555-D0934AD63E5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00212" y="3338819"/>
            <a:ext cx="4911755" cy="302003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9AFFD593-23C4-421D-A80C-1B54A9A53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True or False:</a:t>
            </a:r>
            <a:br>
              <a:rPr lang="en-US" b="0" dirty="0"/>
            </a:br>
            <a:r>
              <a:rPr lang="en-US" sz="4400" b="0" dirty="0"/>
              <a:t>Males can wear ear rings.</a:t>
            </a:r>
            <a:endParaRPr lang="en-US" sz="4400" dirty="0"/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7FABCF03-B2B9-439C-937D-21B7E6880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425" y="4011911"/>
            <a:ext cx="2260833" cy="1672803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4000" dirty="0"/>
              <a:t>True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4000" dirty="0"/>
              <a:t>False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705C37-2313-45D8-8F6E-1E89E43D6B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(LE1-C5S3T1:LQ5)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03EE1CF3-BD11-42C9-9DF1-1539857FF113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I1" title="Correct Answer Indicator">
            <a:extLst>
              <a:ext uri="{FF2B5EF4-FFF2-40B4-BE49-F238E27FC236}">
                <a16:creationId xmlns:a16="http://schemas.microsoft.com/office/drawing/2014/main" id="{0ADF4F1E-0CC9-49B3-B154-1068A58EED4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>
            <a:off x="190733" y="4953000"/>
            <a:ext cx="482600" cy="482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999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4" grpId="1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 Shape">
            <a:extLst>
              <a:ext uri="{FF2B5EF4-FFF2-40B4-BE49-F238E27FC236}">
                <a16:creationId xmlns:a16="http://schemas.microsoft.com/office/drawing/2014/main" id="{73DC4BBE-35A3-470B-8F56-CEC7C39E7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072" y="12700"/>
            <a:ext cx="7218727" cy="1390650"/>
          </a:xfrm>
        </p:spPr>
        <p:txBody>
          <a:bodyPr/>
          <a:lstStyle/>
          <a:p>
            <a:r>
              <a:rPr lang="en-US" dirty="0"/>
              <a:t>Closing Question</a:t>
            </a:r>
          </a:p>
        </p:txBody>
      </p:sp>
      <p:sp>
        <p:nvSpPr>
          <p:cNvPr id="7" name="TPPolling">
            <a:extLst>
              <a:ext uri="{FF2B5EF4-FFF2-40B4-BE49-F238E27FC236}">
                <a16:creationId xmlns:a16="http://schemas.microsoft.com/office/drawing/2014/main" id="{BE596C6D-F933-466C-85F2-7E250852258B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0CBED2B-330F-40E8-85AE-79FAE4CBFFFD}"/>
              </a:ext>
            </a:extLst>
          </p:cNvPr>
          <p:cNvGrpSpPr/>
          <p:nvPr/>
        </p:nvGrpSpPr>
        <p:grpSpPr>
          <a:xfrm>
            <a:off x="3995882" y="6278552"/>
            <a:ext cx="342900" cy="381000"/>
            <a:chOff x="4156144" y="6248400"/>
            <a:chExt cx="342900" cy="3810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4CD0D3C-196E-47CC-A16A-BBC4A71BEC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4050" r="80335" b="-2564"/>
            <a:stretch/>
          </p:blipFill>
          <p:spPr>
            <a:xfrm>
              <a:off x="4191000" y="6248400"/>
              <a:ext cx="304800" cy="38100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5B11F4F-67CE-432A-A6C5-1EEBAB150CFD}"/>
                </a:ext>
              </a:extLst>
            </p:cNvPr>
            <p:cNvSpPr/>
            <p:nvPr/>
          </p:nvSpPr>
          <p:spPr>
            <a:xfrm>
              <a:off x="4156144" y="6253162"/>
              <a:ext cx="342900" cy="3714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D9AE817-ED16-4FBB-9227-7253FC93D763}"/>
              </a:ext>
            </a:extLst>
          </p:cNvPr>
          <p:cNvSpPr txBox="1"/>
          <p:nvPr/>
        </p:nvSpPr>
        <p:spPr>
          <a:xfrm>
            <a:off x="0" y="6161276"/>
            <a:ext cx="39958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00C2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Note to Instructors: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0C2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Click the Show/Hide Response Display Button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5499" y="1758424"/>
            <a:ext cx="85881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Based on what you learned in this lesson, list 2-3 areas where you could improve your personal appearance.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43AA58-1A4F-4E9C-86D9-C3C5CE884F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309" y="228600"/>
            <a:ext cx="1062281" cy="1018362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3078" name="ShockwaveFlash1" r:id="rId3" imgW="1138320" imgH="1365120"/>
        </mc:Choice>
        <mc:Fallback>
          <p:control name="ShockwaveFlash1" r:id="rId3" imgW="1138320" imgH="1365120">
            <p:pic>
              <p:nvPicPr>
                <p:cNvPr id="12" name="ShockwaveFlash1">
                  <a:extLst>
                    <a:ext uri="{FF2B5EF4-FFF2-40B4-BE49-F238E27FC236}">
                      <a16:creationId xmlns:a16="http://schemas.microsoft.com/office/drawing/2014/main" id="{53129AC8-39EB-4BCC-B430-B94938A99EF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66745" y="5478719"/>
                  <a:ext cx="1137138" cy="136511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0580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</a:rPr>
              <a:t>Questions</a:t>
            </a:r>
            <a:endParaRPr lang="en-US" dirty="0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-415925" y="3160713"/>
            <a:ext cx="10252075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380375">
              <a:buClr>
                <a:srgbClr val="000000"/>
              </a:buClr>
              <a:buSzPct val="90000"/>
              <a:defRPr/>
            </a:pPr>
            <a:endParaRPr lang="en-US" sz="54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6868" name="Content Placeholder 5"/>
          <p:cNvSpPr>
            <a:spLocks noGrp="1"/>
          </p:cNvSpPr>
          <p:nvPr>
            <p:ph idx="1"/>
          </p:nvPr>
        </p:nvSpPr>
        <p:spPr>
          <a:xfrm>
            <a:off x="152400" y="1774825"/>
            <a:ext cx="8839200" cy="49307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US" altLang="en-US"/>
          </a:p>
          <a:p>
            <a:pPr>
              <a:buFont typeface="Wingdings 2" pitchFamily="18" charset="2"/>
              <a:buNone/>
            </a:pPr>
            <a:endParaRPr lang="en-US" altLang="en-US"/>
          </a:p>
        </p:txBody>
      </p:sp>
      <p:pic>
        <p:nvPicPr>
          <p:cNvPr id="3686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229600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kern="0" dirty="0">
                <a:solidFill>
                  <a:schemeClr val="bg1"/>
                </a:solidFill>
                <a:latin typeface="Verdana" pitchFamily="34" charset="0"/>
              </a:rPr>
              <a:t>Copyright Information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9062" indent="0" eaLnBrk="1" hangingPunct="1">
              <a:buFont typeface="Wingdings 2" pitchFamily="18" charset="2"/>
              <a:buNone/>
              <a:defRPr/>
            </a:pPr>
            <a:endParaRPr lang="en-US" dirty="0"/>
          </a:p>
          <a:p>
            <a:pPr marL="352425" indent="0" eaLnBrk="1" hangingPunct="1">
              <a:buFont typeface="Wingdings 2" pitchFamily="18" charset="2"/>
              <a:buNone/>
              <a:defRPr/>
            </a:pPr>
            <a:r>
              <a:rPr lang="en-US" dirty="0"/>
              <a:t>Images in this lesson were taken from: </a:t>
            </a:r>
          </a:p>
          <a:p>
            <a:pPr marL="119062" indent="0" eaLnBrk="1" hangingPunct="1">
              <a:buFont typeface="Wingdings 2" pitchFamily="18" charset="2"/>
              <a:buNone/>
              <a:defRPr/>
            </a:pPr>
            <a:endParaRPr lang="en-US" dirty="0"/>
          </a:p>
          <a:p>
            <a:pPr marL="1087438" lvl="2" indent="-320675" eaLnBrk="1" hangingPunct="1">
              <a:buFont typeface="Wingdings" pitchFamily="2" charset="2"/>
              <a:buChar char="§"/>
              <a:defRPr/>
            </a:pPr>
            <a:r>
              <a:rPr lang="en-US" sz="3200" dirty="0"/>
              <a:t>Microsoft</a:t>
            </a:r>
            <a:r>
              <a:rPr lang="en-US" sz="3200" baseline="30000" dirty="0"/>
              <a:t>©</a:t>
            </a:r>
            <a:r>
              <a:rPr lang="en-US" sz="3200" dirty="0"/>
              <a:t> Clip Art Gallery</a:t>
            </a:r>
          </a:p>
          <a:p>
            <a:pPr marL="1087438" lvl="2" indent="-320675" eaLnBrk="1" hangingPunct="1">
              <a:buFont typeface="Wingdings" pitchFamily="2" charset="2"/>
              <a:buChar char="§"/>
              <a:defRPr/>
            </a:pPr>
            <a:r>
              <a:rPr lang="en-US" sz="3200" dirty="0"/>
              <a:t>Marine Corps Combat Camera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>
            <a:extLst>
              <a:ext uri="{FF2B5EF4-FFF2-40B4-BE49-F238E27FC236}">
                <a16:creationId xmlns:a16="http://schemas.microsoft.com/office/drawing/2014/main" id="{0B8B8C5E-029C-4A39-BA1E-C5BBD4BCF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906" y="0"/>
            <a:ext cx="7243894" cy="1403350"/>
          </a:xfrm>
        </p:spPr>
        <p:txBody>
          <a:bodyPr/>
          <a:lstStyle/>
          <a:p>
            <a:r>
              <a:rPr lang="en-US" dirty="0"/>
              <a:t>Participant Leaders</a:t>
            </a:r>
          </a:p>
        </p:txBody>
      </p:sp>
      <p:graphicFrame>
        <p:nvGraphicFramePr>
          <p:cNvPr id="4" name="TPLeaderBoardTable">
            <a:extLst>
              <a:ext uri="{FF2B5EF4-FFF2-40B4-BE49-F238E27FC236}">
                <a16:creationId xmlns:a16="http://schemas.microsoft.com/office/drawing/2014/main" id="{210CFF9C-BB13-4058-BE37-B93348E94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595504"/>
              </p:ext>
            </p:extLst>
          </p:nvPr>
        </p:nvGraphicFramePr>
        <p:xfrm>
          <a:off x="127000" y="1676400"/>
          <a:ext cx="8890000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81405628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94167336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9576990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30751207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Points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Points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98892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30735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33151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03044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26898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5825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9288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803824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295443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61454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99037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2070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>
            <a:extLst>
              <a:ext uri="{FF2B5EF4-FFF2-40B4-BE49-F238E27FC236}">
                <a16:creationId xmlns:a16="http://schemas.microsoft.com/office/drawing/2014/main" id="{9311158F-3F55-4938-901E-5B2EE346C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295" y="0"/>
            <a:ext cx="7235505" cy="1403350"/>
          </a:xfrm>
        </p:spPr>
        <p:txBody>
          <a:bodyPr/>
          <a:lstStyle/>
          <a:p>
            <a:r>
              <a:rPr lang="en-US" dirty="0"/>
              <a:t>Team Scores</a:t>
            </a:r>
          </a:p>
        </p:txBody>
      </p:sp>
      <p:graphicFrame>
        <p:nvGraphicFramePr>
          <p:cNvPr id="4" name="TPLeaderBoardTable">
            <a:extLst>
              <a:ext uri="{FF2B5EF4-FFF2-40B4-BE49-F238E27FC236}">
                <a16:creationId xmlns:a16="http://schemas.microsoft.com/office/drawing/2014/main" id="{FCA64601-636F-408F-893D-F9CFC2BC5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308140"/>
              </p:ext>
            </p:extLst>
          </p:nvPr>
        </p:nvGraphicFramePr>
        <p:xfrm>
          <a:off x="127000" y="1684789"/>
          <a:ext cx="8890000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409232789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152362825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112641177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107295725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Points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Team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Points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Team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20637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546581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80948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10251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31941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73027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19627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39062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29728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92722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89828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05604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Lesson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412" indent="-51435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+mj-lt"/>
              <a:buAutoNum type="arabicPeriod"/>
              <a:defRPr/>
            </a:pPr>
            <a:endParaRPr lang="en-US" sz="1200" kern="0" dirty="0">
              <a:ea typeface="Verdana" pitchFamily="34" charset="0"/>
              <a:cs typeface="Verdana" pitchFamily="34" charset="0"/>
            </a:endParaRPr>
          </a:p>
          <a:p>
            <a:pPr marL="633412" indent="-514350" eaLnBrk="1" fontAlgn="auto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75000"/>
              <a:buFont typeface="+mj-lt"/>
              <a:buAutoNum type="arabicPeriod"/>
              <a:defRPr/>
            </a:pPr>
            <a:r>
              <a:rPr lang="en-US" kern="0" dirty="0">
                <a:ea typeface="Verdana" pitchFamily="34" charset="0"/>
                <a:cs typeface="Verdana" pitchFamily="34" charset="0"/>
              </a:rPr>
              <a:t>Explain the importance of a good </a:t>
            </a:r>
            <a:r>
              <a:rPr lang="en-US" kern="0" dirty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professional personal appearance</a:t>
            </a:r>
            <a:r>
              <a:rPr lang="en-US" kern="0" dirty="0">
                <a:ea typeface="Verdana" pitchFamily="34" charset="0"/>
                <a:cs typeface="Verdana" pitchFamily="34" charset="0"/>
              </a:rPr>
              <a:t>.</a:t>
            </a:r>
          </a:p>
          <a:p>
            <a:pPr marL="633412" indent="-514350" eaLnBrk="1" fontAlgn="auto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75000"/>
              <a:buFont typeface="+mj-lt"/>
              <a:buAutoNum type="arabicPeriod"/>
              <a:defRPr/>
            </a:pPr>
            <a:r>
              <a:rPr lang="en-US" kern="0" dirty="0">
                <a:ea typeface="Verdana" pitchFamily="34" charset="0"/>
                <a:cs typeface="Verdana" pitchFamily="34" charset="0"/>
              </a:rPr>
              <a:t>Describe the </a:t>
            </a:r>
            <a:r>
              <a:rPr lang="en-US" kern="0" dirty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personal traits </a:t>
            </a:r>
            <a:r>
              <a:rPr lang="en-US" kern="0" dirty="0">
                <a:ea typeface="Verdana" pitchFamily="34" charset="0"/>
                <a:cs typeface="Verdana" pitchFamily="34" charset="0"/>
              </a:rPr>
              <a:t>that make up a professional personal appearance.</a:t>
            </a:r>
          </a:p>
          <a:p>
            <a:pPr marL="633412" indent="-514350" eaLnBrk="1" fontAlgn="auto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75000"/>
              <a:buFont typeface="+mj-lt"/>
              <a:buAutoNum type="arabicPeriod"/>
              <a:defRPr/>
            </a:pPr>
            <a:r>
              <a:rPr lang="en-US" kern="0" dirty="0">
                <a:ea typeface="Verdana" pitchFamily="34" charset="0"/>
                <a:cs typeface="Verdana" pitchFamily="34" charset="0"/>
              </a:rPr>
              <a:t>Describe the </a:t>
            </a:r>
            <a:r>
              <a:rPr lang="en-US" kern="0" dirty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specific Marine Corps requirements </a:t>
            </a:r>
            <a:r>
              <a:rPr lang="en-US" kern="0" dirty="0">
                <a:ea typeface="Verdana" pitchFamily="34" charset="0"/>
                <a:cs typeface="Verdana" pitchFamily="34" charset="0"/>
              </a:rPr>
              <a:t>for maintaining a professional personal appearance.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0E875707-DF36-4996-81A3-6E8E5DBD9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147" y="5833823"/>
            <a:ext cx="1219306" cy="1133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>
            <a:extLst>
              <a:ext uri="{FF2B5EF4-FFF2-40B4-BE49-F238E27FC236}">
                <a16:creationId xmlns:a16="http://schemas.microsoft.com/office/drawing/2014/main" id="{16F8B5BF-55E3-49AF-AE78-A9A2241D4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906" y="0"/>
            <a:ext cx="7243894" cy="1403350"/>
          </a:xfrm>
        </p:spPr>
        <p:txBody>
          <a:bodyPr/>
          <a:lstStyle/>
          <a:p>
            <a:r>
              <a:rPr lang="en-US" dirty="0"/>
              <a:t>Team MVP</a:t>
            </a:r>
          </a:p>
        </p:txBody>
      </p:sp>
      <p:graphicFrame>
        <p:nvGraphicFramePr>
          <p:cNvPr id="4" name="TPLeaderBoardTable">
            <a:extLst>
              <a:ext uri="{FF2B5EF4-FFF2-40B4-BE49-F238E27FC236}">
                <a16:creationId xmlns:a16="http://schemas.microsoft.com/office/drawing/2014/main" id="{90F5DC5A-574A-4F28-A33C-2F61DB9AD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602851"/>
              </p:ext>
            </p:extLst>
          </p:nvPr>
        </p:nvGraphicFramePr>
        <p:xfrm>
          <a:off x="127000" y="1676400"/>
          <a:ext cx="8890000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17208936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3120700243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3023952250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Points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Team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00499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5928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7277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62293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31763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23342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3109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61806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192799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1661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09702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810429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>
            <a:extLst>
              <a:ext uri="{FF2B5EF4-FFF2-40B4-BE49-F238E27FC236}">
                <a16:creationId xmlns:a16="http://schemas.microsoft.com/office/drawing/2014/main" id="{79A702B0-DE1A-42A7-9BD1-7C4461F14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906" y="0"/>
            <a:ext cx="7243894" cy="1403350"/>
          </a:xfrm>
        </p:spPr>
        <p:txBody>
          <a:bodyPr/>
          <a:lstStyle/>
          <a:p>
            <a:r>
              <a:rPr lang="en-US" dirty="0"/>
              <a:t>Fastest Responders</a:t>
            </a:r>
          </a:p>
        </p:txBody>
      </p:sp>
      <p:graphicFrame>
        <p:nvGraphicFramePr>
          <p:cNvPr id="4" name="TPLeaderBoardTable">
            <a:extLst>
              <a:ext uri="{FF2B5EF4-FFF2-40B4-BE49-F238E27FC236}">
                <a16:creationId xmlns:a16="http://schemas.microsoft.com/office/drawing/2014/main" id="{8EEB999D-5F07-413F-B8C5-49377958E2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39850"/>
              </p:ext>
            </p:extLst>
          </p:nvPr>
        </p:nvGraphicFramePr>
        <p:xfrm>
          <a:off x="127000" y="1676400"/>
          <a:ext cx="8890000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1220443545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460516161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533269959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745101530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Seconds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Participant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Seconds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625781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39420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390555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192047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74546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908232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610775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521856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495729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099242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218441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53168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2446"/>
            <a:ext cx="7886700" cy="73815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Whiteboard</a:t>
            </a:r>
          </a:p>
        </p:txBody>
      </p:sp>
    </p:spTree>
    <p:extLst>
      <p:ext uri="{BB962C8B-B14F-4D97-AF65-F5344CB8AC3E}">
        <p14:creationId xmlns:p14="http://schemas.microsoft.com/office/powerpoint/2010/main" val="560022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hart" descr="A. got 0, B. got 0, C. got 0, D. got 0, ">
            <a:extLst>
              <a:ext uri="{FF2B5EF4-FFF2-40B4-BE49-F238E27FC236}">
                <a16:creationId xmlns:a16="http://schemas.microsoft.com/office/drawing/2014/main" id="{31FD2464-9A7A-49FD-A832-7DFED50D4A9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271706" y="1677798"/>
            <a:ext cx="5766849" cy="502780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PQuestion" title="Question Text Shape">
            <a:extLst>
              <a:ext uri="{FF2B5EF4-FFF2-40B4-BE49-F238E27FC236}">
                <a16:creationId xmlns:a16="http://schemas.microsoft.com/office/drawing/2014/main" id="{8577F61E-D0C8-494A-B84B-3A335081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Assignment</a:t>
            </a:r>
          </a:p>
        </p:txBody>
      </p:sp>
      <p:sp>
        <p:nvSpPr>
          <p:cNvPr id="3" name="TPAnswers" title="Answer Text Shape">
            <a:extLst>
              <a:ext uri="{FF2B5EF4-FFF2-40B4-BE49-F238E27FC236}">
                <a16:creationId xmlns:a16="http://schemas.microsoft.com/office/drawing/2014/main" id="{CBE44544-7E52-4747-B3C0-5FDC8C874574}"/>
              </a:ext>
            </a:extLst>
          </p:cNvPr>
          <p:cNvSpPr>
            <a:spLocks noGrp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209725" y="1776413"/>
            <a:ext cx="2901950" cy="4700587"/>
          </a:xfrm>
        </p:spPr>
        <p:txBody>
          <a:bodyPr/>
          <a:lstStyle/>
          <a:p>
            <a:pPr marL="633412" indent="-5143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4000" dirty="0"/>
              <a:t>Alpha</a:t>
            </a:r>
          </a:p>
          <a:p>
            <a:pPr marL="633412" indent="-5143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4000" dirty="0"/>
              <a:t>Bravo</a:t>
            </a:r>
          </a:p>
          <a:p>
            <a:pPr marL="633412" indent="-5143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4000" dirty="0"/>
              <a:t>Charlie</a:t>
            </a:r>
          </a:p>
          <a:p>
            <a:pPr marL="633412" indent="-5143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4000" dirty="0"/>
              <a:t>Delta</a:t>
            </a:r>
          </a:p>
        </p:txBody>
      </p:sp>
      <p:sp>
        <p:nvSpPr>
          <p:cNvPr id="5" name="TPPolling">
            <a:extLst>
              <a:ext uri="{FF2B5EF4-FFF2-40B4-BE49-F238E27FC236}">
                <a16:creationId xmlns:a16="http://schemas.microsoft.com/office/drawing/2014/main" id="{F81AE8AE-D6ED-41C5-B7F2-786E6B23A13C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78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467BCF7C-E50A-47F6-9A4A-C9D1371FA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7846872" cy="2606040"/>
          </a:xfrm>
        </p:spPr>
        <p:txBody>
          <a:bodyPr/>
          <a:lstStyle/>
          <a:p>
            <a:r>
              <a:rPr lang="en-US" sz="4400" b="0" dirty="0"/>
              <a:t>Which sentence best describes your grooming habits and personal appearance?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A18EA40D-9A70-466D-8C6F-98558126C3B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I just get up and go.  I don't worry about it.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I shake the wrinkles out and glance in the mirror.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I clean up sometimes for special occasions.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I am always clean and dressed to impress.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D9E0B33-6F8F-4DCF-94AD-A18DAE6623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(LE1-C5S3T1:LQ1)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944A1212-DA5F-475A-BE3C-ED48E5F438ED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7A030A4E-49B8-48D3-A1D8-79159577DAB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8838"/>
            <a:ext cx="646812" cy="289389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35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hart">
            <a:extLst>
              <a:ext uri="{FF2B5EF4-FFF2-40B4-BE49-F238E27FC236}">
                <a16:creationId xmlns:a16="http://schemas.microsoft.com/office/drawing/2014/main" id="{0DA008F5-AE14-4A1B-8555-D0934AD63E5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00212" y="3338819"/>
            <a:ext cx="4911755" cy="302003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9AFFD593-23C4-421D-A80C-1B54A9A53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/>
              <a:t>True or False:</a:t>
            </a:r>
            <a:br>
              <a:rPr lang="en-US" b="0" dirty="0"/>
            </a:br>
            <a:r>
              <a:rPr lang="en-US" sz="3800" b="0" dirty="0"/>
              <a:t>As a cadet, people will tend to judge you more critically than other students on your personal appearance.</a:t>
            </a:r>
            <a:endParaRPr lang="en-US" sz="3800" dirty="0"/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7FABCF03-B2B9-439C-937D-21B7E6880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425" y="4011911"/>
            <a:ext cx="2260833" cy="1672803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4000" dirty="0"/>
              <a:t>True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4000" dirty="0"/>
              <a:t>False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705C37-2313-45D8-8F6E-1E89E43D6B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(LE1-C5S3T1:LQ2)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03EE1CF3-BD11-42C9-9DF1-1539857FF113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I1" title="Correct Answer Indicator">
            <a:extLst>
              <a:ext uri="{FF2B5EF4-FFF2-40B4-BE49-F238E27FC236}">
                <a16:creationId xmlns:a16="http://schemas.microsoft.com/office/drawing/2014/main" id="{0ADF4F1E-0CC9-49B3-B154-1068A58EED4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>
            <a:off x="190733" y="4191000"/>
            <a:ext cx="482600" cy="482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924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4" grpId="1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Key Words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534400" cy="4625975"/>
          </a:xfrm>
        </p:spPr>
        <p:txBody>
          <a:bodyPr/>
          <a:lstStyle/>
          <a:p>
            <a:pPr eaLnBrk="1" hangingPunct="1">
              <a:defRPr/>
            </a:pPr>
            <a:endParaRPr lang="en-US" sz="1600" b="1" dirty="0"/>
          </a:p>
          <a:p>
            <a:pPr eaLnBrk="1" hangingPunct="1">
              <a:defRPr/>
            </a:pPr>
            <a:r>
              <a:rPr lang="en-US" sz="2800" b="1" dirty="0">
                <a:solidFill>
                  <a:srgbClr val="FFFF00"/>
                </a:solidFill>
              </a:rPr>
              <a:t>Good posture</a:t>
            </a:r>
          </a:p>
          <a:p>
            <a:pPr eaLnBrk="1" hangingPunct="1">
              <a:defRPr/>
            </a:pPr>
            <a:endParaRPr lang="en-US" sz="2800" b="1" dirty="0"/>
          </a:p>
          <a:p>
            <a:pPr eaLnBrk="1" hangingPunct="1">
              <a:defRPr/>
            </a:pPr>
            <a:endParaRPr lang="en-US" sz="1800" b="1" dirty="0"/>
          </a:p>
          <a:p>
            <a:pPr eaLnBrk="1" hangingPunct="1">
              <a:defRPr/>
            </a:pPr>
            <a:r>
              <a:rPr lang="en-US" sz="2800" b="1" dirty="0">
                <a:solidFill>
                  <a:srgbClr val="FFFF00"/>
                </a:solidFill>
              </a:rPr>
              <a:t>Proper weight</a:t>
            </a:r>
          </a:p>
          <a:p>
            <a:pPr marL="119062" indent="0" eaLnBrk="1" hangingPunct="1">
              <a:buFont typeface="Wingdings 2" pitchFamily="18" charset="2"/>
              <a:buNone/>
              <a:defRPr/>
            </a:pPr>
            <a:r>
              <a:rPr lang="en-US" sz="2800" b="1" dirty="0"/>
              <a:t> </a:t>
            </a:r>
            <a:endParaRPr lang="en-US" sz="1800" b="1" dirty="0"/>
          </a:p>
          <a:p>
            <a:pPr eaLnBrk="1" hangingPunct="1">
              <a:defRPr/>
            </a:pPr>
            <a:r>
              <a:rPr lang="en-US" sz="2800" b="1" dirty="0">
                <a:solidFill>
                  <a:srgbClr val="FFFF00"/>
                </a:solidFill>
              </a:rPr>
              <a:t>Good muscle tone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1200" dirty="0"/>
          </a:p>
          <a:p>
            <a:pPr eaLnBrk="1" hangingPunct="1">
              <a:defRPr/>
            </a:pPr>
            <a:r>
              <a:rPr lang="en-US" sz="2800" b="1" dirty="0">
                <a:solidFill>
                  <a:srgbClr val="FFFF00"/>
                </a:solidFill>
              </a:rPr>
              <a:t>Good grooming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2198688"/>
            <a:ext cx="8153400" cy="40020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9062">
              <a:buClr>
                <a:srgbClr val="DDDDDD"/>
              </a:buClr>
              <a:buSzPct val="80000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   ____________ - sitting, walking, bending, and </a:t>
            </a:r>
          </a:p>
          <a:p>
            <a:pPr marL="119062">
              <a:buClr>
                <a:srgbClr val="DDDDDD"/>
              </a:buClr>
              <a:buSzPct val="80000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   lifting properly</a:t>
            </a:r>
          </a:p>
          <a:p>
            <a:pPr marL="119062">
              <a:buClr>
                <a:srgbClr val="DDDDDD"/>
              </a:buClr>
              <a:buSzPct val="80000"/>
              <a:defRPr/>
            </a:pPr>
            <a:endParaRPr lang="en-US" dirty="0">
              <a:solidFill>
                <a:srgbClr val="FFFFFF"/>
              </a:solidFill>
              <a:latin typeface="Calibri"/>
              <a:cs typeface="+mn-cs"/>
            </a:endParaRPr>
          </a:p>
          <a:p>
            <a:pPr marL="119062">
              <a:buClr>
                <a:srgbClr val="DDDDDD"/>
              </a:buClr>
              <a:buSzPct val="80000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   ____________ - not being too thin or overweight</a:t>
            </a:r>
          </a:p>
          <a:p>
            <a:pPr marL="119062">
              <a:buClr>
                <a:srgbClr val="DDDDDD"/>
              </a:buClr>
              <a:buSzPct val="80000"/>
              <a:defRPr/>
            </a:pPr>
            <a:endParaRPr lang="en-US" sz="2800" dirty="0">
              <a:solidFill>
                <a:srgbClr val="FFFFFF"/>
              </a:solidFill>
              <a:latin typeface="Calibri"/>
              <a:cs typeface="+mn-cs"/>
            </a:endParaRPr>
          </a:p>
          <a:p>
            <a:pPr marL="119062">
              <a:buClr>
                <a:srgbClr val="DDDDDD"/>
              </a:buClr>
              <a:buSzPct val="80000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   ________________ - having a well rounded exercise </a:t>
            </a:r>
          </a:p>
          <a:p>
            <a:pPr marL="119062">
              <a:buClr>
                <a:srgbClr val="DDDDDD"/>
              </a:buClr>
              <a:buSzPct val="80000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   program</a:t>
            </a:r>
          </a:p>
          <a:p>
            <a:pPr marL="119062">
              <a:buClr>
                <a:srgbClr val="DDDDDD"/>
              </a:buClr>
              <a:buSzPct val="80000"/>
              <a:defRPr/>
            </a:pPr>
            <a:endParaRPr lang="en-US" sz="1200" dirty="0">
              <a:solidFill>
                <a:srgbClr val="FFFFFF"/>
              </a:solidFill>
              <a:latin typeface="Calibri"/>
              <a:cs typeface="+mn-cs"/>
            </a:endParaRPr>
          </a:p>
          <a:p>
            <a:pPr marL="119062">
              <a:buClr>
                <a:srgbClr val="DDDDDD"/>
              </a:buClr>
              <a:buSzPct val="80000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   _____________ - proper personal hygiene; taking </a:t>
            </a:r>
          </a:p>
          <a:p>
            <a:pPr marL="119062">
              <a:buClr>
                <a:srgbClr val="DDDDDD"/>
              </a:buClr>
              <a:buSzPct val="80000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   care of your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64A1CC1-5758-406B-BC64-4E3250C2F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Word Question Slide Index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009C63-7C26-4A6D-BABA-9F45913280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 action="ppaction://hlinksldjump"/>
              </a:rPr>
              <a:t>Sitting, walking, bending and lifting properly</a:t>
            </a:r>
            <a:endParaRPr lang="en-US" dirty="0"/>
          </a:p>
          <a:p>
            <a:r>
              <a:rPr lang="en-US" dirty="0">
                <a:hlinkClick r:id="rId3" action="ppaction://hlinksldjump"/>
              </a:rPr>
              <a:t>Being too thin or overweight can affect your self- image as well as your health. A balanced diet is the key to _______.</a:t>
            </a:r>
            <a:endParaRPr lang="en-US" dirty="0"/>
          </a:p>
          <a:p>
            <a:r>
              <a:rPr lang="en-US" dirty="0">
                <a:hlinkClick r:id="rId4" action="ppaction://hlinksldjump"/>
              </a:rPr>
              <a:t>Well-rounded exercise programs like swimming, bicycling, walking, and tennis can help to build ________. </a:t>
            </a:r>
            <a:endParaRPr lang="en-US" dirty="0"/>
          </a:p>
          <a:p>
            <a:r>
              <a:rPr lang="en-US" dirty="0">
                <a:hlinkClick r:id="rId5" action="ppaction://hlinksldjump"/>
              </a:rPr>
              <a:t>Daily showers, brushing your teeth, and proper amounts of sleep are signs of _________.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55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CF099FFB-C664-43C4-85F0-6CECD0F58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/>
              <a:t>Sitting, walking, bending and lifting properly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FB37C15A-614C-4535-9610-827C3C98D76C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Proper weight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Good posture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Good grooming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Good muscle tone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4835246-2243-47CC-8A04-AF832E014C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(LE1-C5S3T1:KW1)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C31EE993-1007-4180-B1C8-DCA6D1BF5EFE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F603E112-76F7-4800-9637-E9AC42B7B27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8838"/>
            <a:ext cx="646812" cy="282733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1" title="Correct Answer Indicator">
            <a:extLst>
              <a:ext uri="{FF2B5EF4-FFF2-40B4-BE49-F238E27FC236}">
                <a16:creationId xmlns:a16="http://schemas.microsoft.com/office/drawing/2014/main" id="{8A3A7375-9E78-4345-899D-66104455CC3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0" y="4267200"/>
            <a:ext cx="427182" cy="427182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192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c3302e92-08d3-4006-aa6e-0b33c68809a9"/>
  <p:tag name="WASPOLLED" val="022DA10A97664700BE95FF086B4940BF"/>
  <p:tag name="TPVERSION" val="8"/>
  <p:tag name="TPFULLVERSION" val="8.3.0.202"/>
  <p:tag name="PPTVERSION" val="16"/>
  <p:tag name="TPOS" val="2"/>
  <p:tag name="TPLASTSAVEVERSION" val="6.2 P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B04F7694EC5E434B951B38EDB3F7D2DB&lt;/guid&gt;&#10;        &lt;description /&gt;&#10;        &lt;date&gt;2/20/2018 4:14:3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4FC258498B54924A5FD3CE3E703BB9B&lt;/guid&gt;&#10;            &lt;repollguid&gt;BD63A15B4B2B4F91B73276CA5D81716C&lt;/repollguid&gt;&#10;            &lt;sourceid&gt;9440DD67D26E4BB6801D31D09B0A43C0&lt;/sourceid&gt;&#10;            &lt;questiontext&gt;Sitting, walking, bending and lifting properly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770F741B866A4B6D9DA768E82F831759&lt;/guid&gt;&#10;                    &lt;answertext&gt;Proper weight&lt;/answertext&gt;&#10;                    &lt;valuetype&gt;-1&lt;/valuetype&gt;&#10;                &lt;/answer&gt;&#10;                &lt;answer&gt;&#10;                    &lt;guid&gt;9CC17CC988FF4CF9B8FF47709E6BC3D6&lt;/guid&gt;&#10;                    &lt;answertext&gt;Good posture&lt;/answertext&gt;&#10;                    &lt;valuetype&gt;1&lt;/valuetype&gt;&#10;                &lt;/answer&gt;&#10;                &lt;answer&gt;&#10;                    &lt;guid&gt;8E9750634B464B0BBB16AD2E7CA7D262&lt;/guid&gt;&#10;                    &lt;answertext&gt;Good grooming&lt;/answertext&gt;&#10;                    &lt;valuetype&gt;-1&lt;/valuetype&gt;&#10;                &lt;/answer&gt;&#10;                &lt;answer&gt;&#10;                    &lt;guid&gt;BECA0A3034994FB89D6FAEB84AD4FFBE&lt;/guid&gt;&#10;                    &lt;answertext&gt;Good muscle ton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1C0073D1CD2D479CAA2FDFA0D35476D8&lt;/guid&gt;&#10;        &lt;description /&gt;&#10;        &lt;date&gt;2/20/2018 4:14:3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ABD8EF5AB9D4CA49560F91DF0215A80&lt;/guid&gt;&#10;            &lt;repollguid&gt;7753C30416FE4C69A281D85EB8A8C006&lt;/repollguid&gt;&#10;            &lt;sourceid&gt;60D7DB8A89C74A3187817B295E0AAAA6&lt;/sourceid&gt;&#10;            &lt;questiontext&gt;Being too thin or overweight can affect your self- image as well as your health. A balanced diet is the key to _______.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3C26511829F421398E029F5B6B21D50&lt;/guid&gt;&#10;                    &lt;answertext&gt;proper weight&lt;/answertext&gt;&#10;                    &lt;valuetype&gt;1&lt;/valuetype&gt;&#10;                &lt;/answer&gt;&#10;                &lt;answer&gt;&#10;                    &lt;guid&gt;6D1EDD199C2747028E94CB0264EA6668&lt;/guid&gt;&#10;                    &lt;answertext&gt;good posture&lt;/answertext&gt;&#10;                    &lt;valuetype&gt;-1&lt;/valuetype&gt;&#10;                &lt;/answer&gt;&#10;                &lt;answer&gt;&#10;                    &lt;guid&gt;8D28107C8D73443B9592135582AA8F36&lt;/guid&gt;&#10;                    &lt;answertext&gt;good grooming&lt;/answertext&gt;&#10;                    &lt;valuetype&gt;-1&lt;/valuetype&gt;&#10;                &lt;/answer&gt;&#10;                &lt;answer&gt;&#10;                    &lt;guid&gt;2432A996C2A44865A490AEDD2C154D68&lt;/guid&gt;&#10;                    &lt;answertext&gt;good muscle ton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1460E25580D4432B8DD812EB9759CCEB&lt;/guid&gt;&#10;        &lt;description /&gt;&#10;        &lt;date&gt;2/20/2018 4:14:3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8BEB70B57DE40588C7BB268278F51DD&lt;/guid&gt;&#10;            &lt;repollguid&gt;65A3CD3F89EE48F0B78EA3514EE3B902&lt;/repollguid&gt;&#10;            &lt;sourceid&gt;19D022BD08FD4ECF9EE39CBF3750078A&lt;/sourceid&gt;&#10;            &lt;questiontext&gt;Well-rounded exercise programs like swimming, bicycling, walking, and tennis can help to build ________.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83ECBC0CF3C44D9B48893DBD74959AD&lt;/guid&gt;&#10;                    &lt;answertext&gt;proper weight&lt;/answertext&gt;&#10;                    &lt;valuetype&gt;-1&lt;/valuetype&gt;&#10;                &lt;/answer&gt;&#10;                &lt;answer&gt;&#10;                    &lt;guid&gt;F92BE5F6B05B4621B0C1BEC5100A64D6&lt;/guid&gt;&#10;                    &lt;answertext&gt;good posture&lt;/answertext&gt;&#10;                    &lt;valuetype&gt;-1&lt;/valuetype&gt;&#10;                &lt;/answer&gt;&#10;                &lt;answer&gt;&#10;                    &lt;guid&gt;3C0A93EA039A49D1B3E28809207D0313&lt;/guid&gt;&#10;                    &lt;answertext&gt;good grooming&lt;/answertext&gt;&#10;                    &lt;valuetype&gt;-1&lt;/valuetype&gt;&#10;                &lt;/answer&gt;&#10;                &lt;answer&gt;&#10;                    &lt;guid&gt;5029F33236574EF58C2C88AC897821C3&lt;/guid&gt;&#10;                    &lt;answertext&gt;good muscle tone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AF2E516E0551429695EACC03D4234135&lt;/guid&gt;&#10;        &lt;description /&gt;&#10;        &lt;date&gt;1/18/2018 1:25:0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C160A5D41B5441CB4D23B30DDB26675&lt;/guid&gt;&#10;            &lt;repollguid&gt;8A6B1907861F42D88A22AA7EFD880DD3&lt;/repollguid&gt;&#10;            &lt;sourceid&gt;71158D8468C94A2CB8562FEFABD623CD&lt;/sourceid&gt;&#10;            &lt;questiontext&gt;Team Assignmen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responselimit&gt;1&lt;/responselimit&gt;&#10;            &lt;bulletstyle&gt;2&lt;/bulletstyle&gt;&#10;            &lt;demographic&gt;True&lt;/demographic&gt;&#10;            &lt;team&gt;True&lt;/team&gt;&#10;            &lt;groupname&gt;Team&lt;/groupname&gt;&#10;            &lt;answers&gt;&#10;                &lt;answer&gt;&#10;                    &lt;guid&gt;E15A7CD1832B440D9975AFD2B71166C4&lt;/guid&gt;&#10;                    &lt;answertext&gt;Alpha&lt;/answertext&gt;&#10;                    &lt;valuetype&gt;0&lt;/valuetype&gt;&#10;                &lt;/answer&gt;&#10;                &lt;answer&gt;&#10;                    &lt;guid&gt;2EEE4B3E92AA4938B7397BB402A02C8E&lt;/guid&gt;&#10;                    &lt;answertext&gt;Bravo&lt;/answertext&gt;&#10;                    &lt;valuetype&gt;0&lt;/valuetype&gt;&#10;                &lt;/answer&gt;&#10;                &lt;answer&gt;&#10;                    &lt;guid&gt;F2A56E8C1AD14D83B4DAA6C191E87B0E&lt;/guid&gt;&#10;                    &lt;answertext&gt;Charlie&lt;/answertext&gt;&#10;                    &lt;valuetype&gt;0&lt;/valuetype&gt;&#10;                &lt;/answer&gt;&#10;                &lt;answer&gt;&#10;                    &lt;guid&gt;6C8404816DF84545BEF46B3230FF2371&lt;/guid&gt;&#10;                    &lt;answertext&gt;Delta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047C18D458594484A62CEEE5B373397C&lt;/guid&gt;&#10;        &lt;description /&gt;&#10;        &lt;date&gt;2/20/2018 4:14:3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F578F93B16C48AB83EBF795DA3432DD&lt;/guid&gt;&#10;            &lt;repollguid&gt;38B38EEDBED94C5EAECEF29C00FA3430&lt;/repollguid&gt;&#10;            &lt;sourceid&gt;7F2E40BA86E348778E017B322EB718D3&lt;/sourceid&gt;&#10;            &lt;questiontext&gt;Daily showers, brushing your teeth, and proper amounts of sleep are signs of _________.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B29226AF0F37496F8521AB8F1DBFE1B1&lt;/guid&gt;&#10;                    &lt;answertext&gt;proper weight&lt;/answertext&gt;&#10;                    &lt;valuetype&gt;-1&lt;/valuetype&gt;&#10;                &lt;/answer&gt;&#10;                &lt;answer&gt;&#10;                    &lt;guid&gt;6ACCA7DBAB5C4252A619279626990179&lt;/guid&gt;&#10;                    &lt;answertext&gt;good posture&lt;/answertext&gt;&#10;                    &lt;valuetype&gt;-1&lt;/valuetype&gt;&#10;                &lt;/answer&gt;&#10;                &lt;answer&gt;&#10;                    &lt;guid&gt;4CFF30606E304E97B044112E71F8A3A0&lt;/guid&gt;&#10;                    &lt;answertext&gt;good grooming&lt;/answertext&gt;&#10;                    &lt;valuetype&gt;1&lt;/valuetype&gt;&#10;                &lt;/answer&gt;&#10;                &lt;answer&gt;&#10;                    &lt;guid&gt;069F4DD643394E95B578899EE85E84FA&lt;/guid&gt;&#10;                    &lt;answertext&gt;good muscle ton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ortAnswerSlide"/>
  <p:tag name="TPQUESTIONXML" val="﻿&lt;?xml version=&quot;1.0&quot; encoding=&quot;utf-8&quot;?&gt;&#10;&lt;questionlist&gt;&#10;    &lt;properties&gt;&#10;        &lt;guid&gt;59790CED2A00425887598B6C4EBCFB38&lt;/guid&gt;&#10;        &lt;description /&gt;&#10;        &lt;date&gt;1/16/2018 1:09:4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shortanswer&gt;&#10;            &lt;guid&gt;940E3CF4CB55479CAFD7FF669AF14A66&lt;/guid&gt;&#10;            &lt;repollguid&gt;4968F6DB42C54CB1940F9EFBFB7076EB&lt;/repollguid&gt;&#10;            &lt;sourceid&gt;9DFB9D2F7F2644449D19DB72C1047504&lt;/sourceid&gt;&#10;            &lt;questiontext&gt;Opening Question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keywordvaluetype&gt;0&lt;/keywordvaluetype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shortanswer&gt;&#10;    &lt;/questions&gt;&#10;&lt;/questionlist&gt;"/>
  <p:tag name="AUTOOPENPOLL" val="True"/>
  <p:tag name="AUTOFORMATCHART" val="True"/>
  <p:tag name="HASRESULTS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4EBA2E7614064C7E96B50B1DD50D7FD0&lt;/guid&gt;&#10;        &lt;description /&gt;&#10;        &lt;date&gt;2/20/2018 4:09:4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0632E862BEF4AA39267102363E0C0AA&lt;/guid&gt;&#10;            &lt;repollguid&gt;155367ED3DC04C5AA656E0DEF456381A&lt;/repollguid&gt;&#10;            &lt;sourceid&gt;9A74E2AE66244E1E8F95336C3A970ADE&lt;/sourceid&gt;&#10;            &lt;questiontext&gt;Which type of &quot;personal appearance factor&quot; can alleviate backaches, digestive trouble, and fatigue?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C69F7A54F6F548509236AB985B8F6ECA&lt;/guid&gt;&#10;                    &lt;answertext&gt;Proper weight&lt;/answertext&gt;&#10;                    &lt;valuetype&gt;-1&lt;/valuetype&gt;&#10;                &lt;/answer&gt;&#10;                &lt;answer&gt;&#10;                    &lt;guid&gt;914021FE7A56460AA39FAB99AA07A76D&lt;/guid&gt;&#10;                    &lt;answertext&gt;Good grooming&lt;/answertext&gt;&#10;                    &lt;valuetype&gt;-1&lt;/valuetype&gt;&#10;                &lt;/answer&gt;&#10;                &lt;answer&gt;&#10;                    &lt;guid&gt;ADBD3329E6A1449CAF20718D2E0F0C9F&lt;/guid&gt;&#10;                    &lt;answertext&gt;Good posture&lt;/answertext&gt;&#10;                    &lt;valuetype&gt;1&lt;/valuetype&gt;&#10;                &lt;/answer&gt;&#10;                &lt;answer&gt;&#10;                    &lt;guid&gt;FD9A277B12944D2A803430DEDE14F985&lt;/guid&gt;&#10;                    &lt;answertext&gt;Good muscle ton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HARTFORMAT" val="UEsDBBQABgAIAAAAIQDvhfRvbQUAAK0RAAAPAAAAY2hhcnQvY2hhcnQueG1s3Fhtb9s2EP4+YP/B0HfHliy/ok7h2M02zGmCJm23faMpSuZMkRpJOXaH/fcdXyTLbpAWdQoMy5dQx+Pp7rmHd2e9er3LWWtLpKKCT4Pwohu0CMcioTybBu8frtujoKU04gligpNpsCcqeH354w+v8ASvkdT3BcKkBUa4muBpsNa6mHQ6Cq9JjtSFKAiHvVTIHGl4lFknkegRjOesE3W7g441EngD6BsM5Ijy6rz8mvMiTSkmC4HLnHDtvJCEIQ0IqDUtVHAJwSVIk3DcjVtbxKZBN+gYIUM8cwLC2+/vnVCKkickmQvJAcaGfo4nM6aJ5GBqLriGt/k4869CKkdyUxZtLPICnFtRRvXeugsOgu35WkAcrXfkr5JKoqYBDuMKCFh+BkVOsRRKpPoCLHYcClU2jNlhZ9SJfD4g2DCeKL1nxAUUdiMTbad+r3XhGjG2QnhjsGko16qHfXPwFAxzCjN5g4rbrTyfQqssnAZMh0FL72CVbGC1yiIji4wMVskGVghjyARo+EUlgX0nqXV6laRX6QCqTgeQdot+JelXkkElGQStNaN8A5kw/4JWKtjPTlCtHIPsHTBooFKLB6oZWRBGNEk89k5rS8ljb2HUpNC/NXhmBb8fC2Y8m+2ORAWQsyBY061P6cCSuoMnB8MpE0KaN+g1xRtOVJPOoFnvK5qQj5D8Z3SbKoYjX1BvqhRM6JkkyFhnaC9KbVY54iViy/p5dyMSHwpJMuJA2j8l9ECMLnrHf9Gbds8fc1ANL8JBNx73RtHQLuI3bctlPHn0WF6Mx+Gg8Td059fV9qg7Gg/7URjGPVM9eu4qnDoPUB7iWiHZW8xNLTVRwtOCSmcOC+bMZ1BjCiiaXsxKBWWFJG5zi+R+Lpioak/oxIrYTNLkmAZCJsSb90VN78x7lZbvSGquOGTfSiiHtqB/Sd+SDMpPxRp/KFmumLLnirvz7+7lKzTh4poydm4jgADQhPFzzRwcMogYi0ZC0hQu0FJVZfyb25WDWQF0FsK1eFySjPDkV7L3RPI5hJ0PCPqz6UFVXkE2R/otyj35fUYUyO+JfFJ+R6SpeZ/ZvipXK0bu6afPTS0JAqIsKRSBo2NkZwAwbsOqVUo6Df6evxn0e8NZ2F4MruftOB302+PFOGwPoyiex+O4P7q6+ufQmqBknowJX2hNYbMt9f3VAQxx2J+YsJ/2FYgMLlpCV06DqCYuRjaKJu+9CNA28fEyr2+EFcFpf6lqI+7tX0xdI0XfNXXN+DJUfKSJ9pUp7Nc+oMJnG++hGUGSHdfQ7hffb6IwisM4iv2J042BK2rQreoTVhNeflzKAM6ZrSQHxRPTCiNwITNoC0mBoXYIc3zLKb9BO+Obwf2gmNjWeMRJtLsTnqUrFwzk7jrX0HDN3DmHPjENfiIwniEG06wo4TYAszckqW9Vjv4U8gGa3g0MXc44tB1nDDw53eMwC7tNDWegFtYOcODag3B75oKfPde8TEFrPU6DQQ9I8FRlMwD7WmRGRFVNDi5bdb7tXlUOzKjyB5E+UvPkUPNViq3YjGXcybD2HAPpbZoq4itR2PUU4+KmZJoutwygbKQWHKtJBFfwaTbV/jVI8gyboBdT71dF28bB59nl2/ET7IKfTd+ZVzXj/h+sqsvLM6yyW1dEPxLiM7ZyD+Z6ATc8JWDVnBjN+gNVt5z5ZuopmVBVXMEvuI2a+WKhCsT9TYUusgDuqVuYeaDsnHCwGs5eDPr/1LDztbVB716onK1Esq9NnTNEwWCm9L39leq+QJxnrHiJsdEWUjRJSPoOYlSfoMWMXJ2DOdJvwqh3hyQyCuaTwjSoPycYHcttA7ZdHL6yXP4LAAD//wMAUEsDBBQABgAIAAAAIQC/uqyqxgYAADYbAAAWAAAAY2hhcnQvbWVkaWEvaW1hZ2UxLmJtcOyY2VNTVxzH6T/Q58700bpUpU0IQh+qD636UHcWK0slcQPZusBYBWULYYtEBBsFTSAJssomEAjUhJhAQCABBGVRAqKyCQi4UO1M+733AnNluAxXsdMHfkPOnJz8zu/3+X3POfdy73d7HD63Ic0B7QZ8OLOfT2w+Q48y46c2NsRnzv5ZtVUF/q8KPCetjTS1Wp2dnX3lypX4+Hh0PjYyMvf39yOz0Wikp0Z2MMAwCIMD3DCIzkohzaemUqBYxKcMefEV46Cq1JsL9b2NvW/Hxsaqq6v1en1VVVVfXx8wAAN/gLFCYlIbociK3ymZCj74oKWnOHJQE2etzVl3TGsXPmUX8WKbtyolJaWgoECpVBYVFVEyIgiwl8OD0uYXmko9X7LG0GZq6Z2YmLBYLE2kLQh4SxVr+eNHq5KvSziw7ugtimfrCQV4bty4oVKpoqOjL5NWXl5uMBgWTF/0K3ji4uLgjEImRp4OmHJR79M7+U6hldywKW749Pd+WTKZDPVSuwIyQn8YUshFJ1ukh3oVXvrzTmsFGm7YJDdi+tvjiuTkZIpHp9MtmnTpQZDExsYCaWL0qTbhAOptTDm4/aQC9QJpu3/OPE9ISAhVb1ZWFngKLp0mefi3E53W8ivswqcJnmMZSUlJ4MnMzEQVS6dm+hVVX79+XZqcWCMmeBqSXXf6qUieyR0BOXK5nNIHYtIjVCtjLdJD8Cd4vNTkek1/41MskUjAA2bsH7o/275Bp4HyiF+f7OpwLI+oN4zgmdenp6eHHrNKGWOWEvvHkOj8xeFSav84+hQnJiaCBwWWlJTQ/dn2rfeajRJnq1JgSnJxOF5A8IRPzfNgpRbwQJ9mcj8bEp3WeBYTPJEvHb2LKB7oU1paypaB7t/f2Vwrce5TETyOJ4rsIgh9dgbO6rMYT8wsj8R5jQf4J+0iXzl4z+qDc1pWVkaPz7b/qMtce8G5Tymou+CCsLiYgGeX/zVq/4Cnu7ubHhPr1XTpIPQ0XnDmHcmxC5vkRb7a4l0iFovz8/M/nOdxt6UuyQX61BI8N0me57sDZOApLCxchEdB8fBRBU+QzT03wYsCz01cx8CTk5OTkZFB52fbB0/DRddZfXxKeZEvuWETewIIfRbl0Shimi8R+xl68viZJM9rjq8OV4+8vLzc3FwcebYMdP8nPRZceaA/6nU8WU7wnBsHT3p6OnikUumC9arMmOWpv+jCE2RR+nB8a6APeKAPjhg9Ptt+e50aPFgvnLL1R7UQn3tubAmeinSRmTxfpiRXHv864HnCGfAIhcK0tLTU1FTcMtgy0P3vmWZ5cH3D/ZEX9Zp7dmxvoIxJH3W6iDpf2HU8vsoO+0c4s9H3jlarxRQYOvT4bPud9RXYD9AHPOuP63lRM5zQUfAkJCTgFoDbXFdXFz2mWh5N+eP6wPNSkus1s9Gvke7zIf3uhkpSf0HNeacNJwz2ED901EdSZ7VazWYz2gXBG8rT4U+cR4kzz0tBrdcmf/MCt/f+aiqVkfGP6MQHNviY7IV/gccj5p17Fj14Q7kcynTJD+P6wPGUY7NhyqYAy6PBcbrbe/fvqNNxf0S9uKt+4VWx0c/8pW+ju4jx/xacR01qUEGsJ9ptgWXYbARPYOujoefvzUCf2FSR0XrZDTzahP1Gg7H+/jP80R2W6G/1L+GGjtpHvwHPwNDkEp7L/8msUdxNdbOqBLfi9+PeuvyJ8KTxtA0MrwxPSxV43MFTHbevt6OJFY+HqJZ7dnSL6M2mn+8ODE+xmsvk3FatJHiUAk3svgeseYwUz+ZfOgaGp5lSsBrXZ8d3pHmApzJmb087u8uIe7SBEzK8RfR286/3B0ZWhseYm3Dvmkevkq+O3oP/pVnV4i4yUjy2v3XWtbJ71GJKVJsr7pT99FBB8IyPsOPxIHiGHGL+tg16YLr7mCkFq3FT/vlOmSd4yoW7x0eesJrrLqzhnCF5gsHDbi5TIvB0kfqURu0eG2YX012ow3o5iN5+FfzQ1M5OWyaeystB968R+tyM3MWWxy1KyzkzOMczyJSC1XhVajC1XsURu54NsdsDbpF/fn36Cbl/uus7hljlZXLWXj3VJfPEeS8K/2GULU9EtW3wQ/uoF7ZBPab2ldFHJzulFTvpxE6q0zuYmJnGC24PXCzs/v1qK9rHo6+Y3NiOT48P4Y/trFX//0YBvMb5wETUWzW0eGkDI98MEQ3e3sDwvEwZHnxgeGJaOh0c8OyGFnMRbflhqYmYu8AwThkFMIdTRtIZllM+GOCM6fOR50JKmWJSIpB6EA0l0dKFr/66qsDHUOBfAAAA//8DAFBLAwQUAAAACABSf0pGhI+kftcCAAAhDgAAHgAAAGNoYXJ0L3RoZW1lL3RoZW1lT3ZlcnJpZGUxLnhtbO1X3WoUMRS+VvAdwtzbWWsVKd2W7vZP+0u7LfTy7Gx2J938DEmmde6kvRQEsYo3gndeiFpowZv6NKsVrdBXMLO1NanNUBZBhGVhmZzzfSfnJCf5yMjYQ0bRJpaKCF4Obg2UAoR5JBqEt8rBam3q5r0AKQ28AVRwXA4yrIKx0RvXR2BYx5jhRcOVpIGRicPVMJSDWOtkOAxVZNygBkSCufE1hWSgzVC2woaELROf0XCwVLobMiA8MCGvmZgRlSs5ESMOzEy32GySCJ96Q8v9C94UXPvwuZ/BhpBTBpQbuhYKmnCkswQ3ITKEKlBSlwTNkVasA5QAF8qYS4OlqdJt85//hrpfQ0F4HgWDFcKyR+pP+1meSEWSJLocPDCTBBbu5PDdyeE+Ojnc62wfdLY/dnZ2OtsffOwZ4C2bffzm6Y9Xj9D3/dfHu88LSMomfXn/+POnZwVobaOPXux9Pdg7evnk29tdH2dcQt3m1AjDCi3gLbQsGHDvVLgue6DVYiA2bZy3FHDIiT7KpI4dykIGFHzgCnYXeU0S3vCip9MNp4iVWKaa+NCzMXPQ80LQipD+YmfN1M4apbxVkItMbfAywKY3leqFtphME3OWCHjxMXZSX6KmU6CFOdYo94k2xj7uOiHEKZtEUijR1GidoAoQ/4LVSF1fzpwhzGxiBgVtAg5zDVUE9U40gTddOJiFpt7gmDorPQ2pBuavAhi14XOgY2/iK5mMnI1RWppkMBVosoGV8hIXZeaUMGuut4JumacZc+FSk7YHnucshA2fEO1qDCzx10F4bBPuq7bpdkBLQvtzEvbZOx2bTQNe3CVrBOsebpJVc+9f3ly5J5Xec4aFe+Yz2gR8Ns1IaGnPuRgRfjUxuiBDd/oy1LMMjUsC9Kri0wVfVXKqQjbI/6k4E5DyJczjvuD0BacvOH9LcLq3xz+QGUtVjOGU7z6SmC54U/12G4MZu8+60Z9QSwMEFAAGAAgAAAAhAPzwneC+AAAAMQEAABoAAABjaGFydC9fcmVscy9jaGFydC54bWwucmVsc4SPwQrCMBBE74L/EPZu03oQkSa9iNCTIPoBIdm2wTYJSRT79y6eLAged4d5M1M3r2lkT4zJeiegKkpg6LQ31vUCbtfTZg8sZeWMGr1DATMmaOR6VV9wVJlMabAhMaK4JGDIORw4T3rASaXCB3SkdD5OKtMZex6Uvqse+bYsdzx+M0AumKw1AmJrKmDXOVDyf7bvOqvx6PVjQpd/RPBMvfBMc6M1SGAVe8wCPu+lWBVUHLis+WKofAMAAP//AwBQSwMEFAAGAAgAAAAhAITsoQcTAQAAVAIAABMAAABbQ29udGVudF9UeXBlc10ueG1spJLNTsMwDMfvSLxDlCtq0nFACK3dgY8jcBgPYFK3jciXkmxsb4/brhKbNi5crMT23/7FznK1s4ZtMSbtXcUXouQMnfKNdl3FP9YvxT1nKYNrwHiHFd9j4qv6+mq53gdMjNQuVbzPOTxImVSPFpLwAR1FWh8tZLrGTgZQX9ChvC3LO6m8y+hykYcavF4+YQsbk9nzjtwTyacNnD1OeUOrims76Ae/PKuIaNKJBEIwWkGmt8mta064igOTIOWYk3od0g2BX+gwRI6Zfjc46N5omFE3yN4h5lewRC5VT+fJir+LnKH0basVNl5tLM1MNBG+aTnWiLHqjHu5baadoBztnLT4N8VRuZlBjn+i/gEAAP//AwBQSwMEFAAGAAgAAAAhABmqkvPRAAAAswEAAAsAAABfcmVscy8ucmVsc6yQy4oCMRBF9wP+Q6i9Xd0uRAbTbkRwK/oBNUl1d7DzIImif2+c2UyLMJtZFpc693DXm5sdxZVjMt5JaKoaBDvltXG9hNNxN1+BSJmcptE7lnDnBJt29rE+8Ei5PKXBhCQKxSUJQ87hEzGpgS2lygd2Jel8tJTLGXsMpM7UMy7qeonxNwPaCVPstYS41wsQx3sozX+zfdcZxVuvLpZdflOBxpbuAqTYc5agBooZLWtDP1FTfdkA+N6k+U+Tqeur0rdYVaZ7uuBk6vYBAAD//wMAUEsBAi0AFAAGAAgAAAAhAO+F9G9tBQAArREAAA8AAAAAAAAAAAAAAAAAAAAAAGNoYXJ0L2NoYXJ0LnhtbFBLAQItABQABgAIAAAAIQC/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=="/>
  <p:tag name="LABELFORMAT" val="1"/>
  <p:tag name="COLORTYPE" val="DEFINED"/>
  <p:tag name="DEFINEDCOLORS" val="3,6,10,45,32,50,13,4,9,55,1"/>
  <p:tag name="NUMBERFORMAT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038706EA2C1C40FC9CBAE508034B7998&lt;/guid&gt;&#10;        &lt;description /&gt;&#10;        &lt;date&gt;2/20/2018 4:09:4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B4D52E860C04E58AEF8E1DDDAE22C1D&lt;/guid&gt;&#10;            &lt;repollguid&gt;100E6CF6C62C462B83CDADDAC693A288&lt;/repollguid&gt;&#10;            &lt;sourceid&gt;E878EAF9CAB144FA96DD051EABA27BBB&lt;/sourceid&gt;&#10;            &lt;questiontext&gt;For males, hair should not be lower than...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963A383F718B422CB5BCBC02B6C5AADD&lt;/guid&gt;&#10;                    &lt;answertext&gt;The bottom of the ear &lt;/answertext&gt;&#10;                    &lt;valuetype&gt;-1&lt;/valuetype&gt;&#10;                &lt;/answer&gt;&#10;                &lt;answer&gt;&#10;                    &lt;guid&gt;4D17B9FAA78541BE853F28B1BE358247&lt;/guid&gt;&#10;                    &lt;answertext&gt;The top of the ear &lt;/answertext&gt;&#10;                    &lt;valuetype&gt;-1&lt;/valuetype&gt;&#10;                &lt;/answer&gt;&#10;                &lt;answer&gt;&#10;                    &lt;guid&gt;30045B0C2F6D45A6940B2B3F47C96E52&lt;/guid&gt;&#10;                    &lt;answertext&gt;The bottom of the ear opening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TrueFalse"/>
  <p:tag name="TPQUESTIONXML" val="﻿&lt;?xml version=&quot;1.0&quot; encoding=&quot;utf-8&quot;?&gt;&#10;&lt;questionlist&gt;&#10;    &lt;properties&gt;&#10;        &lt;guid&gt;CE44D03B02224678AF21B9BF86DCAA39&lt;/guid&gt;&#10;        &lt;description /&gt;&#10;        &lt;date&gt;1/24/2018 3:36:1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E6784A3854548E79236B0C0FB10245F&lt;/guid&gt;&#10;            &lt;repollguid&gt;6F317C7B4EC94EECAB6883C875F4975E&lt;/repollguid&gt;&#10;            &lt;sourceid&gt;0D658B03A4A446E088698D3A52D41FD1&lt;/sourceid&gt;&#10;            &lt;questiontext&gt;True or False:Males can wear ear rings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truefalse&gt;True&lt;/truefalse&gt;&#10;            &lt;answers&gt;&#10;                &lt;answer&gt;&#10;                    &lt;guid&gt;D071928E7252446DB9116B903058EBA3&lt;/guid&gt;&#10;                    &lt;answertext&gt;True&lt;/answertext&gt;&#10;                    &lt;valuetype&gt;-1&lt;/valuetype&gt;&#10;                &lt;/answer&gt;&#10;                &lt;answer&gt;&#10;                    &lt;guid&gt;BE1345DEE04C4F188143DCE8A17714D1&lt;/guid&gt;&#10;                    &lt;answertext&gt;False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LABELFORMAT" val="1"/>
  <p:tag name="COLORTYPE" val="DEFINED"/>
  <p:tag name="DEFINEDCOLORS" val="3,6,10,45,32,50,13,4,9,55,1"/>
  <p:tag name="NUMBERFORMAT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ortAnswerSlide"/>
  <p:tag name="TPQUESTIONXML" val="﻿&lt;?xml version=&quot;1.0&quot; encoding=&quot;utf-8&quot;?&gt;&#10;&lt;questionlist&gt;&#10;    &lt;properties&gt;&#10;        &lt;guid&gt;59790CED2A00425887598B6C4EBCFB38&lt;/guid&gt;&#10;        &lt;description /&gt;&#10;        &lt;date&gt;1/16/2018 1:09:4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shortanswer&gt;&#10;            &lt;guid&gt;4A5E6558B500487F90418A24BE60EDA1&lt;/guid&gt;&#10;            &lt;repollguid&gt;4968F6DB42C54CB1940F9EFBFB7076EB&lt;/repollguid&gt;&#10;            &lt;sourceid&gt;9DFB9D2F7F2644449D19DB72C1047504&lt;/sourceid&gt;&#10;            &lt;questiontext&gt;Closing Question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keywordvaluetype&gt;0&lt;/keywordvaluetype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shortanswer&gt;&#10;    &lt;/questions&gt;&#10;&lt;/questionlist&gt;"/>
  <p:tag name="AUTOOPENPOLL" val="True"/>
  <p:tag name="AUTOFORMATCHART" val="True"/>
  <p:tag name="HASRESULTS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RTICIPANTDISPLAY" val="1"/>
  <p:tag name="NUMBERTODISPLAY" val="10"/>
  <p:tag name="SCORECALCULATION" val="1"/>
  <p:tag name="DISPLAYPOINTSLESSTHANONE" val="False"/>
  <p:tag name="CORRECTONLY" val="False"/>
  <p:tag name="TYPE" val="ParticipantLeaderboardSlid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BERTODISPLAY" val="10"/>
  <p:tag name="SCORECALCULATION" val="1"/>
  <p:tag name="PARTICIPANTDISPLAY" val="1"/>
  <p:tag name="DISPLAYPOINTSLESSTHANONE" val="False"/>
  <p:tag name="CORRECTONLY" val="False"/>
  <p:tag name="TYPE" val="TeamLeaderboardSlid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RTICIPANTDISPLAY" val="1"/>
  <p:tag name="NUMBERTODISPLAY" val="10"/>
  <p:tag name="SCORECALCULATION" val="1"/>
  <p:tag name="DISPLAYPOINTSLESSTHANONE" val="False"/>
  <p:tag name="CORRECTONLY" val="False"/>
  <p:tag name="TYPE" val="TeamMVPSlid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ONLY" val="True"/>
  <p:tag name="PARTICIPANTDISPLAY" val="1"/>
  <p:tag name="NUMBERTODISPLAY" val="10"/>
  <p:tag name="SCORECALCULATION" val="1"/>
  <p:tag name="DISPLAYPOINTSLESSTHANONE" val="False"/>
  <p:tag name="TYPE" val="FastestResponderSlid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8104BD8E55CB46B9808479A0C663C89C&lt;/guid&gt;&#10;        &lt;description /&gt;&#10;        &lt;date&gt;2/20/2018 4:09:4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5308F564B7748CE9D4F79A374D4118C&lt;/guid&gt;&#10;            &lt;repollguid&gt;3EE7B7E0AFB6495D823D96E71988F8E3&lt;/repollguid&gt;&#10;            &lt;sourceid&gt;52316215FDDC4962B5E2A1E18A7D3E7B&lt;/sourceid&gt;&#10;            &lt;questiontext&gt;Which sentence best describes your grooming habits and personal appearance?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9EB93124D1C348129B1C5D9AFEB7A81B&lt;/guid&gt;&#10;                    &lt;answertext&gt;I just get up and go.  I don't worry about it.&lt;/answertext&gt;&#10;                    &lt;valuetype&gt;0&lt;/valuetype&gt;&#10;                &lt;/answer&gt;&#10;                &lt;answer&gt;&#10;                    &lt;guid&gt;1CA00A963FE74008834EBD56C9AE73D7&lt;/guid&gt;&#10;                    &lt;answertext&gt;I shake the wrinkles out and glance in the mirror.&lt;/answertext&gt;&#10;                    &lt;valuetype&gt;0&lt;/valuetype&gt;&#10;                &lt;/answer&gt;&#10;                &lt;answer&gt;&#10;                    &lt;guid&gt;A15088F05D434CB3B56CAF9E147E8B44&lt;/guid&gt;&#10;                    &lt;answertext&gt;I clean up sometimes for special occasions.&lt;/answertext&gt;&#10;                    &lt;valuetype&gt;0&lt;/valuetype&gt;&#10;                &lt;/answer&gt;&#10;                &lt;answer&gt;&#10;                    &lt;guid&gt;50E25A4AB16F4AE8A1B4D6F28EFF8A6B&lt;/guid&gt;&#10;                    &lt;answertext&gt;I am always clean and dressed to impress.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TrueFalse"/>
  <p:tag name="TPQUESTIONXML" val="﻿&lt;?xml version=&quot;1.0&quot; encoding=&quot;utf-8&quot;?&gt;&#10;&lt;questionlist&gt;&#10;    &lt;properties&gt;&#10;        &lt;guid&gt;CE44D03B02224678AF21B9BF86DCAA39&lt;/guid&gt;&#10;        &lt;description /&gt;&#10;        &lt;date&gt;1/24/2018 3:36:1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E6784A3854548E79236B0C0FB10245F&lt;/guid&gt;&#10;            &lt;repollguid&gt;6F317C7B4EC94EECAB6883C875F4975E&lt;/repollguid&gt;&#10;            &lt;sourceid&gt;0D658B03A4A446E088698D3A52D41FD1&lt;/sourceid&gt;&#10;            &lt;questiontext&gt;True or False:As a cadet, people will tend to judge you more critically than other students on your personal appearance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truefalse&gt;True&lt;/truefalse&gt;&#10;            &lt;answers&gt;&#10;                &lt;answer&gt;&#10;                    &lt;guid&gt;D071928E7252446DB9116B903058EBA3&lt;/guid&gt;&#10;                    &lt;answertext&gt;True&lt;/answertext&gt;&#10;                    &lt;valuetype&gt;1&lt;/valuetype&gt;&#10;                &lt;/answer&gt;&#10;                &lt;answer&gt;&#10;                    &lt;guid&gt;BE1345DEE04C4F188143DCE8A17714D1&lt;/guid&gt;&#10;                    &lt;answertext&gt;Fals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LABELFORMAT" val="1"/>
  <p:tag name="COLORTYPE" val="DEFINED"/>
  <p:tag name="DEFINEDCOLORS" val="3,6,10,45,32,50,13,4,9,55,1"/>
  <p:tag name="NUMBERFORMAT" val="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MCJROTC Template">
  <a:themeElements>
    <a:clrScheme name="MCJROTC Template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CJROTC Template">
  <a:themeElements>
    <a:clrScheme name="Custom 2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4CE2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CJROTC UPDATE-FINALZ">
  <a:themeElements>
    <a:clrScheme name="MCJROTC Template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MCJROTC Template">
  <a:themeElements>
    <a:clrScheme name="MCJROTC Template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12449</TotalTime>
  <Words>929</Words>
  <Application>Microsoft Office PowerPoint</Application>
  <PresentationFormat>On-screen Show (4:3)</PresentationFormat>
  <Paragraphs>192</Paragraphs>
  <Slides>32</Slides>
  <Notes>14</Notes>
  <HiddenSlides>6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  <vt:variant>
        <vt:lpstr>Custom Shows</vt:lpstr>
      </vt:variant>
      <vt:variant>
        <vt:i4>5</vt:i4>
      </vt:variant>
    </vt:vector>
  </HeadingPairs>
  <TitlesOfParts>
    <vt:vector size="49" baseType="lpstr">
      <vt:lpstr>Arial</vt:lpstr>
      <vt:lpstr>Calibri</vt:lpstr>
      <vt:lpstr>Corbel</vt:lpstr>
      <vt:lpstr>Times New Roman</vt:lpstr>
      <vt:lpstr>Verdana</vt:lpstr>
      <vt:lpstr>Wingdings</vt:lpstr>
      <vt:lpstr>Wingdings 2</vt:lpstr>
      <vt:lpstr>Wingdings 3</vt:lpstr>
      <vt:lpstr>1_MCJROTC Template</vt:lpstr>
      <vt:lpstr>2_MCJROTC Template</vt:lpstr>
      <vt:lpstr>MCJROTC UPDATE-FINALZ</vt:lpstr>
      <vt:lpstr>4_MCJROTC Template</vt:lpstr>
      <vt:lpstr>Professional Personal Appearance</vt:lpstr>
      <vt:lpstr>PowerPoint Presentation</vt:lpstr>
      <vt:lpstr>Lesson Objectives</vt:lpstr>
      <vt:lpstr>Team Assignment</vt:lpstr>
      <vt:lpstr>Which sentence best describes your grooming habits and personal appearance?</vt:lpstr>
      <vt:lpstr>True or False: As a cadet, people will tend to judge you more critically than other students on your personal appearance.</vt:lpstr>
      <vt:lpstr>Key Words</vt:lpstr>
      <vt:lpstr>Key Word Question Slide Index</vt:lpstr>
      <vt:lpstr>Sitting, walking, bending and lifting properly</vt:lpstr>
      <vt:lpstr>Being too thin or overweight can affect your self- image as well as your health. A balanced diet is the key to _______.</vt:lpstr>
      <vt:lpstr>Well-rounded exercise programs like swimming, bicycling, walking, and tennis can help to build ________.</vt:lpstr>
      <vt:lpstr>Daily showers, brushing your teeth, and proper amounts of sleep are signs of _________.</vt:lpstr>
      <vt:lpstr>Opening Question</vt:lpstr>
      <vt:lpstr>Introduction</vt:lpstr>
      <vt:lpstr>Your Personal Appearance</vt:lpstr>
      <vt:lpstr>Maintaining A Professional Personal Appearance</vt:lpstr>
      <vt:lpstr>Which type of "personal appearance factor" can alleviate backaches, digestive trouble, and fatigue?</vt:lpstr>
      <vt:lpstr>Factors That Affect Appearance</vt:lpstr>
      <vt:lpstr>Factors That Affect Appearance</vt:lpstr>
      <vt:lpstr>Guidelines for Personal Appearance in the MCJROTC Uniform</vt:lpstr>
      <vt:lpstr>Guidelines for Wearing Your MCJROTC Uniform</vt:lpstr>
      <vt:lpstr>Guidelines for Wearing Your MCJROTC Uniform</vt:lpstr>
      <vt:lpstr>For males, hair should not be lower than...</vt:lpstr>
      <vt:lpstr>True or False: Males can wear ear rings.</vt:lpstr>
      <vt:lpstr>Closing Question</vt:lpstr>
      <vt:lpstr>Questions</vt:lpstr>
      <vt:lpstr>Copyright Information</vt:lpstr>
      <vt:lpstr>Participant Leaders</vt:lpstr>
      <vt:lpstr>Team Scores</vt:lpstr>
      <vt:lpstr>Team MVP</vt:lpstr>
      <vt:lpstr>Fastest Responders</vt:lpstr>
      <vt:lpstr>Whiteboard</vt:lpstr>
      <vt:lpstr>Participant Leaders</vt:lpstr>
      <vt:lpstr>Team Scores</vt:lpstr>
      <vt:lpstr>Team MVP</vt:lpstr>
      <vt:lpstr>Fastest</vt:lpstr>
      <vt:lpstr>Whiteboard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steve huff</dc:creator>
  <cp:lastModifiedBy>Andy Bennetts</cp:lastModifiedBy>
  <cp:revision>785</cp:revision>
  <dcterms:created xsi:type="dcterms:W3CDTF">2009-11-04T16:56:31Z</dcterms:created>
  <dcterms:modified xsi:type="dcterms:W3CDTF">2018-02-20T23:20:16Z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Team Member">
    <vt:lpwstr>Liz Pimpinella</vt:lpwstr>
  </property>
  <property fmtid="{D5CDD505-2E9C-101B-9397-08002B2CF9AE}" pid="4" name="RD">
    <vt:lpwstr>0</vt:lpwstr>
  </property>
  <property fmtid="{D5CDD505-2E9C-101B-9397-08002B2CF9AE}" pid="5" name="Status">
    <vt:lpwstr>Template</vt:lpwstr>
  </property>
</Properties>
</file>