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activeX/activeX2.xml" ContentType="application/vnd.ms-office.activeX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  <p:sldMasterId id="2147484877" r:id="rId6"/>
    <p:sldMasterId id="2147484882" r:id="rId7"/>
  </p:sldMasterIdLst>
  <p:notesMasterIdLst>
    <p:notesMasterId r:id="rId50"/>
  </p:notesMasterIdLst>
  <p:sldIdLst>
    <p:sldId id="328" r:id="rId8"/>
    <p:sldId id="400" r:id="rId9"/>
    <p:sldId id="484" r:id="rId10"/>
    <p:sldId id="485" r:id="rId11"/>
    <p:sldId id="491" r:id="rId12"/>
    <p:sldId id="492" r:id="rId13"/>
    <p:sldId id="475" r:id="rId14"/>
    <p:sldId id="476" r:id="rId15"/>
    <p:sldId id="490" r:id="rId16"/>
    <p:sldId id="497" r:id="rId17"/>
    <p:sldId id="498" r:id="rId18"/>
    <p:sldId id="499" r:id="rId19"/>
    <p:sldId id="500" r:id="rId20"/>
    <p:sldId id="501" r:id="rId21"/>
    <p:sldId id="489" r:id="rId22"/>
    <p:sldId id="444" r:id="rId23"/>
    <p:sldId id="457" r:id="rId24"/>
    <p:sldId id="456" r:id="rId25"/>
    <p:sldId id="458" r:id="rId26"/>
    <p:sldId id="459" r:id="rId27"/>
    <p:sldId id="460" r:id="rId28"/>
    <p:sldId id="461" r:id="rId29"/>
    <p:sldId id="502" r:id="rId30"/>
    <p:sldId id="503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3" r:id="rId39"/>
    <p:sldId id="504" r:id="rId40"/>
    <p:sldId id="507" r:id="rId41"/>
    <p:sldId id="506" r:id="rId42"/>
    <p:sldId id="477" r:id="rId43"/>
    <p:sldId id="478" r:id="rId44"/>
    <p:sldId id="479" r:id="rId45"/>
    <p:sldId id="480" r:id="rId46"/>
    <p:sldId id="481" r:id="rId47"/>
    <p:sldId id="482" r:id="rId48"/>
    <p:sldId id="483" r:id="rId49"/>
  </p:sldIdLst>
  <p:sldSz cx="9144000" cy="6858000" type="screen4x3"/>
  <p:notesSz cx="6858000" cy="9144000"/>
  <p:custShowLst>
    <p:custShow name="Participant Leaders" id="0">
      <p:sldLst>
        <p:sld r:id="rId45"/>
      </p:sldLst>
    </p:custShow>
    <p:custShow name="Team Scores" id="1">
      <p:sldLst>
        <p:sld r:id="rId46"/>
      </p:sldLst>
    </p:custShow>
    <p:custShow name="Team MVP" id="2">
      <p:sldLst>
        <p:sld r:id="rId47"/>
      </p:sldLst>
    </p:custShow>
    <p:custShow name="Fastest" id="3">
      <p:sldLst>
        <p:sld r:id="rId48"/>
      </p:sldLst>
    </p:custShow>
    <p:custShow name="Whiteboard" id="4">
      <p:sldLst>
        <p:sld r:id="rId49"/>
      </p:sldLst>
    </p:custShow>
  </p:custShowLst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100C20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560" autoAdjust="0"/>
  </p:normalViewPr>
  <p:slideViewPr>
    <p:cSldViewPr>
      <p:cViewPr varScale="1">
        <p:scale>
          <a:sx n="114" d="100"/>
          <a:sy n="11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tags" Target="tags/tag1.xml"/><Relationship Id="rId3" Type="http://schemas.openxmlformats.org/officeDocument/2006/relationships/customXml" Target="../customXml/item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E53424-D59A-4026-8AB7-2A0985C1670F}" type="datetimeFigureOut">
              <a:rPr lang="en-US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1FEEC5-81F2-4314-8CC5-5FE8A1E8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5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ACAC8-476E-4965-89F4-821D11F682C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5A761-9C78-44F3-9F95-6E3332B49D7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35EFE3-1757-4ADC-A7E1-C2F9331282F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7FA51-9B85-4A57-A06A-0A39B91E403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BECD2-D556-428B-BDA6-A1D9CCAF4D8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D36703-D86D-4CAD-BB27-877825535E6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D1CDC-19D6-4F4F-A158-D0CF861E7CA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261FA-636F-42E3-95F4-9C0B186A4C4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8F7AF-1469-4116-B7DF-500846C93E8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D1E7E4-E58C-4ABC-93A1-486331D42A1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F17FC-0781-4720-A132-52A4ED17D9C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ACFD91-BF31-49E3-9AB9-BF9F516830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06FA9-7438-46DB-B900-644D6FB5E0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0B4ADE-3E18-4293-BC37-EABF750C09B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69429-75CF-4A5D-A15F-ABA7DD2FBB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58E1-E4D9-430C-AAC4-2D2FF0DB8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92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488A27-95F3-4EA5-B533-4D7DDA4443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BBEBB-852F-42E7-9B0B-C38D78CE39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ECFBE-BE6D-43B4-B4BD-9757964ABA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4C7BD-A283-4EFB-A8F5-F3E42A7A65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61FE55-CBD9-4745-8954-31EDF25138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2D416-AB0A-44DF-AE64-F1F86760A2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" Target="../slides/slide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B740-1444-4B43-88E8-59D41081E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49BB8-276B-4E07-9225-6745694B8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A1CF-A815-482F-8547-CC0EC5DE8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9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B5B7-D307-4C38-8756-0679CEFE8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4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99B5-31A3-4CF1-9FF6-7FB5341C3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145A-40DF-4CED-ADC0-5FC0FF99A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8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BFA48-883A-4B8B-B4F6-AA6B8C27F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49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CE64-AD54-4CBB-8423-1C6E1ECD3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47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F92C4-40D3-4FCF-8339-B08C9D4DA12C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11" name="Left Arrow 1">
            <a:extLst>
              <a:ext uri="{FF2B5EF4-FFF2-40B4-BE49-F238E27FC236}">
                <a16:creationId xmlns:a16="http://schemas.microsoft.com/office/drawing/2014/main" id="{64F2A2E2-CB13-4E91-8FF3-1EB0A9256A0B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AE6E6D-3233-45A1-9455-3D35A34EF82F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3" name="Picture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BB79A6CC-A984-493A-8AE2-E26B47EFCC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4" name="Rectangle 13">
              <a:hlinkClick r:id="rId2" action="ppaction://hlinksldjump"/>
              <a:extLst>
                <a:ext uri="{FF2B5EF4-FFF2-40B4-BE49-F238E27FC236}">
                  <a16:creationId xmlns:a16="http://schemas.microsoft.com/office/drawing/2014/main" id="{52C2E305-AAC8-44DC-8D9E-4546FF527A05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147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6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AF14-1B34-4A5E-989B-B9CBECF76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31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162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0F9AEC-DC11-4228-9AAF-17ED30448DA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28661666"/>
              </p:ext>
            </p:extLst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7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A6AD284F-4313-4B11-8B0A-5A375691A96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519E0929-A6E3-4721-B858-05560D1873CA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497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2FA8D66-59B6-4279-827E-90BF263C88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24940080"/>
              </p:ext>
            </p:extLst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49958F2A-589A-4279-A18E-A64659CDAA78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3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BCE3A7C-866E-4945-A8DE-0626525FBC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0116F96-E158-45E8-8F88-9300BA624C8C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C5751C-7844-4E8A-997C-77C96E998C44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6" name="Picture 1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7E16F170-5195-4A2A-928B-25B60B464D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17" name="Rectangle 1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BC607CF6-3B8F-4830-9388-77DF88D4C79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D7A34B-DD75-4288-84A0-D1B90CD2B0E4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EB21A499-17F5-4368-9442-5B20DE302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0" name="Rectangle 1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B6180628-3AD6-4282-8D11-72360C7E4A0F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775CD3-EB40-46B8-A4E4-EB17C1779491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2" name="Picture 2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ED5D178E-9829-4DEF-AE1B-80EE3E83A1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BE0596D-D7C4-46C2-8FFC-E8BF406F204D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A6D285-274C-4F2E-BF19-0CCFF21BEB84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5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99D67ABD-E846-4081-9367-DDDB7A84103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A8CEC73-A34A-4FB7-A84D-E7D28D03347E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6102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B761637-2211-4E76-862C-0397A3CE211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75269159"/>
              </p:ext>
            </p:extLst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8D9776AB-692E-4095-9876-78F8428D6F3F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9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9EACA1DE-9EAF-4D79-A149-ED3E44BA3A3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BB2D0F59-4E8A-4AF4-948D-FADA3E6C5732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1485F7-234B-4496-BC86-5387E0BD715E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2" name="Picture 21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D2B7363-92EA-4347-B1A1-35C4D4326D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3F7CE355-632A-4C9B-A82C-9744FB7B5341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8D0BEC-F758-4914-8466-61F2829D804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25" name="Picture 24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856F85E-D9FA-42B8-8267-7A9212586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6" name="Rectangle 25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C5FBE856-F0B6-4818-9B69-ACF4A4C99EA5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71365-CEC3-4F79-8585-74B297057E2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8" name="Picture 27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2B5E022E-F861-4D89-8B1B-722D72B8E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9" name="Rectangle 28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C313F8A-2DE6-4A5B-B30D-6855BE91C6F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99C29F-EFC6-45D4-B5DC-72774000938F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C0F6B504-0D31-4DDD-A503-54797BDFE9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AE3C8158-0F6F-4275-B259-B8BF563285E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1496D6-1534-4F10-8847-C9FB928FD7C8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34" name="Picture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9B9799F6-B05B-4F2D-A222-86D0B0209F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35" name="Rectangle 34">
              <a:hlinkClick r:id="rId9" action="ppaction://hlinksldjump"/>
              <a:extLst>
                <a:ext uri="{FF2B5EF4-FFF2-40B4-BE49-F238E27FC236}">
                  <a16:creationId xmlns:a16="http://schemas.microsoft.com/office/drawing/2014/main" id="{4E918413-E1C5-482B-856E-5C9390C4323D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4482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0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8CD4B-28A0-4315-93DD-3DF1D423D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7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D4E8-E753-4160-94F3-C35555071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0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62F67-165F-4FF0-B63B-6E1E651AA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E5308-7F0D-4B70-9234-FBD04FB2C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B56D-16DB-4AD0-90A8-89969ECE3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F6DA2-D44B-4FE7-A348-B8120A362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7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6224-2DE6-43CF-9E54-E552C4386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  <p:sldLayoutId id="2147484872" r:id="rId12"/>
    <p:sldLayoutId id="2147484873" r:id="rId13"/>
    <p:sldLayoutId id="2147484874" r:id="rId14"/>
    <p:sldLayoutId id="2147484875" r:id="rId15"/>
    <p:sldLayoutId id="2147484876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08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45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4" animBg="1"/>
      <p:bldP spid="13" grpId="7" animBg="1"/>
      <p:bldP spid="13" grpId="10" animBg="1"/>
      <p:bldP spid="13" grpId="11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22.jp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7.xml"/><Relationship Id="rId7" Type="http://schemas.openxmlformats.org/officeDocument/2006/relationships/image" Target="../media/image16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Military Leadership Traits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LE1-C1S3T2pg31-30 Military Leadership Traits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7D41033A-BE1D-47A3-B985-912D6AC5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/>
              <a:t>Stature</a:t>
            </a:r>
            <a:endParaRPr lang="en-US" sz="6000" b="0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5E974525-0EAC-4014-9A19-08393AC63E8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The importance, power, and reputation a person has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Showing concern, sympathy, and understanding for someone who is suffering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An action toward another that puts them down and makes others have less respect for them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894790-31F9-44A3-8225-C89650F41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(LE1-C1S3T2:KW1)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BB6F457E-666A-4BA9-B88C-83F63C3733BD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5A68C375-0A82-4B30-81D5-355E6A0050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EA455C6F-D61A-475F-89C2-8D178076E26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0924" y="3487357"/>
            <a:ext cx="398843" cy="39884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6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331508F-4B82-4CC5-B645-D64DE4C5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Showing concern, sympathy, and understanding for someone who is suffering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DA590E4-0AAA-43AD-997B-CCA6B1058BCB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Condescending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Discretion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Compassion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2675A9-B926-47B4-8BC8-CC34EC5D01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(LE1-C1S3T2:KW2)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9A07D3D3-7089-4174-9160-A7B8D2AF206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8FBBDD9B-D645-4921-925D-24DB84FEAD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1069"/>
            <a:ext cx="646812" cy="290166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7AA155BE-7A0B-4FF9-8AD9-E71678D52F0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18288" y="4942605"/>
            <a:ext cx="388347" cy="38834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6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6E4B61A1-C13D-41D9-9474-39FD4975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"Demeaning" is to "cruel" as...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6FC9C927-C1E1-4ED0-B6CE-5DAA66E03F8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"Caring" is to "evil"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"Compassionate" is to "kind"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"Patient" is to "busy"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603971-9C8D-4B0C-902B-66F2EF82B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(LE1-C1S3T2:KW3)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2466C658-E40E-465A-A9B3-9A9DBB930EF2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B66A2B2E-1D16-4847-A7A5-8DF2D15621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F7FF1FD4-9AE0-490A-BAA8-E03C8B24277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1633" y="4267200"/>
            <a:ext cx="388347" cy="35304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0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6BE17312-E145-4C45-8850-A28960EB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42846"/>
            <a:ext cx="4875072" cy="2169639"/>
          </a:xfrm>
        </p:spPr>
        <p:txBody>
          <a:bodyPr/>
          <a:lstStyle/>
          <a:p>
            <a:r>
              <a:rPr lang="en-US" b="0" dirty="0"/>
              <a:t>The person on the left is acting in a ________ way. 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BB642D8D-A201-4194-9676-CB92E6FEEC1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Compassionate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Condescending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Honoring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A8AEEF-19D8-48C7-AECF-05E81F975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(LE1-C1S3T2:KW4)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D950D987-3B0A-4393-9AA9-189AAB60B18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3FB8879A-E9A4-4A3F-BDA2-F92CF22C9A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28FFE9F8-9C82-4351-87F3-E9C3914993C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3132" y="4259853"/>
            <a:ext cx="388347" cy="38834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00BD77-3D53-440F-A8C8-2CAEAF5AD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24" y="636214"/>
            <a:ext cx="2843370" cy="2169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0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18C92F45-EB3C-433B-B672-FDD2E6BB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7923072" cy="2606040"/>
          </a:xfrm>
        </p:spPr>
        <p:txBody>
          <a:bodyPr/>
          <a:lstStyle/>
          <a:p>
            <a:r>
              <a:rPr lang="en-US" b="0" dirty="0"/>
              <a:t>The quality of behaving in a quiet and controlled manner.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D348645A-9B98-42DA-9F4B-32EEB02FABD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Compassionate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Condescending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3600" dirty="0"/>
              <a:t>Discretion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BC0432-F206-4352-A38D-303BE6B69B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(LE1-C1S3T2:KW5)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940C5B4E-AE59-4DA1-A264-D2E95D34E2F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D75D16D1-787A-4E89-B926-418688E98E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1069"/>
            <a:ext cx="646812" cy="290166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7A768517-46EF-47D5-8C42-005DDE1D52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19418" y="4926236"/>
            <a:ext cx="388347" cy="38834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3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Opening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List 2-3 of the 14 Military Leadership Traits that you consider personal “strengths.” Why?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6C138C-F4AA-4BCB-87D2-9A59D5532329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805A41-0913-41C3-8FB0-D2B8592DE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92D90C-F59E-46AE-B89B-5101AD4FC5D1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16137B-F1EE-4A03-B847-F128AFF7978A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7" name="ShockwaveFlash2" r:id="rId3" imgW="1138320" imgH="1365120"/>
        </mc:Choice>
        <mc:Fallback>
          <p:control name="ShockwaveFlash2" r:id="rId3" imgW="1138320" imgH="1365120">
            <p:pic>
              <p:nvPicPr>
                <p:cNvPr id="14" name="ShockwaveFlash2">
                  <a:extLst>
                    <a:ext uri="{FF2B5EF4-FFF2-40B4-BE49-F238E27FC236}">
                      <a16:creationId xmlns:a16="http://schemas.microsoft.com/office/drawing/2014/main" id="{3931490A-E36B-4E1E-9C3D-730843D33BF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276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1. Bearing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935540"/>
            <a:ext cx="8305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Create a favorable impression by your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appearance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;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carry yourself well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; act in a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manner becoming an officer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657600"/>
            <a:ext cx="5486400" cy="2478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Examples of leaders that showed bearing are: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George Washington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Robert E. Lee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Lewis Burwell "Chesty" Puller</a:t>
            </a:r>
          </a:p>
        </p:txBody>
      </p:sp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3365698"/>
            <a:ext cx="2449513" cy="306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2. Courage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1981200"/>
            <a:ext cx="8305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Courage allows you to perform effectively in spite of hardships.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313113"/>
            <a:ext cx="6096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latin typeface="Calibri"/>
                <a:cs typeface="+mn-cs"/>
              </a:rPr>
              <a:t>Physical Courage: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Acting without regard for your </a:t>
            </a:r>
            <a:r>
              <a:rPr lang="en-US" sz="2800">
                <a:solidFill>
                  <a:srgbClr val="FFFFFF"/>
                </a:solidFill>
                <a:latin typeface="Calibri"/>
                <a:cs typeface="+mn-cs"/>
              </a:rPr>
              <a:t>physical welfare</a:t>
            </a: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14650"/>
            <a:ext cx="17716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4800600"/>
            <a:ext cx="6096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latin typeface="Calibri"/>
                <a:cs typeface="+mn-cs"/>
              </a:rPr>
              <a:t>Moral Courage: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Standing up for your beliefs </a:t>
            </a:r>
            <a:r>
              <a:rPr lang="en-US" sz="2800">
                <a:solidFill>
                  <a:srgbClr val="FFFFFF"/>
                </a:solidFill>
                <a:latin typeface="Calibri"/>
                <a:cs typeface="+mn-cs"/>
              </a:rPr>
              <a:t>despite criticism</a:t>
            </a: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76803" name="Picture 3" descr="C:\Users\Steve Huff2\AppData\Local\Microsoft\Windows\Temporary Internet Files\Content.IE5\IYKR2UCD\MP90044846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17732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3. Decisiveness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981200"/>
            <a:ext cx="8305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Decisiveness is a quality that allows you to take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swift and firm action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352800"/>
            <a:ext cx="4876800" cy="306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To take decisive action you must have: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All available facts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Courage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The ability to act quickly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3038475" cy="2444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4. Dependability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1970782"/>
            <a:ext cx="8305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Being dependable means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doing what you say you are going to do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200400"/>
            <a:ext cx="51054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For your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superiors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, this quality is of utmost importance.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For your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team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, they are depending on you to lead them safely under the given conditions.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60763"/>
            <a:ext cx="3009900" cy="1971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438400"/>
            <a:ext cx="8305800" cy="21336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SzPct val="75000"/>
              <a:buFont typeface="Wingdings 2" pitchFamily="18" charset="2"/>
              <a:buNone/>
            </a:pPr>
            <a:r>
              <a:rPr lang="en-US" altLang="en-US" sz="3600"/>
              <a:t>This lesson explains and provides examples of the 14 Military Leadership Traits used in the Marine Corps.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35E0FEA-3188-4758-BE93-7F22805D71F8}"/>
              </a:ext>
            </a:extLst>
          </p:cNvPr>
          <p:cNvSpPr txBox="1">
            <a:spLocks/>
          </p:cNvSpPr>
          <p:nvPr/>
        </p:nvSpPr>
        <p:spPr>
          <a:xfrm>
            <a:off x="1828800" y="155448"/>
            <a:ext cx="6858000" cy="125272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dirty="0"/>
              <a:t>Lesson Purpose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5. Endurance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2057400"/>
            <a:ext cx="8305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Endurance is the ability to endure hardships such as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hunger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cold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heat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Calibri"/>
              </a:rPr>
              <a:t>fatigue 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and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stress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492500"/>
            <a:ext cx="5105400" cy="29084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When you have to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study long hours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for an exam, you will need endurance.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To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endure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and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overcome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is the essence of the Corps.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1213"/>
            <a:ext cx="2209800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6. Enthusiasm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2057400"/>
            <a:ext cx="8305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You must show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interest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 and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exuberance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 in the performance of your duties.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488" y="3524250"/>
            <a:ext cx="4419600" cy="247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Remain optimistic and cheerful.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Set a positive example for your team members.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581400"/>
            <a:ext cx="315753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7. Initiative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2046982"/>
            <a:ext cx="7924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Initiative is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doing what needs to be done without having to be told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3492500"/>
            <a:ext cx="4876800" cy="290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It will often be necessary for you to work with little or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no supervision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If something needs to be done,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do it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!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2424113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E2572CCA-9362-452B-B908-3C5E1DBE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On uniform day, you wear a wrinkled uniform with a pink T-shirt.  What trait have you violated?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DA2F4F4-D71C-41DE-A89E-6A6E93AFE32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Bearing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Courage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Decisiveness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Knowledge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190C5F-9311-4C54-856C-6C40450AF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(LE1-C1S3T2:LQ3)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30D4D807-DCCB-4B41-8E87-436AC0B6465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454B64DD-9C20-4D74-B868-22157E99AB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7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B793FF64-8700-47DE-83B8-AD03D28191E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9972" y="357581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2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AAD385C1-089F-44D6-ABDA-6B764C21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You arrive home 60 minutes late and make up a story about how you were trying to get home on time.  What leadership trait did you violate?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68942754-E952-43F9-9E70-E08F7BAB2B6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/>
              <a:t>Bearing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/>
              <a:t>Dependability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/>
              <a:t>Loyalty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F7DB2-B96B-4B21-99AD-F4E00F24B9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(LE1-C1S3T2:LQ4)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698A25DA-ACB2-411A-AA11-F2C8AE167BAF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A6456353-192F-4EE2-B6D4-C980575AAD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F8DBA63A-DCEA-49BF-8724-98C6A34AD38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18289" y="4259853"/>
            <a:ext cx="388347" cy="38834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2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8. Integrity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1859340"/>
            <a:ext cx="7924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Integrity means that in order to lead, you must be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honest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upright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+mn-cs"/>
              </a:rPr>
              <a:t>, and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truthful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 in your actions and words.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505200"/>
            <a:ext cx="53340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You might be asked to lie, cheat, or engage in illegal activities.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If you behave in an unethical manner, your team members will come to distrust you.</a:t>
            </a:r>
          </a:p>
        </p:txBody>
      </p:sp>
      <p:pic>
        <p:nvPicPr>
          <p:cNvPr id="34822" name="Picture 4" descr="C:\Users\Steve Huff2\AppData\Local\Microsoft\Windows\Temporary Internet Files\Content.IE5\3SYVL3VN\MP90043048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70300"/>
            <a:ext cx="23495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9. Judgment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981200"/>
            <a:ext cx="7924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Judgment is the ability to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weigh all the facts 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before making the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best possible choice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429000"/>
            <a:ext cx="5334000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Good judgment must be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nurtured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and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developed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You must examine a situation carefully before you can make a good decision.</a:t>
            </a:r>
          </a:p>
        </p:txBody>
      </p:sp>
      <p:pic>
        <p:nvPicPr>
          <p:cNvPr id="35846" name="Picture 2" descr="C:\Users\Steve Huff2\AppData\Local\Microsoft\Windows\Temporary Internet Files\Content.IE5\4R0ZZ1CU\MP9003211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44875"/>
            <a:ext cx="19050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10. Justice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1905000"/>
            <a:ext cx="7924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Justice means that you are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fair and “even” in your decisions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.  Impartiality should be your watchword.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619500"/>
            <a:ext cx="5334000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Favoritism should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never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be a factor in your decisions.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If your team members see that they are treated fairly, they will trust your judgment.</a:t>
            </a:r>
          </a:p>
        </p:txBody>
      </p:sp>
      <p:pic>
        <p:nvPicPr>
          <p:cNvPr id="36870" name="Picture 3" descr="C:\Users\Steve Huff2\AppData\Local\Microsoft\Windows\Temporary Internet Files\Content.IE5\4R0ZZ1CU\MP90040926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11. Knowledge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9530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905000"/>
            <a:ext cx="7924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You must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study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 to become aware of current events, military science, equipment, and the capabilities of your team.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3581400"/>
            <a:ext cx="533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79450" indent="-4572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DDDDD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FFFFFF"/>
                </a:solidFill>
              </a:rPr>
              <a:t>Both ________ and ______ knowledge will help you accomplish your task.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22725"/>
            <a:ext cx="2667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5014317"/>
            <a:ext cx="7162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79450" indent="-4572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DDDDD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FFFFFF"/>
                </a:solidFill>
              </a:rPr>
              <a:t>Know Your </a:t>
            </a:r>
            <a:r>
              <a:rPr lang="en-US" altLang="en-US" sz="2800" dirty="0">
                <a:solidFill>
                  <a:srgbClr val="FFFF00"/>
                </a:solidFill>
              </a:rPr>
              <a:t>Job</a:t>
            </a:r>
          </a:p>
          <a:p>
            <a:pPr>
              <a:spcBef>
                <a:spcPts val="600"/>
              </a:spcBef>
              <a:buClr>
                <a:srgbClr val="DDDDD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FFFFFF"/>
                </a:solidFill>
              </a:rPr>
              <a:t>Know Your </a:t>
            </a:r>
            <a:r>
              <a:rPr lang="en-US" altLang="en-US" sz="2800" dirty="0">
                <a:solidFill>
                  <a:srgbClr val="FFFF00"/>
                </a:solidFill>
              </a:rPr>
              <a:t>People</a:t>
            </a:r>
          </a:p>
          <a:p>
            <a:pPr>
              <a:spcBef>
                <a:spcPts val="600"/>
              </a:spcBef>
              <a:buClr>
                <a:srgbClr val="DDDDD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FFFFFF"/>
                </a:solidFill>
              </a:rPr>
              <a:t>Know Your </a:t>
            </a:r>
            <a:r>
              <a:rPr lang="en-US" altLang="en-US" sz="2800" dirty="0">
                <a:solidFill>
                  <a:srgbClr val="FFFF00"/>
                </a:solidFill>
              </a:rPr>
              <a:t>Strengths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and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Weaknesses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58975" y="3570288"/>
            <a:ext cx="157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technical </a:t>
            </a:r>
            <a:endParaRPr lang="en-US" altLang="en-US" sz="18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8600" y="3568700"/>
            <a:ext cx="1311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tactical </a:t>
            </a:r>
            <a:endParaRPr lang="en-US" altLang="en-US" sz="18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12. Loyalty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905000"/>
            <a:ext cx="7924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Loyalty is the quality of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faithfulness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 to your country, organization (U.S. Marine Corps), seniors, subordinates, and peers.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619143"/>
            <a:ext cx="5334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 good leader does not allow personal opinion to interfere with the mission.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Loyalty is the essence of serving your unit.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505200"/>
            <a:ext cx="2217737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78375"/>
          </a:xfrm>
        </p:spPr>
        <p:txBody>
          <a:bodyPr anchor="ctr"/>
          <a:lstStyle/>
          <a:p>
            <a:pPr marL="1206500" indent="-742950" eaLnBrk="1" hangingPunct="1">
              <a:spcBef>
                <a:spcPct val="20000"/>
              </a:spcBef>
              <a:spcAft>
                <a:spcPts val="18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dirty="0"/>
              <a:t>Provide a </a:t>
            </a:r>
            <a:r>
              <a:rPr lang="en-US" sz="3600" dirty="0">
                <a:solidFill>
                  <a:srgbClr val="FFFF00"/>
                </a:solidFill>
              </a:rPr>
              <a:t>definition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FFFF00"/>
                </a:solidFill>
              </a:rPr>
              <a:t>example </a:t>
            </a:r>
            <a:r>
              <a:rPr lang="en-US" sz="3600" dirty="0"/>
              <a:t>of each of the </a:t>
            </a:r>
            <a:r>
              <a:rPr lang="en-US" sz="3600" dirty="0">
                <a:solidFill>
                  <a:srgbClr val="FFFF00"/>
                </a:solidFill>
              </a:rPr>
              <a:t>14 Leadership Traits</a:t>
            </a:r>
            <a:r>
              <a:rPr lang="en-US" sz="3600" dirty="0"/>
              <a:t>.</a:t>
            </a:r>
          </a:p>
          <a:p>
            <a:pPr marL="1206500" indent="-742950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dirty="0"/>
              <a:t>Describe how the 14 Leadership Traits </a:t>
            </a:r>
            <a:r>
              <a:rPr lang="en-US" sz="3600" dirty="0">
                <a:solidFill>
                  <a:srgbClr val="FFFF00"/>
                </a:solidFill>
              </a:rPr>
              <a:t>apply to the MCJROTC</a:t>
            </a:r>
            <a:r>
              <a:rPr lang="en-US" sz="3600" dirty="0"/>
              <a:t>.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C5FAD754-E010-4720-90AF-3EEA94C8E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819451"/>
            <a:ext cx="121930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13. Tact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2170113"/>
            <a:ext cx="81534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Tact is the ability to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deal with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others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 with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dignity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 and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respect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3276600"/>
            <a:ext cx="48006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You should speak to others without being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demeaning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or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condescending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Treat people how you would like to be treated.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18611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14. Unselfishness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1859340"/>
            <a:ext cx="838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As an officer and leader, you must put the comfort and advancement of others _____ of your own.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429000"/>
            <a:ext cx="53340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0" indent="-457200" eaLnBrk="0" hangingPunct="0">
              <a:spcBef>
                <a:spcPts val="600"/>
              </a:spcBef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This </a:t>
            </a:r>
            <a:r>
              <a:rPr lang="en-US" sz="2800" b="1" dirty="0">
                <a:solidFill>
                  <a:srgbClr val="FFFFFF"/>
                </a:solidFill>
                <a:latin typeface="Calibri"/>
              </a:rPr>
              <a:t>does not mean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you put the needs of subordinates ahead of the task, for </a:t>
            </a:r>
            <a:r>
              <a:rPr lang="en-US" sz="2800" dirty="0">
                <a:solidFill>
                  <a:srgbClr val="FFFF00"/>
                </a:solidFill>
                <a:latin typeface="Calibri"/>
              </a:rPr>
              <a:t>the mission always comes first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.</a:t>
            </a:r>
          </a:p>
          <a:p>
            <a:pPr marL="679450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True leaders place themselves last in priority.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53200" y="2362200"/>
            <a:ext cx="1215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ahead</a:t>
            </a:r>
            <a:endParaRPr lang="en-US" altLang="en-US" sz="20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494088"/>
            <a:ext cx="29781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Acronym for Leadership Traits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     </a:t>
            </a:r>
            <a:endParaRPr lang="en-US" sz="3200" dirty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2743200"/>
            <a:ext cx="3505200" cy="3570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J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ustice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J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udgment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D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ependability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ntegrity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D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ecisiveness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T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act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nitiative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981200"/>
            <a:ext cx="8534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algn="ctr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600" u="sng" dirty="0">
                <a:solidFill>
                  <a:srgbClr val="FFFF00"/>
                </a:solidFill>
                <a:latin typeface="Calibri"/>
                <a:cs typeface="+mn-cs"/>
              </a:rPr>
              <a:t>JJ DID TIE BUCKLE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2743200"/>
            <a:ext cx="3505200" cy="3570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nthusiasm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B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earing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U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nselfishness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C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ourage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K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nowledge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L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oyalty</a:t>
            </a:r>
          </a:p>
          <a:p>
            <a:pPr marL="222250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2800" u="sng" dirty="0">
                <a:solidFill>
                  <a:srgbClr val="FFFF00"/>
                </a:solidFill>
                <a:latin typeface="Calibri"/>
                <a:cs typeface="+mn-cs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ndurance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5D8C159B-FE0B-46A9-AAD2-96E7F526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You are in the school parking lot when you see a fight break out.  You decide to get a teacher to stop the fight.  Which trait have you applied?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10EF3D9-FBD9-4641-8DF0-E131E6C920B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Loyalty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Unselfishness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Tact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Judgment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E6E35E-B9D8-4C7E-A88E-9BCCFCDE0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(LE1-C1S3T2:LQ5)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70C176CD-0151-4ADE-95B5-59A283D47F92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F8BF18C2-18E6-463F-AA45-E7FE5119C6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E2D6DC52-7201-4BB3-8386-1FCA7FE229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2276" y="5334000"/>
            <a:ext cx="388347" cy="38834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1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5D8C159B-FE0B-46A9-AAD2-96E7F526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 which order of priority should a leader put the following concerns?       </a:t>
            </a:r>
            <a:br>
              <a:rPr lang="en-US" sz="3600" b="0" dirty="0"/>
            </a:br>
            <a:r>
              <a:rPr lang="en-US" sz="3200" b="0" dirty="0"/>
              <a:t>1) Own comfort        </a:t>
            </a:r>
            <a:br>
              <a:rPr lang="en-US" sz="3200" b="0" dirty="0"/>
            </a:br>
            <a:r>
              <a:rPr lang="en-US" sz="3200" b="0" dirty="0"/>
              <a:t>2) Welfare of subordinates           </a:t>
            </a:r>
            <a:br>
              <a:rPr lang="en-US" sz="3200" b="0" dirty="0"/>
            </a:br>
            <a:r>
              <a:rPr lang="en-US" sz="3200" b="0" dirty="0"/>
              <a:t>3) Mission or task</a:t>
            </a:r>
            <a:endParaRPr lang="en-US" sz="3600" b="0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10EF3D9-FBD9-4641-8DF0-E131E6C920B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398838"/>
            <a:ext cx="8039988" cy="2893897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en-US" sz="3600" dirty="0"/>
              <a:t>1, 2, 3</a:t>
            </a:r>
          </a:p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en-US" sz="3600" dirty="0"/>
              <a:t>3, 2, 1</a:t>
            </a:r>
          </a:p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en-US" sz="3600" dirty="0"/>
              <a:t>3, 1, 2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E6E35E-B9D8-4C7E-A88E-9BCCFCDE0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(LE1-C1S3T2:LQ6)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70C176CD-0151-4ADE-95B5-59A283D47F92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F8BF18C2-18E6-463F-AA45-E7FE5119C6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E2D6DC52-7201-4BB3-8386-1FCA7FE229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5297" y="4284677"/>
            <a:ext cx="388347" cy="38834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34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Closing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2-3 leadership traits that you would like to develop.  For each one, list 1-2 actions you could do as a first step toward that development.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DF7AA6-5EAD-4D3C-B02D-2CCBA7982A35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FAF2D00-62D3-4CD4-8A9F-0BAA94D94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20902E-74CB-4CFC-848E-06CE256048B2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4522465-F83A-4DF9-B30B-9C69F8DFF2CB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9" name="ShockwaveFlash2" r:id="rId3" imgW="1138320" imgH="1365120"/>
        </mc:Choice>
        <mc:Fallback>
          <p:control name="ShockwaveFlash2" r:id="rId3" imgW="1138320" imgH="1365120">
            <p:pic>
              <p:nvPicPr>
                <p:cNvPr id="13" name="ShockwaveFlash2">
                  <a:extLst>
                    <a:ext uri="{FF2B5EF4-FFF2-40B4-BE49-F238E27FC236}">
                      <a16:creationId xmlns:a16="http://schemas.microsoft.com/office/drawing/2014/main" id="{B5DAFFB6-5C0B-4E40-BD44-96D6D03647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273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0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marL="119062" indent="0" eaLnBrk="1" hangingPunct="1">
              <a:buFont typeface="Wingdings 2" pitchFamily="18" charset="2"/>
              <a:buNone/>
              <a:defRPr/>
            </a:pPr>
            <a:r>
              <a:rPr lang="en-US" dirty="0"/>
              <a:t>   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Microsoft</a:t>
            </a:r>
            <a:r>
              <a:rPr lang="en-US" sz="3200" baseline="30000" dirty="0"/>
              <a:t>©</a:t>
            </a:r>
            <a:r>
              <a:rPr lang="en-US" sz="3200" dirty="0"/>
              <a:t> Clip Art Gallery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Combat Camera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0B8B8C5E-029C-4A39-BA1E-C5BBD4BC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Participant Leaders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210CFF9C-BB13-4058-BE37-B93348E9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26151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814056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16733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95769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3075120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8892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3073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3315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304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689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82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288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382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44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14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903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11798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9311158F-3F55-4938-901E-5B2EE346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5" y="0"/>
            <a:ext cx="7235505" cy="1403350"/>
          </a:xfrm>
        </p:spPr>
        <p:txBody>
          <a:bodyPr/>
          <a:lstStyle/>
          <a:p>
            <a:r>
              <a:rPr lang="en-US" dirty="0"/>
              <a:t>Team Scores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FCA64601-636F-408F-893D-F9CFC2BC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92077"/>
              </p:ext>
            </p:extLst>
          </p:nvPr>
        </p:nvGraphicFramePr>
        <p:xfrm>
          <a:off x="127000" y="1684789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923278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236282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1264117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729572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637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658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94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25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194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0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627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906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72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72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982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1670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 descr="A. got 0, B. got 0, C. got 0, D. got 0, ">
            <a:extLst>
              <a:ext uri="{FF2B5EF4-FFF2-40B4-BE49-F238E27FC236}">
                <a16:creationId xmlns:a16="http://schemas.microsoft.com/office/drawing/2014/main" id="{31FD2464-9A7A-49FD-A832-7DFED50D4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1706" y="1677798"/>
            <a:ext cx="5766849" cy="50278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8577F61E-D0C8-494A-B84B-3A33508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 title="Answer Text Shape">
            <a:extLst>
              <a:ext uri="{FF2B5EF4-FFF2-40B4-BE49-F238E27FC236}">
                <a16:creationId xmlns:a16="http://schemas.microsoft.com/office/drawing/2014/main" id="{CBE44544-7E52-4747-B3C0-5FDC8C874574}"/>
              </a:ext>
            </a:extLst>
          </p:cNvPr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9725" y="1776413"/>
            <a:ext cx="2901950" cy="4700587"/>
          </a:xfrm>
        </p:spPr>
        <p:txBody>
          <a:bodyPr/>
          <a:lstStyle/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Alpha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Bravo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Charlie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Delta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F81AE8AE-D6ED-41C5-B7F2-786E6B23A13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16F8B5BF-55E3-49AF-AE78-A9A2241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90F5DC5A-574A-4F28-A33C-2F61DB9A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54521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7208936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07002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02395225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04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928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77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2293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176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334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109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180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927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6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97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77517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79A702B0-DE1A-42A7-9BD1-7C4461F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Fastest Responders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8EEB999D-5F07-413F-B8C5-49377958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01964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2204435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605161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53326995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4510153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25781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942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9055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2047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546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08232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1077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185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9572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9924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844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60279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407119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0CFB3DA-FF66-45AF-AB90-B574C93B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976569"/>
          </a:xfrm>
        </p:spPr>
        <p:txBody>
          <a:bodyPr/>
          <a:lstStyle/>
          <a:p>
            <a:r>
              <a:rPr lang="en-US" sz="3200" b="0" dirty="0"/>
              <a:t>Which leader do you most identify with in terms of their leadership traits?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BDED1AE3-43BD-4A62-BA51-1983083A5A9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/>
              <a:t>Abraham Lincoln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/>
              <a:t>Mother Theresa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/>
              <a:t>Martin Luther King Jr.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dirty="0"/>
              <a:t>Other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1C0C530-1846-4D48-8F33-AEDA48C2A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(LE1-C1S3T2:LQ1)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36160F1C-6BD1-4D9E-B9C6-D975A34651F2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1BA20B1C-3A7C-4AD9-A4F8-06D7940AA82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5013"/>
            <a:ext cx="646812" cy="289772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F197F-DE68-4CFF-8848-5C5F56B6F8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1223261" cy="1605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C63DC4-84F5-4CC6-9D4A-A4BCC00116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66" y="1378922"/>
            <a:ext cx="1727200" cy="1590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A769E-364E-4346-ABA2-A020A68632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74" y="1384952"/>
            <a:ext cx="1947726" cy="15557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2AAF3F-9AFA-4115-B21C-769135B642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70651"/>
            <a:ext cx="837548" cy="1595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4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9F1E7D6-6EC6-4D6D-922C-F1EA9B08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Developing leadership traits is important for which of the following reasons?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EDE619FB-3978-4C0E-9005-D5CB66329C1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/>
              <a:t>To improve your personal life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/>
              <a:t>To gain the respect of your peers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/>
              <a:t>To succeed in your professional life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/>
              <a:t>All of the above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F0EB8-17C2-4417-A523-416FCEF5B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(LE1-C1S3T2:LQ2)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E22CBD0-E9CD-4E33-AE4D-907E2636945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2347F5D2-50BE-4043-8854-CFD1EF4905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7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F10D7BC4-AFB6-422A-B418-084162F3FAF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3132" y="5326653"/>
            <a:ext cx="388347" cy="38834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8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Key Words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953000"/>
          </a:xfrm>
        </p:spPr>
        <p:txBody>
          <a:bodyPr/>
          <a:lstStyle/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Stature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800" dirty="0"/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sz="24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Compassion</a:t>
            </a:r>
            <a:endParaRPr lang="en-US" sz="2800" dirty="0">
              <a:solidFill>
                <a:srgbClr val="FFFF00"/>
              </a:solidFill>
            </a:endParaRP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sz="2800" b="1" dirty="0"/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sz="1200" b="1" dirty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800" b="1" dirty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8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>
                <a:solidFill>
                  <a:srgbClr val="FFFF00"/>
                </a:solidFill>
              </a:rPr>
              <a:t>Demeaning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752600"/>
            <a:ext cx="8382000" cy="480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119062">
              <a:buClr>
                <a:schemeClr val="accent1"/>
              </a:buClr>
              <a:buSzPct val="80000"/>
              <a:defRPr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______ – the importance, power, and reputation a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person has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19062">
              <a:buClr>
                <a:schemeClr val="accent1"/>
              </a:buClr>
              <a:buSzPct val="80000"/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__________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- showing concern, sympathy, and understanding for someone who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 suffering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_________  - an action toward another that puts them down and makes others have less respect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them</a:t>
            </a:r>
            <a:endParaRPr lang="en-US" sz="2800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Key Words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>
                <a:solidFill>
                  <a:srgbClr val="FFFF00"/>
                </a:solidFill>
              </a:rPr>
              <a:t>Condescending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/>
          </a:p>
          <a:p>
            <a:pPr eaLnBrk="1" hangingPunct="1">
              <a:buFont typeface="Wingdings 2" pitchFamily="18" charset="2"/>
              <a:buNone/>
            </a:pPr>
            <a:endParaRPr lang="en-US" altLang="en-US" sz="2800"/>
          </a:p>
          <a:p>
            <a:pPr eaLnBrk="1" hangingPunct="1">
              <a:buFont typeface="Wingdings" pitchFamily="2" charset="2"/>
              <a:buChar char="§"/>
            </a:pPr>
            <a:endParaRPr lang="en-US" altLang="en-US" sz="1000" b="1"/>
          </a:p>
          <a:p>
            <a:pPr eaLnBrk="1" hangingPunct="1">
              <a:buFont typeface="Wingdings" pitchFamily="2" charset="2"/>
              <a:buChar char="§"/>
            </a:pPr>
            <a:endParaRPr lang="en-US" altLang="en-US" sz="1000" b="1"/>
          </a:p>
          <a:p>
            <a:pPr eaLnBrk="1" hangingPunct="1">
              <a:buFont typeface="Wingdings" pitchFamily="2" charset="2"/>
              <a:buChar char="§"/>
            </a:pPr>
            <a:endParaRPr lang="en-US" altLang="en-US" sz="1000" b="1"/>
          </a:p>
          <a:p>
            <a:pPr eaLnBrk="1" hangingPunct="1">
              <a:buFont typeface="Wingdings" pitchFamily="2" charset="2"/>
              <a:buChar char="§"/>
            </a:pPr>
            <a:endParaRPr lang="en-US" altLang="en-US" sz="1000" b="1"/>
          </a:p>
          <a:p>
            <a:pPr eaLnBrk="1" hangingPunct="1">
              <a:buFont typeface="Wingdings" pitchFamily="2" charset="2"/>
              <a:buChar char="§"/>
            </a:pPr>
            <a:endParaRPr lang="en-US" altLang="en-US" sz="1000" b="1"/>
          </a:p>
          <a:p>
            <a:pPr eaLnBrk="1" hangingPunct="1">
              <a:buFont typeface="Wingdings" pitchFamily="2" charset="2"/>
              <a:buChar char="§"/>
            </a:pPr>
            <a:endParaRPr lang="en-US" altLang="en-US" sz="1600" b="1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800" b="1">
                <a:solidFill>
                  <a:srgbClr val="FFFF00"/>
                </a:solidFill>
              </a:rPr>
              <a:t>Discretion</a:t>
            </a:r>
            <a:endParaRPr lang="en-US" altLang="en-US" sz="280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752600"/>
            <a:ext cx="8382000" cy="480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_____________ - talking to, or acting toward other people in a way that makes them feel you are emphasizing your superiority over them in a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negative way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19062">
              <a:buClr>
                <a:schemeClr val="accent1"/>
              </a:buClr>
              <a:buSzPct val="80000"/>
              <a:defRPr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_________ - the quality of behaving in a quiet and controlled manner without drawing attention to yourself or giving away personal or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private information</a:t>
            </a:r>
            <a:endParaRPr lang="en-US" sz="2800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A1CC1-5758-406B-BC64-4E3250C2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 Question Slide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009C63-7C26-4A6D-BABA-9F4591328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hlinkClick r:id="rId2" action="ppaction://hlinksldjump"/>
              </a:rPr>
              <a:t>Stature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hlinkClick r:id="rId3" action="ppaction://hlinksldjump"/>
              </a:rPr>
              <a:t>Showing concern, sympathy, and understanding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hlinkClick r:id="rId4" action="ppaction://hlinksldjump"/>
              </a:rPr>
              <a:t>"Demeaning" is to "cruel" as...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hlinkClick r:id="rId5" action="ppaction://hlinksldjump"/>
              </a:rPr>
              <a:t>Image Identification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hlinkClick r:id="rId6" action="ppaction://hlinksldjump"/>
              </a:rPr>
              <a:t>The quality of behaving in a quiet and controlled manner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55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f89d1aa4-cb6d-407f-b043-6ae5b4dba844"/>
  <p:tag name="WASPOLLED" val="1596CB98EB8945978F0D0899DFCB6C68"/>
  <p:tag name="TPVERSION" val="8"/>
  <p:tag name="TPFULLVERSION" val="8.3.0.202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8ECAD03AB3A4C4B9D395C54CB9DA9DB&lt;/guid&gt;&#10;        &lt;description /&gt;&#10;        &lt;date&gt;1/22/2018 3:42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51FB5941CC24392AB6F9DFC9B07FB13&lt;/guid&gt;&#10;            &lt;repollguid&gt;B7A0D80391EC4A39B874524C99D2C060&lt;/repollguid&gt;&#10;            &lt;sourceid&gt;927E48BCDB34482A93D1B8537E5485ED&lt;/sourceid&gt;&#10;            &lt;questiontext&gt;Stature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DF58F4E40C64CBDB60CC52F8A9C198E&lt;/guid&gt;&#10;                    &lt;answertext&gt;The importance, power, and reputation a person has&lt;/answertext&gt;&#10;                    &lt;valuetype&gt;1&lt;/valuetype&gt;&#10;                &lt;/answer&gt;&#10;                &lt;answer&gt;&#10;                    &lt;guid&gt;F3121D8C8A744B7D9EA769E2B2059CD3&lt;/guid&gt;&#10;                    &lt;answertext&gt;Showing concern, sympathy, and understanding for someone who is suffering&lt;/answertext&gt;&#10;                    &lt;valuetype&gt;-1&lt;/valuetype&gt;&#10;                &lt;/answer&gt;&#10;                &lt;answer&gt;&#10;                    &lt;guid&gt;60E8576D3D0F400496BFE66BCC12E2B3&lt;/guid&gt;&#10;                    &lt;answertext&gt;An action toward another that puts them down and makes others have less respect for them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4B8D26DE9634028B1012E6BBDE08686&lt;/guid&gt;&#10;        &lt;description /&gt;&#10;        &lt;date&gt;1/22/2018 3:42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5415C3F11414818AAB84CE5A07996E1&lt;/guid&gt;&#10;            &lt;repollguid&gt;476B90F691F145C29DE7756CDA62BDD9&lt;/repollguid&gt;&#10;            &lt;sourceid&gt;06C55F830BE04B2E88008A9D2256703B&lt;/sourceid&gt;&#10;            &lt;questiontext&gt;Showing concern, sympathy, and understanding for someone who is suffering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F560E2231C24BE082F323C40D3D0DB8&lt;/guid&gt;&#10;                    &lt;answertext&gt;Condescending&lt;/answertext&gt;&#10;                    &lt;valuetype&gt;-1&lt;/valuetype&gt;&#10;                &lt;/answer&gt;&#10;                &lt;answer&gt;&#10;                    &lt;guid&gt;5B17762F0A044A87B1F1841B73D37538&lt;/guid&gt;&#10;                    &lt;answertext&gt;Discretion&lt;/answertext&gt;&#10;                    &lt;valuetype&gt;-1&lt;/valuetype&gt;&#10;                &lt;/answer&gt;&#10;                &lt;answer&gt;&#10;                    &lt;guid&gt;13C82201ABBF4E64A4AE92896F685A40&lt;/guid&gt;&#10;                    &lt;answertext&gt;Compassion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F2E516E0551429695EACC03D4234135&lt;/guid&gt;&#10;        &lt;description /&gt;&#10;        &lt;date&gt;1/18/2018 1:25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160A5D41B5441CB4D23B30DDB26675&lt;/guid&gt;&#10;            &lt;repollguid&gt;8A6B1907861F42D88A22AA7EFD880DD3&lt;/repollguid&gt;&#10;            &lt;sourceid&gt;71158D8468C94A2CB8562FEFABD623CD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E15A7CD1832B440D9975AFD2B71166C4&lt;/guid&gt;&#10;                    &lt;answertext&gt;Alpha&lt;/answertext&gt;&#10;                    &lt;valuetype&gt;0&lt;/valuetype&gt;&#10;                &lt;/answer&gt;&#10;                &lt;answer&gt;&#10;                    &lt;guid&gt;2EEE4B3E92AA4938B7397BB402A02C8E&lt;/guid&gt;&#10;                    &lt;answertext&gt;Bravo&lt;/answertext&gt;&#10;                    &lt;valuetype&gt;0&lt;/valuetype&gt;&#10;                &lt;/answer&gt;&#10;                &lt;answer&gt;&#10;                    &lt;guid&gt;F2A56E8C1AD14D83B4DAA6C191E87B0E&lt;/guid&gt;&#10;                    &lt;answertext&gt;Charlie&lt;/answertext&gt;&#10;                    &lt;valuetype&gt;0&lt;/valuetype&gt;&#10;                &lt;/answer&gt;&#10;                &lt;answer&gt;&#10;                    &lt;guid&gt;6C8404816DF84545BEF46B3230FF2371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531F801E5824C0EB5E6E782AD6C4626&lt;/guid&gt;&#10;        &lt;description /&gt;&#10;        &lt;date&gt;1/22/2018 3:42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7010122C4C948E5A73350672125B297&lt;/guid&gt;&#10;            &lt;repollguid&gt;8765EF0DE1F44679AD6C5906E22A211B&lt;/repollguid&gt;&#10;            &lt;sourceid&gt;536B23F213C748BEB8C6CBB484FDBA67&lt;/sourceid&gt;&#10;            &lt;questiontext&gt;&quot;Demeaning&quot; is to &quot;cruel&quot; as..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529EB82CD674465883DFAEF62626281&lt;/guid&gt;&#10;                    &lt;answertext&gt;&quot;Caring&quot; is to &quot;evil&quot;&lt;/answertext&gt;&#10;                    &lt;valuetype&gt;-1&lt;/valuetype&gt;&#10;                &lt;/answer&gt;&#10;                &lt;answer&gt;&#10;                    &lt;guid&gt;304B9A1A47C84EC5A13357BCB4382034&lt;/guid&gt;&#10;                    &lt;answertext&gt;&quot;Compassionate&quot; is to &quot;kind&quot;&lt;/answertext&gt;&#10;                    &lt;valuetype&gt;1&lt;/valuetype&gt;&#10;                &lt;/answer&gt;&#10;                &lt;answer&gt;&#10;                    &lt;guid&gt;29648DC7B5B14518A2083E2359AD4B53&lt;/guid&gt;&#10;                    &lt;answertext&gt;&quot;Patient&quot; is to &quot;busy&quot;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E14D1C7BC25D4DD295581765ECF842B7&lt;/guid&gt;&#10;        &lt;description /&gt;&#10;        &lt;date&gt;1/22/2018 3:42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478BBEE999F4BD8BE96D9768B3DC07D&lt;/guid&gt;&#10;            &lt;repollguid&gt;8ADEF5EB08EF4CD995EFCD319BB21905&lt;/repollguid&gt;&#10;            &lt;sourceid&gt;1B9099C363C34E4B8C427649D47E4A7D&lt;/sourceid&gt;&#10;            &lt;questiontext&gt;The person on the left is acting in a ________ way. 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A003CC5BD884B88B2999A24DDD8B5E5&lt;/guid&gt;&#10;                    &lt;answertext&gt;Compassionate&lt;/answertext&gt;&#10;                    &lt;valuetype&gt;-1&lt;/valuetype&gt;&#10;                &lt;/answer&gt;&#10;                &lt;answer&gt;&#10;                    &lt;guid&gt;93E7C634FE864BE3AFFBE34C2C625C34&lt;/guid&gt;&#10;                    &lt;answertext&gt;Condescending&lt;/answertext&gt;&#10;                    &lt;valuetype&gt;1&lt;/valuetype&gt;&#10;                &lt;/answer&gt;&#10;                &lt;answer&gt;&#10;                    &lt;guid&gt;8CEC2EF3EC4042C8849036F1749D373A&lt;/guid&gt;&#10;                    &lt;answertext&gt;Honoring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2CDF3F71DBFD48B287D584439B78DCB0&lt;/guid&gt;&#10;        &lt;description /&gt;&#10;        &lt;date&gt;1/22/2018 3:42:3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4AEF608A0A74C74A038C848920A823E&lt;/guid&gt;&#10;            &lt;repollguid&gt;54E08583087C499FA3EA2397FA39BB1D&lt;/repollguid&gt;&#10;            &lt;sourceid&gt;39A2BBA3DCF5413E8DBEAB4DDA631598&lt;/sourceid&gt;&#10;            &lt;questiontext&gt;The quality of behaving in a quiet and controlled manner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11A51DD0BC843D3ABC5DFF3A29A7391&lt;/guid&gt;&#10;                    &lt;answertext&gt;Compassionate&lt;/answertext&gt;&#10;                    &lt;valuetype&gt;-1&lt;/valuetype&gt;&#10;                &lt;/answer&gt;&#10;                &lt;answer&gt;&#10;                    &lt;guid&gt;FE1B2663F4FA4C1591B9C8DC5ADA79D6&lt;/guid&gt;&#10;                    &lt;answertext&gt;Condescending&lt;/answertext&gt;&#10;                    &lt;valuetype&gt;-1&lt;/valuetype&gt;&#10;                &lt;/answer&gt;&#10;                &lt;answer&gt;&#10;                    &lt;guid&gt;31820FF30F1E4FE09FA4F9C26D6D707A&lt;/guid&gt;&#10;                    &lt;answertext&gt;Discretion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Open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AD47A5312F840B3AAAE9AEE8F82E3F4&lt;/guid&gt;&#10;        &lt;description /&gt;&#10;        &lt;date&gt;1/22/2018 3:40:3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29464056C493A8ABA6DB28E9F7BA3&lt;/guid&gt;&#10;            &lt;repollguid&gt;DE1823D7FE644DDFB15D4C37C36DC283&lt;/repollguid&gt;&#10;            &lt;sourceid&gt;E760A606072344EF8477EF1D37C02BB5&lt;/sourceid&gt;&#10;            &lt;questiontext&gt;On uniform day, you wear a wrinkled uniform with a pink T-shirt.  What trait have you violated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0E5F485B0BC4955B5919392C4E8EEA4&lt;/guid&gt;&#10;                    &lt;answertext&gt;Bearing&lt;/answertext&gt;&#10;                    &lt;valuetype&gt;1&lt;/valuetype&gt;&#10;                &lt;/answer&gt;&#10;                &lt;answer&gt;&#10;                    &lt;guid&gt;9AECD35CDE1F4B89883912E4AFEE016D&lt;/guid&gt;&#10;                    &lt;answertext&gt;Courage&lt;/answertext&gt;&#10;                    &lt;valuetype&gt;-1&lt;/valuetype&gt;&#10;                &lt;/answer&gt;&#10;                &lt;answer&gt;&#10;                    &lt;guid&gt;A449946762694CDCB4C1F03EBAF9B801&lt;/guid&gt;&#10;                    &lt;answertext&gt;Decisiveness&lt;/answertext&gt;&#10;                    &lt;valuetype&gt;-1&lt;/valuetype&gt;&#10;                &lt;/answer&gt;&#10;                &lt;answer&gt;&#10;                    &lt;guid&gt;EA58B95C40D1442DBEF5856C7560F59A&lt;/guid&gt;&#10;                    &lt;answertext&gt;Knowledg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26E309A3B0334497904EAB4E8C250ADF&lt;/guid&gt;&#10;        &lt;description /&gt;&#10;        &lt;date&gt;1/22/2018 3:40:3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F2C8B3367394522940C1A2309080158&lt;/guid&gt;&#10;            &lt;repollguid&gt;BF0E8C5B84F94C3598B94E91EE725653&lt;/repollguid&gt;&#10;            &lt;sourceid&gt;76EFF29D23734C8C9802D838AC76FBBE&lt;/sourceid&gt;&#10;            &lt;questiontext&gt;You arrive home 60 minutes late and make up a story about how you were trying to get home on time.  What leadership trait did you violate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DCD857C547443A9AD7DC6742760A020&lt;/guid&gt;&#10;                    &lt;answertext&gt;Bearing&lt;/answertext&gt;&#10;                    &lt;valuetype&gt;-1&lt;/valuetype&gt;&#10;                &lt;/answer&gt;&#10;                &lt;answer&gt;&#10;                    &lt;guid&gt;759BADB6127A401089C283FB736E7DF4&lt;/guid&gt;&#10;                    &lt;answertext&gt;Dependability&lt;/answertext&gt;&#10;                    &lt;valuetype&gt;1&lt;/valuetype&gt;&#10;                &lt;/answer&gt;&#10;                &lt;answer&gt;&#10;                    &lt;guid&gt;BE07F5FB911D45CD8083E4D2441001D4&lt;/guid&gt;&#10;                    &lt;answertext&gt;Loyalt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8280BCB44854979AEB1A9D74567A22A&lt;/guid&gt;&#10;        &lt;description /&gt;&#10;        &lt;date&gt;1/22/2018 3:40:3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48D0F7BAAF143C6B049F77AB404AD07&lt;/guid&gt;&#10;            &lt;repollguid&gt;E7F21EBC06184EC1BC9A0D8931A64401&lt;/repollguid&gt;&#10;            &lt;sourceid&gt;C917788168C54045B5742F4AFE21674D&lt;/sourceid&gt;&#10;            &lt;questiontext&gt;You are in the school parking lot when you see a fight break out.  You decide to get a teacher to stop the fight.  Which trait have you applied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645AE5FE42349E6AAE4385BDD8266EE&lt;/guid&gt;&#10;                    &lt;answertext&gt;Loyalty&lt;/answertext&gt;&#10;                    &lt;valuetype&gt;-1&lt;/valuetype&gt;&#10;                &lt;/answer&gt;&#10;                &lt;answer&gt;&#10;                    &lt;guid&gt;3B0B63AE488849C987562A44BD7AC3A7&lt;/guid&gt;&#10;                    &lt;answertext&gt;Unselfishness&lt;/answertext&gt;&#10;                    &lt;valuetype&gt;-1&lt;/valuetype&gt;&#10;                &lt;/answer&gt;&#10;                &lt;answer&gt;&#10;                    &lt;guid&gt;18DFC4EC9F024F8D92EDBB8260FBE01B&lt;/guid&gt;&#10;                    &lt;answertext&gt;Tact&lt;/answertext&gt;&#10;                    &lt;valuetype&gt;-1&lt;/valuetype&gt;&#10;                &lt;/answer&gt;&#10;                &lt;answer&gt;&#10;                    &lt;guid&gt;3A15ADBAF1124BB4B0DCF8DCE8ECB806&lt;/guid&gt;&#10;                    &lt;answertext&gt;Judgment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8280BCB44854979AEB1A9D74567A22A&lt;/guid&gt;&#10;        &lt;description /&gt;&#10;        &lt;date&gt;1/22/2018 3:40:3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792C789D20249CD93632B53B581DFA0&lt;/guid&gt;&#10;            &lt;repollguid&gt;E7F21EBC06184EC1BC9A0D8931A64401&lt;/repollguid&gt;&#10;            &lt;sourceid&gt;C917788168C54045B5742F4AFE21674D&lt;/sourceid&gt;&#10;            &lt;questiontext&gt;In which order of priority should a leader put the following concerns?       1) Own comfort        2) Welfare of subordinates           3) Mission or task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645AE5FE42349E6AAE4385BDD8266EE&lt;/guid&gt;&#10;                    &lt;answertext&gt;1, 2, 3&lt;/answertext&gt;&#10;                    &lt;valuetype&gt;-1&lt;/valuetype&gt;&#10;                &lt;/answer&gt;&#10;                &lt;answer&gt;&#10;                    &lt;guid&gt;3B0B63AE488849C987562A44BD7AC3A7&lt;/guid&gt;&#10;                    &lt;answertext&gt;3, 2, 1&lt;/answertext&gt;&#10;                    &lt;valuetype&gt;1&lt;/valuetype&gt;&#10;                &lt;/answer&gt;&#10;                &lt;answer&gt;&#10;                    &lt;guid&gt;18DFC4EC9F024F8D92EDBB8260FBE01B&lt;/guid&gt;&#10;                    &lt;answertext&gt;3, 1, 2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Clos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2A30B8C5D20409CBEC955A80B5A1D46&lt;/guid&gt;&#10;        &lt;description /&gt;&#10;        &lt;date&gt;1/22/2018 3:40:3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F1DED3A47F04BD7A2355682B0323967&lt;/guid&gt;&#10;            &lt;repollguid&gt;108C2DD619F7485C9C3300654E521334&lt;/repollguid&gt;&#10;            &lt;sourceid&gt;3E5A1A54D5BB4C66A4E30DA4B9427827&lt;/sourceid&gt;&#10;            &lt;questiontext&gt;Which leader do you most identify with in terms of their leadership traits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9D1FDB81A8FE48F69AA13685F85576A4&lt;/guid&gt;&#10;                    &lt;answertext&gt;Abraham Lincoln&lt;/answertext&gt;&#10;                    &lt;valuetype&gt;0&lt;/valuetype&gt;&#10;                &lt;/answer&gt;&#10;                &lt;answer&gt;&#10;                    &lt;guid&gt;42D8BD73BB334B4385DE4C0F941B3491&lt;/guid&gt;&#10;                    &lt;answertext&gt;Mother Theresa&lt;/answertext&gt;&#10;                    &lt;valuetype&gt;0&lt;/valuetype&gt;&#10;                &lt;/answer&gt;&#10;                &lt;answer&gt;&#10;                    &lt;guid&gt;77A00B50A4D3438A816640EE3ED4B1A0&lt;/guid&gt;&#10;                    &lt;answertext&gt;Martin Luther King Jr.&lt;/answertext&gt;&#10;                    &lt;valuetype&gt;0&lt;/valuetype&gt;&#10;                &lt;/answer&gt;&#10;                &lt;answer&gt;&#10;                    &lt;guid&gt;98AB95754998431687AFB495F6271F60&lt;/guid&gt;&#10;                    &lt;answertext&gt;Other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ParticipantLeaderboardSlid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10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TeamMVPSlid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10"/>
  <p:tag name="SCORECALCULATION" val="1"/>
  <p:tag name="DISPLAYPOINTSLESSTHANONE" val="False"/>
  <p:tag name="TYPE" val="FastestResponder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D60ED66BBEA4CD29026911C3DF2771B&lt;/guid&gt;&#10;        &lt;description /&gt;&#10;        &lt;date&gt;1/22/2018 3:40:3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DB379F014AF412795187F3745CB07F8&lt;/guid&gt;&#10;            &lt;repollguid&gt;6763F349F4EE4D53B92B4F488DB75A23&lt;/repollguid&gt;&#10;            &lt;sourceid&gt;58A67B5C3A8F40BDB2D94A2F16EF6D87&lt;/sourceid&gt;&#10;            &lt;questiontext&gt;Developing leadership traits is important for which of the following reasons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DAD3DB1E9EFD4F2499126607B6780C97&lt;/guid&gt;&#10;                    &lt;answertext&gt;To improve your personal life&lt;/answertext&gt;&#10;                    &lt;valuetype&gt;-1&lt;/valuetype&gt;&#10;                &lt;/answer&gt;&#10;                &lt;answer&gt;&#10;                    &lt;guid&gt;8C163D761F8D4B2084F501469717E95A&lt;/guid&gt;&#10;                    &lt;answertext&gt;To gain the respect of your peers&lt;/answertext&gt;&#10;                    &lt;valuetype&gt;-1&lt;/valuetype&gt;&#10;                &lt;/answer&gt;&#10;                &lt;answer&gt;&#10;                    &lt;guid&gt;240481E7BD5E432DB12D1F07CDE4002E&lt;/guid&gt;&#10;                    &lt;answertext&gt;To succeed in your professional life&lt;/answertext&gt;&#10;                    &lt;valuetype&gt;-1&lt;/valuetype&gt;&#10;                &lt;/answer&gt;&#10;                &lt;answer&gt;&#10;                    &lt;guid&gt;06A6E7F206AD4E24814AE0A125A33820&lt;/guid&gt;&#10;                    &lt;answertext&gt;All of the abov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CJROTC NEW-UPD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9B7334651024585F5470222F653BC" ma:contentTypeVersion="3" ma:contentTypeDescription="Create a new document." ma:contentTypeScope="" ma:versionID="211ed72d6f8688ce03155945470a18bb">
  <xsd:schema xmlns:xsd="http://www.w3.org/2001/XMLSchema" xmlns:p="http://schemas.microsoft.com/office/2006/metadata/properties" xmlns:ns2="9c2bfba9-47f6-47e1-8856-589adc02ca19" targetNamespace="http://schemas.microsoft.com/office/2006/metadata/properties" ma:root="true" ma:fieldsID="d57e24b0d86b6a7544594fd75093cbcd" ns2:_="">
    <xsd:import namespace="9c2bfba9-47f6-47e1-8856-589adc02ca19"/>
    <xsd:element name="properties">
      <xsd:complexType>
        <xsd:sequence>
          <xsd:element name="documentManagement">
            <xsd:complexType>
              <xsd:all>
                <xsd:element ref="ns2:Team_x0020_Member" minOccurs="0"/>
                <xsd:element ref="ns2:Status" minOccurs="0"/>
                <xsd:element ref="ns2: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c2bfba9-47f6-47e1-8856-589adc02ca19" elementFormDefault="qualified">
    <xsd:import namespace="http://schemas.microsoft.com/office/2006/documentManagement/types"/>
    <xsd:element name="Team_x0020_Member" ma:index="8" nillable="true" ma:displayName="Team Member" ma:default="" ma:format="Dropdown" ma:internalName="Team_x0020_Member">
      <xsd:simpleType>
        <xsd:restriction base="dms:Choice">
          <xsd:enumeration value="All"/>
          <xsd:enumeration value="Carrie Wolak"/>
          <xsd:enumeration value="Col Richardson"/>
          <xsd:enumeration value="Liz Pimpinella"/>
          <xsd:enumeration value="Lynn Nesbit"/>
          <xsd:enumeration value="Mike Romero"/>
          <xsd:enumeration value="Scott Bakken"/>
          <xsd:enumeration value="Steve Huff"/>
          <xsd:enumeration value="Derrick Small"/>
          <xsd:enumeration value="Larry Resendez"/>
          <xsd:enumeration value="Steve Sessis"/>
          <xsd:enumeration value="Brian Josten"/>
          <xsd:enumeration value="Acension Fierro"/>
          <xsd:enumeration value="Bruce Barnes"/>
          <xsd:enumeration value="Ken Hicks"/>
        </xsd:restriction>
      </xsd:simpleType>
    </xsd:element>
    <xsd:element name="Status" ma:index="9" nillable="true" ma:displayName="Status" ma:default="" ma:format="Dropdown" ma:internalName="Status">
      <xsd:simpleType>
        <xsd:restriction base="dms:Choice">
          <xsd:enumeration value="Unvetted"/>
          <xsd:enumeration value="Template"/>
          <xsd:enumeration value="Rough Draft"/>
          <xsd:enumeration value="Final"/>
        </xsd:restriction>
      </xsd:simpleType>
    </xsd:element>
    <xsd:element name="RD" ma:index="10" nillable="true" ma:displayName="RD" ma:default="0" ma:internalName="R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_x0020_Member xmlns="9c2bfba9-47f6-47e1-8856-589adc02ca19">Liz Pimpinella</Team_x0020_Member>
    <RD xmlns="9c2bfba9-47f6-47e1-8856-589adc02ca19">false</RD>
    <Status xmlns="9c2bfba9-47f6-47e1-8856-589adc02ca19">Template</Status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A6FE889-46A8-4826-A27A-206857CBC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bfba9-47f6-47e1-8856-589adc02ca1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5C20604-6E9D-48C8-B24B-2075DD8D48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F0C2E-33DD-4E00-B6F5-4716382C68E8}">
  <ds:schemaRefs>
    <ds:schemaRef ds:uri="http://schemas.microsoft.com/office/2006/metadata/properties"/>
    <ds:schemaRef ds:uri="http://schemas.microsoft.com/office/infopath/2007/PartnerControls"/>
    <ds:schemaRef ds:uri="9c2bfba9-47f6-47e1-8856-589adc02ca19"/>
  </ds:schemaRefs>
</ds:datastoreItem>
</file>

<file path=customXml/itemProps4.xml><?xml version="1.0" encoding="utf-8"?>
<ds:datastoreItem xmlns:ds="http://schemas.openxmlformats.org/officeDocument/2006/customXml" ds:itemID="{1D19DC94-1EFC-48AB-891D-511A725E567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24134</TotalTime>
  <Words>1350</Words>
  <Application>Microsoft Office PowerPoint</Application>
  <PresentationFormat>On-screen Show (4:3)</PresentationFormat>
  <Paragraphs>279</Paragraphs>
  <Slides>42</Slides>
  <Notes>22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  <vt:variant>
        <vt:lpstr>Custom Shows</vt:lpstr>
      </vt:variant>
      <vt:variant>
        <vt:i4>5</vt:i4>
      </vt:variant>
    </vt:vector>
  </HeadingPairs>
  <TitlesOfParts>
    <vt:vector size="58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2_MCJROTC Template</vt:lpstr>
      <vt:lpstr>MCJROTC NEW-UPDATE</vt:lpstr>
      <vt:lpstr>Military Leadership Traits</vt:lpstr>
      <vt:lpstr>PowerPoint Presentation</vt:lpstr>
      <vt:lpstr>Lesson Objectives</vt:lpstr>
      <vt:lpstr>Team Assignment</vt:lpstr>
      <vt:lpstr>Which leader do you most identify with in terms of their leadership traits?</vt:lpstr>
      <vt:lpstr>Developing leadership traits is important for which of the following reasons?</vt:lpstr>
      <vt:lpstr>Key Words</vt:lpstr>
      <vt:lpstr>Key Words</vt:lpstr>
      <vt:lpstr>Key Word Question Slide Index</vt:lpstr>
      <vt:lpstr>Stature</vt:lpstr>
      <vt:lpstr>Showing concern, sympathy, and understanding for someone who is suffering</vt:lpstr>
      <vt:lpstr>"Demeaning" is to "cruel" as...</vt:lpstr>
      <vt:lpstr>The person on the left is acting in a ________ way. </vt:lpstr>
      <vt:lpstr>The quality of behaving in a quiet and controlled manner.</vt:lpstr>
      <vt:lpstr>Opening Question</vt:lpstr>
      <vt:lpstr>1. Bearing</vt:lpstr>
      <vt:lpstr>2. Courage</vt:lpstr>
      <vt:lpstr>3. Decisiveness</vt:lpstr>
      <vt:lpstr>4. Dependability</vt:lpstr>
      <vt:lpstr>5. Endurance</vt:lpstr>
      <vt:lpstr>6. Enthusiasm</vt:lpstr>
      <vt:lpstr>7. Initiative</vt:lpstr>
      <vt:lpstr>On uniform day, you wear a wrinkled uniform with a pink T-shirt.  What trait have you violated?</vt:lpstr>
      <vt:lpstr>You arrive home 60 minutes late and make up a story about how you were trying to get home on time.  What leadership trait did you violate?</vt:lpstr>
      <vt:lpstr>8. Integrity</vt:lpstr>
      <vt:lpstr>9. Judgment</vt:lpstr>
      <vt:lpstr>10. Justice</vt:lpstr>
      <vt:lpstr>11. Knowledge</vt:lpstr>
      <vt:lpstr>12. Loyalty</vt:lpstr>
      <vt:lpstr>13. Tact</vt:lpstr>
      <vt:lpstr>14. Unselfishness</vt:lpstr>
      <vt:lpstr>Acronym for Leadership Traits</vt:lpstr>
      <vt:lpstr>You are in the school parking lot when you see a fight break out.  You decide to get a teacher to stop the fight.  Which trait have you applied?</vt:lpstr>
      <vt:lpstr>In which order of priority should a leader put the following concerns?        1) Own comfort         2) Welfare of subordinates            3) Mission or task</vt:lpstr>
      <vt:lpstr>Closing Question</vt:lpstr>
      <vt:lpstr>Questions</vt:lpstr>
      <vt:lpstr>Copyright Information</vt:lpstr>
      <vt:lpstr>Participant Leaders</vt:lpstr>
      <vt:lpstr>Team Scores</vt:lpstr>
      <vt:lpstr>Team MVP</vt:lpstr>
      <vt:lpstr>Fastest Responders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Andy Bennetts</cp:lastModifiedBy>
  <cp:revision>892</cp:revision>
  <dcterms:created xsi:type="dcterms:W3CDTF">2009-11-04T16:56:31Z</dcterms:created>
  <dcterms:modified xsi:type="dcterms:W3CDTF">2018-01-31T18:54:26Z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