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7" r:id="rId6"/>
    <p:sldId id="310" r:id="rId7"/>
    <p:sldId id="258" r:id="rId8"/>
    <p:sldId id="259" r:id="rId9"/>
    <p:sldId id="312" r:id="rId10"/>
    <p:sldId id="313" r:id="rId11"/>
    <p:sldId id="260" r:id="rId12"/>
    <p:sldId id="261" r:id="rId13"/>
    <p:sldId id="262" r:id="rId14"/>
    <p:sldId id="263" r:id="rId15"/>
    <p:sldId id="303" r:id="rId16"/>
    <p:sldId id="264" r:id="rId17"/>
    <p:sldId id="299" r:id="rId18"/>
    <p:sldId id="265" r:id="rId19"/>
    <p:sldId id="266" r:id="rId20"/>
    <p:sldId id="300" r:id="rId21"/>
    <p:sldId id="301" r:id="rId22"/>
    <p:sldId id="270" r:id="rId23"/>
    <p:sldId id="267" r:id="rId24"/>
    <p:sldId id="268" r:id="rId25"/>
    <p:sldId id="269" r:id="rId26"/>
    <p:sldId id="304" r:id="rId27"/>
    <p:sldId id="271" r:id="rId28"/>
    <p:sldId id="272" r:id="rId29"/>
    <p:sldId id="305" r:id="rId30"/>
    <p:sldId id="273" r:id="rId31"/>
    <p:sldId id="274" r:id="rId32"/>
    <p:sldId id="306" r:id="rId33"/>
    <p:sldId id="275" r:id="rId34"/>
    <p:sldId id="276" r:id="rId35"/>
    <p:sldId id="307" r:id="rId36"/>
    <p:sldId id="277" r:id="rId37"/>
    <p:sldId id="278" r:id="rId38"/>
    <p:sldId id="279" r:id="rId39"/>
    <p:sldId id="280" r:id="rId40"/>
    <p:sldId id="308" r:id="rId41"/>
    <p:sldId id="281" r:id="rId42"/>
    <p:sldId id="309" r:id="rId43"/>
    <p:sldId id="282" r:id="rId44"/>
    <p:sldId id="283" r:id="rId45"/>
    <p:sldId id="291" r:id="rId46"/>
    <p:sldId id="293" r:id="rId47"/>
    <p:sldId id="290" r:id="rId48"/>
    <p:sldId id="294" r:id="rId49"/>
    <p:sldId id="292" r:id="rId50"/>
    <p:sldId id="295" r:id="rId51"/>
    <p:sldId id="286" r:id="rId52"/>
    <p:sldId id="284" r:id="rId53"/>
    <p:sldId id="298" r:id="rId54"/>
    <p:sldId id="297" r:id="rId55"/>
    <p:sldId id="311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F25"/>
    <a:srgbClr val="7AF91B"/>
    <a:srgbClr val="00C46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E4A60E0-664E-4F02-85F7-7B7415978C76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3B8545B-1687-49FD-BFE3-1A9510B7B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3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CA296-B473-4553-80C4-AD6DE49E999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CB88-488D-4F17-AAD9-3B0D913A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CB88-488D-4F17-AAD9-3B0D913AC6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51EE-AD4B-4D82-87C1-A12C9C3C9FB3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08CE-728A-4702-A9B2-826A49589277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9DB1-E3FF-4BD9-92CC-F8AAEE2D834F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 u="sng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3pPr>
            <a:lvl4pPr>
              <a:spcBef>
                <a:spcPts val="1200"/>
              </a:spcBef>
              <a:spcAft>
                <a:spcPts val="120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4pPr>
            <a:lvl5pPr>
              <a:spcBef>
                <a:spcPts val="1200"/>
              </a:spcBef>
              <a:spcAft>
                <a:spcPts val="120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1FA-425D-4349-B2EB-04AE5FCD9CC5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1D29-BBF3-4C4B-B1A8-7FD0D7F957AF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5F52-5263-4751-B8AF-3842A50E921B}" type="datetime1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F604-548B-4BCD-939C-4BE5FEA05FA3}" type="datetime1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56A-AB35-4D5E-8B5A-09601A3D261C}" type="datetime1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B169-FC9A-46B0-BE6D-C4968562A037}" type="datetime1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247-0C41-44B8-BD2B-55BA791A79C4}" type="datetime1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BC27-7B4F-4C89-86F8-D5872B3E96DA}" type="datetime1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7CB7-55C8-422D-AF58-27F9E94D3612}" type="datetime1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1B8A-52C3-4417-AF3D-EB8978081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sps.k12.ar.us/massengale/images/chromatidslabeled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sps.k12.ar.us/massengale/images/modcleavage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sps.k12.ar.us/massengale/images/modcellplate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0k-enzoeO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0.tqn.com/d/math/1/0/I/F/spherer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ancerbacup.org.uk/content/images/Treatments/Biologicaltherapies/Genetherapy/7366?display=smal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cuments and Settings\LHOSTETT\My Documents\My Pictures\Microsoft Clip Organizer\j02807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951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2762250"/>
          </a:xfrm>
        </p:spPr>
        <p:txBody>
          <a:bodyPr>
            <a:noAutofit/>
          </a:bodyPr>
          <a:lstStyle/>
          <a:p>
            <a:r>
              <a:rPr lang="en-US" sz="9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Cell Cycle</a:t>
            </a:r>
            <a:br>
              <a:rPr lang="en-US" sz="9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9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&amp;</a:t>
            </a:r>
            <a:br>
              <a:rPr lang="en-US" sz="9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9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Cellular Division</a:t>
            </a:r>
            <a:endParaRPr lang="en-US" sz="9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III </a:t>
            </a:r>
            <a:r>
              <a:rPr lang="en-US" b="1" i="1" dirty="0"/>
              <a:t>Chromosomes &amp; Their Structure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791200" cy="5867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 err="1"/>
              <a:t>Centromeres</a:t>
            </a:r>
            <a:r>
              <a:rPr lang="en-US" dirty="0"/>
              <a:t> hold duplicated chromosomes together before they are separated in mitosis </a:t>
            </a:r>
            <a:endParaRPr lang="en-US" sz="2400" dirty="0"/>
          </a:p>
          <a:p>
            <a:pPr lvl="0"/>
            <a:r>
              <a:rPr lang="en-US" dirty="0"/>
              <a:t>When DNA makes copies of itself before cell division, each half of the chromosome is called a </a:t>
            </a:r>
            <a:r>
              <a:rPr lang="en-US" b="1" u="sng" dirty="0"/>
              <a:t>sister </a:t>
            </a:r>
            <a:r>
              <a:rPr lang="en-US" b="1" u="sng" dirty="0" err="1"/>
              <a:t>chromatid</a:t>
            </a:r>
            <a:r>
              <a:rPr lang="en-US" dirty="0"/>
              <a:t>  </a:t>
            </a:r>
            <a:endParaRPr lang="en-US" sz="2400" dirty="0"/>
          </a:p>
          <a:p>
            <a:pPr lvl="1"/>
            <a:r>
              <a:rPr lang="en-US" dirty="0"/>
              <a:t>Each sister </a:t>
            </a:r>
            <a:r>
              <a:rPr lang="en-US" dirty="0" err="1"/>
              <a:t>chromatid</a:t>
            </a:r>
            <a:r>
              <a:rPr lang="en-US" dirty="0"/>
              <a:t> contains </a:t>
            </a:r>
            <a:r>
              <a:rPr lang="en-US" b="1" u="sng" dirty="0" smtClean="0"/>
              <a:t>identical </a:t>
            </a:r>
            <a:r>
              <a:rPr lang="en-US" dirty="0" smtClean="0"/>
              <a:t>genetic </a:t>
            </a:r>
            <a:r>
              <a:rPr lang="en-US" dirty="0"/>
              <a:t>information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http://sps.k12.ar.us/massengale/images/chromatidslabele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07063" y="1371600"/>
            <a:ext cx="3436937" cy="424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en-US" dirty="0"/>
              <a:t>Cell Cycle &amp; Cell Division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Eukaryotes </a:t>
            </a:r>
            <a:r>
              <a:rPr lang="en-US" dirty="0" smtClean="0"/>
              <a:t>(nucleus </a:t>
            </a:r>
            <a:r>
              <a:rPr lang="en-US" dirty="0"/>
              <a:t>&amp; membrane-bound </a:t>
            </a:r>
            <a:r>
              <a:rPr lang="en-US" dirty="0" smtClean="0"/>
              <a:t>organelles) </a:t>
            </a:r>
            <a:r>
              <a:rPr lang="en-US" dirty="0"/>
              <a:t>must be copied exactly so the 2 new cells formed from division will be </a:t>
            </a:r>
            <a:r>
              <a:rPr lang="en-US" b="1" u="sng" dirty="0"/>
              <a:t>exactly</a:t>
            </a:r>
            <a:r>
              <a:rPr lang="en-US" dirty="0"/>
              <a:t> </a:t>
            </a:r>
            <a:r>
              <a:rPr lang="en-US" b="1" u="sng" dirty="0"/>
              <a:t>alike </a:t>
            </a:r>
            <a:endParaRPr lang="en-US" sz="2400" dirty="0"/>
          </a:p>
          <a:p>
            <a:pPr lvl="1"/>
            <a:r>
              <a:rPr lang="en-US" dirty="0"/>
              <a:t>The original parent cell &amp; 2 new </a:t>
            </a:r>
            <a:r>
              <a:rPr lang="en-US" b="1" u="sng" dirty="0"/>
              <a:t>daughter cells</a:t>
            </a:r>
            <a:r>
              <a:rPr lang="en-US" dirty="0"/>
              <a:t> must have </a:t>
            </a:r>
            <a:r>
              <a:rPr lang="en-US" cap="all" dirty="0"/>
              <a:t>identical</a:t>
            </a:r>
            <a:r>
              <a:rPr lang="en-US" dirty="0"/>
              <a:t> chromosomes </a:t>
            </a:r>
            <a:endParaRPr lang="en-US" sz="2400" dirty="0"/>
          </a:p>
          <a:p>
            <a:pPr lvl="1"/>
            <a:r>
              <a:rPr lang="en-US" dirty="0"/>
              <a:t>Ex: Humans have 46 chromosomes in our </a:t>
            </a:r>
            <a:r>
              <a:rPr lang="en-US" b="1" u="sng" dirty="0"/>
              <a:t>somatic cells</a:t>
            </a:r>
            <a:r>
              <a:rPr lang="en-US" dirty="0"/>
              <a:t> (body cells). After one of these somatic cells goes through mitosis, 2 daughter cells are produced each having 46 </a:t>
            </a:r>
            <a:r>
              <a:rPr lang="en-US" dirty="0" smtClean="0"/>
              <a:t>chromosomes (genetically identical).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en-US" dirty="0"/>
              <a:t>Cell Cycle &amp; Cell Division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Both the nucleus (</a:t>
            </a:r>
            <a:r>
              <a:rPr lang="en-US" sz="3600" b="1" u="sng" dirty="0"/>
              <a:t>mitosis</a:t>
            </a:r>
            <a:r>
              <a:rPr lang="en-US" sz="3600" dirty="0"/>
              <a:t>) and the cytoplasm (</a:t>
            </a:r>
            <a:r>
              <a:rPr lang="en-US" sz="3600" b="1" u="sng" dirty="0"/>
              <a:t>cytokinesis</a:t>
            </a:r>
            <a:r>
              <a:rPr lang="en-US" sz="3600" dirty="0"/>
              <a:t>) must be divided during cell division in eukaryotes </a:t>
            </a:r>
          </a:p>
          <a:p>
            <a:pPr lvl="1"/>
            <a:endParaRPr lang="en-US" sz="3600" dirty="0" smtClean="0"/>
          </a:p>
          <a:p>
            <a:pPr lvl="0"/>
            <a:endParaRPr lang="en-US" sz="3600" dirty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1" descr="ch 9 im 8 9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199"/>
            <a:ext cx="7848600" cy="35461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en-US" dirty="0"/>
              <a:t>Cell Cycle &amp; Cell Division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Cells </a:t>
            </a:r>
            <a:r>
              <a:rPr lang="en-US" sz="3600" dirty="0"/>
              <a:t>go through phases or a cell cycle during their life before they divide to form new cells  </a:t>
            </a:r>
            <a:endParaRPr lang="en-US" sz="3600" dirty="0" smtClean="0"/>
          </a:p>
          <a:p>
            <a:pPr lvl="1"/>
            <a:r>
              <a:rPr lang="en-US" sz="3600" dirty="0" smtClean="0"/>
              <a:t>Cell cycle is about </a:t>
            </a:r>
            <a:r>
              <a:rPr lang="en-US" sz="3600" b="1" u="sng" dirty="0" smtClean="0"/>
              <a:t>12-24</a:t>
            </a:r>
            <a:r>
              <a:rPr lang="en-US" sz="3600" dirty="0" smtClean="0"/>
              <a:t> hrs. for most animal cells  </a:t>
            </a:r>
          </a:p>
          <a:p>
            <a:pPr lvl="1"/>
            <a:r>
              <a:rPr lang="en-US" sz="3600" dirty="0" smtClean="0"/>
              <a:t>Cell cycle is controlled by proteins and </a:t>
            </a:r>
            <a:r>
              <a:rPr lang="en-US" sz="3600" b="1" u="sng" dirty="0" smtClean="0"/>
              <a:t>enzymes</a:t>
            </a:r>
            <a:r>
              <a:rPr lang="en-US" sz="3600" dirty="0" smtClean="0"/>
              <a:t>  </a:t>
            </a:r>
          </a:p>
          <a:p>
            <a:pPr lvl="1"/>
            <a:endParaRPr lang="en-US" sz="3600" dirty="0" smtClean="0"/>
          </a:p>
          <a:p>
            <a:pPr lvl="0"/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en-US" dirty="0"/>
              <a:t>Cell Cycle &amp; Cell Division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cell cycle includes 3 main parts --- </a:t>
            </a:r>
            <a:r>
              <a:rPr lang="en-US" b="1" u="sng" dirty="0"/>
              <a:t>interphase</a:t>
            </a:r>
            <a:r>
              <a:rPr lang="en-US" dirty="0"/>
              <a:t>, </a:t>
            </a:r>
            <a:r>
              <a:rPr lang="en-US" b="1" u="sng" dirty="0"/>
              <a:t>mitosis</a:t>
            </a:r>
            <a:r>
              <a:rPr lang="en-US" dirty="0"/>
              <a:t>, and </a:t>
            </a:r>
            <a:r>
              <a:rPr lang="en-US" b="1" u="sng" dirty="0"/>
              <a:t>cytokinesis</a:t>
            </a:r>
            <a:endParaRPr lang="en-US" sz="2400" dirty="0"/>
          </a:p>
          <a:p>
            <a:pPr lvl="1"/>
            <a:r>
              <a:rPr lang="en-US" b="1" u="sng" dirty="0"/>
              <a:t>mitosis</a:t>
            </a:r>
            <a:r>
              <a:rPr lang="en-US" dirty="0"/>
              <a:t> = nuclear division</a:t>
            </a:r>
            <a:endParaRPr lang="en-US" sz="2400" dirty="0"/>
          </a:p>
          <a:p>
            <a:pPr lvl="1"/>
            <a:r>
              <a:rPr lang="en-US" b="1" u="sng" dirty="0"/>
              <a:t>cytokinesis</a:t>
            </a:r>
            <a:r>
              <a:rPr lang="en-US" dirty="0"/>
              <a:t> = division of the cytoplasm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1" descr="ch 9 im 8 9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62917"/>
            <a:ext cx="6186321" cy="27950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A. Interphase: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Interphase </a:t>
            </a:r>
            <a:r>
              <a:rPr lang="en-US" dirty="0"/>
              <a:t>is the </a:t>
            </a:r>
            <a:r>
              <a:rPr lang="en-US" b="1" u="sng" dirty="0"/>
              <a:t>longest</a:t>
            </a:r>
            <a:r>
              <a:rPr lang="en-US" dirty="0"/>
              <a:t> part of a cell's life cycle and is called the "resting stage" because the cell isn't dividing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12" descr="animal_inter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429000"/>
            <a:ext cx="3429000" cy="3429000"/>
          </a:xfrm>
          <a:prstGeom prst="rect">
            <a:avLst/>
          </a:prstGeom>
          <a:noFill/>
        </p:spPr>
      </p:pic>
      <p:pic>
        <p:nvPicPr>
          <p:cNvPr id="6" name="Picture 13" descr="plant_inter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3429000"/>
            <a:ext cx="3429000" cy="342900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8200" y="28194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Animal Cell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15000" y="28194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Plant </a:t>
            </a:r>
            <a:r>
              <a:rPr lang="en-US" sz="3600" dirty="0">
                <a:solidFill>
                  <a:srgbClr val="FFFF00"/>
                </a:solidFill>
              </a:rPr>
              <a:t>Cell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286000" y="4267200"/>
            <a:ext cx="1905000" cy="762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4343400"/>
            <a:ext cx="1524000" cy="609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3810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Nucleus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A. Interphase: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Divided into 3 stages:</a:t>
            </a:r>
          </a:p>
          <a:p>
            <a:pPr lvl="0">
              <a:buNone/>
            </a:pPr>
            <a:r>
              <a:rPr lang="en-US" dirty="0" smtClean="0"/>
              <a:t>1) </a:t>
            </a:r>
            <a:r>
              <a:rPr lang="en-US" b="1" u="sng" dirty="0" smtClean="0"/>
              <a:t>G</a:t>
            </a:r>
            <a:r>
              <a:rPr lang="en-US" b="1" u="sng" baseline="-25000" dirty="0" smtClean="0"/>
              <a:t>1</a:t>
            </a:r>
            <a:r>
              <a:rPr lang="en-US" dirty="0" smtClean="0"/>
              <a:t> (Gap 1) = cell is growing, carrying out normal cell functions, preparing to replicate DNA</a:t>
            </a:r>
            <a:endParaRPr lang="en-US" sz="2400" dirty="0" smtClean="0"/>
          </a:p>
          <a:p>
            <a:pPr lvl="1"/>
            <a:r>
              <a:rPr lang="en-US" dirty="0" smtClean="0"/>
              <a:t>Cells mature &amp; increase in size by making more </a:t>
            </a:r>
            <a:r>
              <a:rPr lang="en-US" b="1" u="sng" dirty="0" smtClean="0"/>
              <a:t>cytoplasm</a:t>
            </a:r>
            <a:r>
              <a:rPr lang="en-US" dirty="0" smtClean="0"/>
              <a:t> &amp; </a:t>
            </a:r>
            <a:r>
              <a:rPr lang="en-US" b="1" u="sng" dirty="0" smtClean="0"/>
              <a:t>organelles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7652539" y="0"/>
            <a:ext cx="149146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h 9 im 8 9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48200"/>
            <a:ext cx="4890921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A. Interphase: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2) </a:t>
            </a:r>
            <a:r>
              <a:rPr lang="en-US" b="1" u="sng" dirty="0" smtClean="0"/>
              <a:t>S</a:t>
            </a:r>
            <a:r>
              <a:rPr lang="en-US" dirty="0" smtClean="0"/>
              <a:t> (synthesis) = DNA is copied or </a:t>
            </a:r>
            <a:r>
              <a:rPr lang="en-US" b="1" u="sng" dirty="0" smtClean="0"/>
              <a:t>replicated</a:t>
            </a:r>
            <a:endParaRPr lang="en-US" sz="2400" dirty="0" smtClean="0"/>
          </a:p>
          <a:p>
            <a:pPr lvl="1"/>
            <a:r>
              <a:rPr lang="en-US" dirty="0" smtClean="0"/>
              <a:t>DNA is in the form of </a:t>
            </a:r>
            <a:r>
              <a:rPr lang="en-US" b="1" u="sng" dirty="0" smtClean="0"/>
              <a:t>chromatin</a:t>
            </a:r>
            <a:r>
              <a:rPr lang="en-US" dirty="0" smtClean="0"/>
              <a:t> (uncoiled DNA) and is </a:t>
            </a:r>
            <a:r>
              <a:rPr lang="en-US" cap="all" dirty="0" smtClean="0"/>
              <a:t>not</a:t>
            </a:r>
            <a:r>
              <a:rPr lang="en-US" dirty="0" smtClean="0"/>
              <a:t> </a:t>
            </a:r>
            <a:r>
              <a:rPr lang="en-US" b="1" u="sng" dirty="0" smtClean="0"/>
              <a:t>visible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1" descr="ch 9 im 8 9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46299"/>
            <a:ext cx="7772400" cy="3511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A. Interphase: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3)  </a:t>
            </a:r>
            <a:r>
              <a:rPr lang="en-US" b="1" u="sng" dirty="0" smtClean="0"/>
              <a:t>G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 </a:t>
            </a:r>
            <a:r>
              <a:rPr lang="en-US" dirty="0" smtClean="0"/>
              <a:t>(Gap 2) =cell prepares for nuclear division (mitosis)</a:t>
            </a:r>
            <a:endParaRPr lang="en-US" sz="2400" dirty="0" smtClean="0"/>
          </a:p>
          <a:p>
            <a:pPr lvl="1"/>
            <a:r>
              <a:rPr lang="en-US" dirty="0" smtClean="0"/>
              <a:t>cells makes all the structures needed to </a:t>
            </a:r>
            <a:r>
              <a:rPr lang="en-US" b="1" u="sng" dirty="0" smtClean="0"/>
              <a:t>divide 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1" descr="ch 9 im 8 9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84013"/>
            <a:ext cx="7467600" cy="337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9836" y="1676400"/>
            <a:ext cx="3007164" cy="425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Brace 2"/>
          <p:cNvSpPr/>
          <p:nvPr/>
        </p:nvSpPr>
        <p:spPr>
          <a:xfrm rot="15081405">
            <a:off x="3747273" y="1322599"/>
            <a:ext cx="1344654" cy="511382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457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Centrioles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648200" y="1447800"/>
            <a:ext cx="2057400" cy="1905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2200" y="9144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Nucleolus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3276600"/>
            <a:ext cx="15240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514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Cell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membrane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104851">
            <a:off x="5170868" y="3480528"/>
            <a:ext cx="2513840" cy="1590302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47244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Nucleus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I. Cell Division: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 lvl="0"/>
            <a:r>
              <a:rPr lang="en-US" dirty="0"/>
              <a:t>All </a:t>
            </a:r>
            <a:r>
              <a:rPr lang="en-US" u="sng" dirty="0"/>
              <a:t>cells</a:t>
            </a:r>
            <a:r>
              <a:rPr lang="en-US" dirty="0"/>
              <a:t> are derived from preexisting cells (Cell Theory) </a:t>
            </a:r>
          </a:p>
          <a:p>
            <a:pPr lvl="0"/>
            <a:r>
              <a:rPr lang="en-US" u="sng" dirty="0"/>
              <a:t>Cell division </a:t>
            </a:r>
            <a:r>
              <a:rPr lang="en-US" dirty="0"/>
              <a:t>is the process by which cells produce new cells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553" name="Picture 1" descr="http://www.umanitoba.ca/Biology/BIOL1020/lab6/images/Alium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4267200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B. </a:t>
            </a:r>
            <a:r>
              <a:rPr lang="en-US" dirty="0" smtClean="0"/>
              <a:t>4 </a:t>
            </a:r>
            <a:r>
              <a:rPr lang="en-US" dirty="0"/>
              <a:t>Stages of Mitosis: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Division of the nucleus or </a:t>
            </a:r>
            <a:r>
              <a:rPr lang="en-US" b="1" u="sng" dirty="0"/>
              <a:t>mitosis</a:t>
            </a:r>
            <a:r>
              <a:rPr lang="en-US" dirty="0"/>
              <a:t> occurs first </a:t>
            </a:r>
            <a:endParaRPr lang="en-US" sz="2400" dirty="0"/>
          </a:p>
          <a:p>
            <a:pPr lvl="0"/>
            <a:r>
              <a:rPr lang="en-US" dirty="0"/>
              <a:t>Mitosis is an </a:t>
            </a:r>
            <a:r>
              <a:rPr lang="en-US" b="1" u="sng" dirty="0"/>
              <a:t>asexual</a:t>
            </a:r>
            <a:r>
              <a:rPr lang="en-US" dirty="0"/>
              <a:t> method of reproduction </a:t>
            </a:r>
            <a:endParaRPr lang="en-US" sz="2400" dirty="0"/>
          </a:p>
          <a:p>
            <a:pPr lvl="1"/>
            <a:r>
              <a:rPr lang="en-US" dirty="0"/>
              <a:t>Only </a:t>
            </a:r>
            <a:r>
              <a:rPr lang="en-US" b="1" u="sng" dirty="0"/>
              <a:t>one</a:t>
            </a:r>
            <a:r>
              <a:rPr lang="en-US" b="1" dirty="0"/>
              <a:t> </a:t>
            </a:r>
            <a:r>
              <a:rPr lang="en-US" dirty="0"/>
              <a:t>parent cell</a:t>
            </a:r>
            <a:endParaRPr lang="en-US" sz="2400" dirty="0"/>
          </a:p>
          <a:p>
            <a:pPr lvl="1"/>
            <a:r>
              <a:rPr lang="en-US" dirty="0"/>
              <a:t>Daughter cells have </a:t>
            </a:r>
            <a:r>
              <a:rPr lang="en-US" cap="all" dirty="0"/>
              <a:t>same</a:t>
            </a:r>
            <a:r>
              <a:rPr lang="en-US" dirty="0"/>
              <a:t> number of </a:t>
            </a:r>
            <a:r>
              <a:rPr lang="en-US" b="1" u="sng" dirty="0"/>
              <a:t>chromosomes</a:t>
            </a:r>
            <a:r>
              <a:rPr lang="en-US" dirty="0"/>
              <a:t> (genetic info.)</a:t>
            </a:r>
            <a:endParaRPr lang="en-US" sz="2400" dirty="0"/>
          </a:p>
          <a:p>
            <a:pPr lvl="0"/>
            <a:r>
              <a:rPr lang="en-US" dirty="0"/>
              <a:t>Mitosis consists of 4 stages --- prophase, metaphase, anaphase, &amp; </a:t>
            </a:r>
            <a:r>
              <a:rPr lang="en-US" dirty="0" err="1"/>
              <a:t>telophase</a:t>
            </a:r>
            <a:r>
              <a:rPr lang="en-US" dirty="0"/>
              <a:t>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u="none" dirty="0" smtClean="0"/>
              <a:t>\. </a:t>
            </a:r>
            <a:r>
              <a:rPr lang="en-US" dirty="0"/>
              <a:t>Prophase: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76800"/>
          </a:xfrm>
        </p:spPr>
        <p:txBody>
          <a:bodyPr>
            <a:normAutofit/>
          </a:bodyPr>
          <a:lstStyle/>
          <a:p>
            <a:r>
              <a:rPr lang="en-US" b="1" u="sng" dirty="0"/>
              <a:t>Longest</a:t>
            </a:r>
            <a:r>
              <a:rPr lang="en-US" dirty="0"/>
              <a:t> phase of MITOSIS</a:t>
            </a:r>
            <a:endParaRPr lang="en-US" sz="2400" dirty="0"/>
          </a:p>
          <a:p>
            <a:r>
              <a:rPr lang="en-US" dirty="0"/>
              <a:t>Chromatin (</a:t>
            </a:r>
            <a:r>
              <a:rPr lang="en-US" b="1" u="sng" dirty="0"/>
              <a:t>uncoiled DNA</a:t>
            </a:r>
            <a:r>
              <a:rPr lang="en-US" dirty="0"/>
              <a:t>) condenses and coils  into the form of chromosomes</a:t>
            </a:r>
            <a:endParaRPr lang="en-US" sz="2400" dirty="0"/>
          </a:p>
          <a:p>
            <a:pPr lvl="1"/>
            <a:r>
              <a:rPr lang="en-US" dirty="0"/>
              <a:t>chromosomes are visible </a:t>
            </a:r>
            <a:r>
              <a:rPr lang="en-US" dirty="0" smtClean="0"/>
              <a:t>(shaped like a “X”)</a:t>
            </a:r>
            <a:endParaRPr lang="en-US" sz="2400" dirty="0" smtClean="0"/>
          </a:p>
          <a:p>
            <a:r>
              <a:rPr lang="en-US" b="1" u="sng" dirty="0" smtClean="0"/>
              <a:t>Sister chromatids</a:t>
            </a:r>
            <a:r>
              <a:rPr lang="en-US" dirty="0" smtClean="0"/>
              <a:t> (half of a “X”) attach to each other by the </a:t>
            </a:r>
            <a:r>
              <a:rPr lang="en-US" b="1" u="sng" dirty="0" smtClean="0"/>
              <a:t>centromere</a:t>
            </a:r>
            <a:r>
              <a:rPr lang="en-US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664197"/>
            <a:ext cx="2057400" cy="219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none" dirty="0" smtClean="0"/>
              <a:t>\. </a:t>
            </a:r>
            <a:r>
              <a:rPr lang="en-US" dirty="0" smtClean="0"/>
              <a:t>Prophase: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/>
              <a:t>Centrioles in animal cells move to opposite ends of cell </a:t>
            </a:r>
            <a:endParaRPr lang="en-US" sz="2400" dirty="0"/>
          </a:p>
          <a:p>
            <a:r>
              <a:rPr lang="en-US" dirty="0"/>
              <a:t>Spindle forms from each centriole (</a:t>
            </a:r>
            <a:r>
              <a:rPr lang="en-US" cap="all" dirty="0"/>
              <a:t>only</a:t>
            </a:r>
            <a:r>
              <a:rPr lang="en-US" dirty="0"/>
              <a:t> in </a:t>
            </a:r>
            <a:r>
              <a:rPr lang="en-US" b="1" u="sng" dirty="0"/>
              <a:t>animal </a:t>
            </a:r>
            <a:r>
              <a:rPr lang="en-US" dirty="0"/>
              <a:t>cells) </a:t>
            </a:r>
            <a:endParaRPr lang="en-US" sz="2400" dirty="0"/>
          </a:p>
          <a:p>
            <a:pPr lvl="1"/>
            <a:r>
              <a:rPr lang="en-US" b="1" u="sng" dirty="0"/>
              <a:t>Plant </a:t>
            </a:r>
            <a:r>
              <a:rPr lang="en-US" dirty="0"/>
              <a:t>cells </a:t>
            </a:r>
            <a:r>
              <a:rPr lang="en-US" b="1" u="sng" dirty="0"/>
              <a:t>DO NOT</a:t>
            </a:r>
            <a:r>
              <a:rPr lang="en-US" dirty="0"/>
              <a:t> have centrioles (spindle forms from a microtubule)</a:t>
            </a:r>
            <a:endParaRPr lang="en-US" sz="2400" dirty="0"/>
          </a:p>
          <a:p>
            <a:r>
              <a:rPr lang="en-US" b="1" u="sng" dirty="0"/>
              <a:t>Nuclear membrane</a:t>
            </a:r>
            <a:r>
              <a:rPr lang="en-US" dirty="0"/>
              <a:t> dissolves (disappears)</a:t>
            </a:r>
            <a:endParaRPr lang="en-US" sz="2400" dirty="0"/>
          </a:p>
          <a:p>
            <a:r>
              <a:rPr lang="en-US" b="1" u="sng" dirty="0"/>
              <a:t>Nucleolus</a:t>
            </a:r>
            <a:r>
              <a:rPr lang="en-US" dirty="0"/>
              <a:t> disintegrates 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314213"/>
            <a:ext cx="1447800" cy="154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none" dirty="0" smtClean="0"/>
              <a:t>\. </a:t>
            </a:r>
            <a:r>
              <a:rPr lang="en-US" dirty="0" smtClean="0"/>
              <a:t>Prophase: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10" descr="animal_pr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90800"/>
            <a:ext cx="3886200" cy="3886200"/>
          </a:xfrm>
          <a:prstGeom prst="rect">
            <a:avLst/>
          </a:prstGeom>
          <a:noFill/>
        </p:spPr>
      </p:pic>
      <p:pic>
        <p:nvPicPr>
          <p:cNvPr id="6" name="Picture 14" descr="plant_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667000"/>
            <a:ext cx="3657600" cy="365760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Animal Cell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960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Plant </a:t>
            </a:r>
            <a:r>
              <a:rPr lang="en-US" sz="3600" dirty="0">
                <a:solidFill>
                  <a:srgbClr val="FFFF00"/>
                </a:solidFill>
              </a:rPr>
              <a:t>Cell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514600" y="2514600"/>
            <a:ext cx="1981200" cy="1447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8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Chromosomes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16200000" flipH="1">
            <a:off x="4707583" y="2573982"/>
            <a:ext cx="1824335" cy="15621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3400425" cy="362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Brace 2"/>
          <p:cNvSpPr/>
          <p:nvPr/>
        </p:nvSpPr>
        <p:spPr>
          <a:xfrm rot="16200000">
            <a:off x="3924300" y="1257299"/>
            <a:ext cx="1676401" cy="1142999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152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Spindle Fibers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2743200"/>
            <a:ext cx="15240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1336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Centrioles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3733800"/>
            <a:ext cx="19812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3528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Centromere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4438208">
            <a:off x="4340335" y="4886292"/>
            <a:ext cx="1676400" cy="304800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3400" y="5842337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Chromosome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2.  </a:t>
            </a:r>
            <a:r>
              <a:rPr lang="en-US" dirty="0"/>
              <a:t>Metaphase: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b="1" u="sng" dirty="0"/>
              <a:t>Shortest</a:t>
            </a:r>
            <a:r>
              <a:rPr lang="en-US" dirty="0"/>
              <a:t> phase of MITOSIS</a:t>
            </a:r>
            <a:endParaRPr lang="en-US" sz="2400" dirty="0"/>
          </a:p>
          <a:p>
            <a:r>
              <a:rPr lang="en-US" dirty="0"/>
              <a:t>Chromosomes line up in center or </a:t>
            </a:r>
            <a:r>
              <a:rPr lang="en-US" b="1" u="sng" dirty="0"/>
              <a:t>equator </a:t>
            </a:r>
            <a:r>
              <a:rPr lang="en-US" dirty="0"/>
              <a:t>of the cell </a:t>
            </a:r>
            <a:endParaRPr lang="en-US" sz="2400" dirty="0"/>
          </a:p>
          <a:p>
            <a:r>
              <a:rPr lang="en-US" dirty="0"/>
              <a:t>the centromere of each chromosome attaches to spindle fibers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3505200" cy="28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2.  </a:t>
            </a:r>
            <a:r>
              <a:rPr lang="en-US" dirty="0"/>
              <a:t>Metaphase: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10" descr="animal_meta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895600"/>
            <a:ext cx="3657600" cy="3657600"/>
          </a:xfrm>
          <a:prstGeom prst="rect">
            <a:avLst/>
          </a:prstGeom>
          <a:noFill/>
        </p:spPr>
      </p:pic>
      <p:pic>
        <p:nvPicPr>
          <p:cNvPr id="6" name="Picture 12" descr="plant_met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819400"/>
            <a:ext cx="3810000" cy="381000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2209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Animal Cell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24600" y="20574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Plant </a:t>
            </a:r>
            <a:r>
              <a:rPr lang="en-US" sz="3600" dirty="0">
                <a:solidFill>
                  <a:srgbClr val="FFFF00"/>
                </a:solidFill>
              </a:rPr>
              <a:t>Cell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33600" y="2971800"/>
            <a:ext cx="2057400" cy="1752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2819400"/>
            <a:ext cx="1752600" cy="1295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5200" y="2209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Spindle fibers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038600" cy="32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4648200" y="838200"/>
            <a:ext cx="1676400" cy="1524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1200" y="3810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Chromosome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3. Anaphase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r>
              <a:rPr lang="en-US" dirty="0"/>
              <a:t>Spindle fibers attached to the </a:t>
            </a:r>
            <a:r>
              <a:rPr lang="en-US" dirty="0" err="1"/>
              <a:t>centriole</a:t>
            </a:r>
            <a:r>
              <a:rPr lang="en-US" dirty="0"/>
              <a:t> pull the </a:t>
            </a:r>
            <a:r>
              <a:rPr lang="en-US" b="1" u="sng" dirty="0"/>
              <a:t>sister chromatids</a:t>
            </a:r>
            <a:r>
              <a:rPr lang="en-US" dirty="0"/>
              <a:t> apart at their centromere</a:t>
            </a:r>
            <a:r>
              <a:rPr lang="en-US" sz="2400" dirty="0"/>
              <a:t> </a:t>
            </a:r>
          </a:p>
          <a:p>
            <a:r>
              <a:rPr lang="en-US" dirty="0"/>
              <a:t>Separated chromosomes travel along the </a:t>
            </a:r>
            <a:r>
              <a:rPr lang="en-US" b="1" u="sng" dirty="0"/>
              <a:t>spindle fibers</a:t>
            </a:r>
            <a:r>
              <a:rPr lang="en-US" dirty="0"/>
              <a:t> to the two poles (ends) of the cell.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33539"/>
            <a:ext cx="3276600" cy="26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3. Anaphase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10" descr="animal_ana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971800"/>
            <a:ext cx="3429000" cy="3429000"/>
          </a:xfrm>
          <a:prstGeom prst="rect">
            <a:avLst/>
          </a:prstGeom>
          <a:noFill/>
        </p:spPr>
      </p:pic>
      <p:pic>
        <p:nvPicPr>
          <p:cNvPr id="6" name="Picture 12" descr="plant_an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971800"/>
            <a:ext cx="3429000" cy="342900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21665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Animal Cell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24600" y="621665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Plant </a:t>
            </a:r>
            <a:r>
              <a:rPr lang="en-US" sz="3600" dirty="0">
                <a:solidFill>
                  <a:srgbClr val="FFFF00"/>
                </a:solidFill>
              </a:rPr>
              <a:t>Cell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6629400" y="2590800"/>
            <a:ext cx="1600200" cy="1295400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762000" y="2895600"/>
            <a:ext cx="1600200" cy="1295400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Sister chromatids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98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Sister chromatids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 smtClean="0"/>
              <a:t>I. Cell Division: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477000" cy="5791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Cells grow in number, NOT in </a:t>
            </a:r>
            <a:r>
              <a:rPr lang="en-US" b="1" u="sng" dirty="0" smtClean="0"/>
              <a:t>size</a:t>
            </a:r>
            <a:endParaRPr lang="en-US" sz="2400" b="1" u="sng" dirty="0" smtClean="0"/>
          </a:p>
          <a:p>
            <a:pPr lvl="1"/>
            <a:r>
              <a:rPr lang="en-US" dirty="0" smtClean="0"/>
              <a:t>Smaller cells more </a:t>
            </a:r>
            <a:r>
              <a:rPr lang="en-US" b="1" u="sng" dirty="0" smtClean="0"/>
              <a:t>efficient </a:t>
            </a:r>
            <a:r>
              <a:rPr lang="en-US" dirty="0" smtClean="0"/>
              <a:t>(cellular transport, cellular communication/signaling)</a:t>
            </a:r>
            <a:endParaRPr lang="en-US" sz="2400" dirty="0" smtClean="0"/>
          </a:p>
          <a:p>
            <a:pPr lvl="1"/>
            <a:r>
              <a:rPr lang="en-US" b="1" u="sng" dirty="0" smtClean="0"/>
              <a:t>Easier </a:t>
            </a:r>
            <a:r>
              <a:rPr lang="en-US" dirty="0" smtClean="0"/>
              <a:t>to take in nutrients &amp; get rid of wastes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971800" cy="286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5200"/>
            <a:ext cx="3343275" cy="26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Brace 2"/>
          <p:cNvSpPr/>
          <p:nvPr/>
        </p:nvSpPr>
        <p:spPr>
          <a:xfrm rot="16200000">
            <a:off x="4076699" y="2705101"/>
            <a:ext cx="1981203" cy="1295400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1066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Sister Chromatids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(genetically identical)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4. </a:t>
            </a:r>
            <a:r>
              <a:rPr lang="en-US" dirty="0" err="1"/>
              <a:t>Telophase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r>
              <a:rPr lang="en-US" b="1" u="sng" dirty="0"/>
              <a:t>Nuclear membrane</a:t>
            </a:r>
            <a:r>
              <a:rPr lang="en-US" dirty="0"/>
              <a:t> forms at each end of the cell around the chromosomes </a:t>
            </a:r>
            <a:endParaRPr lang="en-US" sz="2400" dirty="0"/>
          </a:p>
          <a:p>
            <a:r>
              <a:rPr lang="en-US" b="1" u="sng" dirty="0"/>
              <a:t>Nucleolus</a:t>
            </a:r>
            <a:r>
              <a:rPr lang="en-US" dirty="0"/>
              <a:t> reforms </a:t>
            </a:r>
            <a:endParaRPr lang="en-US" sz="2400" dirty="0"/>
          </a:p>
          <a:p>
            <a:r>
              <a:rPr lang="en-US" dirty="0"/>
              <a:t>Spindle fibers begin to break down</a:t>
            </a:r>
            <a:endParaRPr lang="en-US" sz="2400" dirty="0"/>
          </a:p>
          <a:p>
            <a:r>
              <a:rPr lang="en-US" dirty="0"/>
              <a:t>Chromosomes become less tightly coiled &amp; appear as </a:t>
            </a:r>
            <a:r>
              <a:rPr lang="en-US" b="1" u="sng" dirty="0"/>
              <a:t>chromatin </a:t>
            </a:r>
            <a:r>
              <a:rPr lang="en-US" dirty="0"/>
              <a:t>again </a:t>
            </a:r>
            <a:endParaRPr lang="en-US" sz="2400" dirty="0"/>
          </a:p>
          <a:p>
            <a:r>
              <a:rPr lang="en-US" dirty="0"/>
              <a:t>Cytokinesis begins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3793"/>
          <a:stretch>
            <a:fillRect/>
          </a:stretch>
        </p:blipFill>
        <p:spPr bwMode="auto">
          <a:xfrm>
            <a:off x="5715000" y="4695965"/>
            <a:ext cx="3124201" cy="21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4. </a:t>
            </a:r>
            <a:r>
              <a:rPr lang="en-US" dirty="0"/>
              <a:t>Telophase: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10" descr="animal_tel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90800"/>
            <a:ext cx="3429000" cy="3429000"/>
          </a:xfrm>
          <a:prstGeom prst="rect">
            <a:avLst/>
          </a:prstGeom>
          <a:noFill/>
        </p:spPr>
      </p:pic>
      <p:pic>
        <p:nvPicPr>
          <p:cNvPr id="6" name="Picture 12" descr="plant_tel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590800"/>
            <a:ext cx="3429000" cy="3429000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8200" y="1752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Animal Cell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15000" y="1752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Plant </a:t>
            </a:r>
            <a:r>
              <a:rPr lang="en-US" sz="3600" dirty="0">
                <a:solidFill>
                  <a:srgbClr val="FFFF00"/>
                </a:solidFill>
              </a:rPr>
              <a:t>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3324225" cy="26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5181600" y="1447800"/>
            <a:ext cx="1676400" cy="1524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19800" y="838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Nucleolus (forming)</a:t>
            </a:r>
            <a:endParaRPr lang="en-US" sz="30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0" y="3657600"/>
            <a:ext cx="1066800" cy="914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6482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DNA uncoiling-becoming chromatin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2895600" y="1828799"/>
            <a:ext cx="1676400" cy="762001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Nuclear membrane (forming)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C. </a:t>
            </a:r>
            <a:r>
              <a:rPr lang="en-US" dirty="0" smtClean="0"/>
              <a:t>Cytokinesis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b="1" u="sng" dirty="0"/>
              <a:t>Cytokinesis</a:t>
            </a:r>
            <a:r>
              <a:rPr lang="en-US" dirty="0"/>
              <a:t> = division of the cytoplasm of the cell and its organelles separate into 2 new daughter cells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10108"/>
            <a:ext cx="3657600" cy="23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 rot="16200000">
            <a:off x="4000499" y="2933701"/>
            <a:ext cx="1295402" cy="2590800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7432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2 new daughter cells 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(genetically IDENTICAL)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none" dirty="0" smtClean="0"/>
              <a:t>C. </a:t>
            </a:r>
            <a:r>
              <a:rPr lang="en-US" dirty="0" smtClean="0"/>
              <a:t>Cytokinesis: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876800" cy="4830763"/>
          </a:xfrm>
        </p:spPr>
        <p:txBody>
          <a:bodyPr/>
          <a:lstStyle/>
          <a:p>
            <a:pPr lvl="0"/>
            <a:r>
              <a:rPr lang="en-US" sz="3600" dirty="0"/>
              <a:t>In </a:t>
            </a:r>
            <a:r>
              <a:rPr lang="en-US" sz="3600" b="1" u="sng" dirty="0"/>
              <a:t>animals</a:t>
            </a:r>
            <a:r>
              <a:rPr lang="en-US" sz="3600" dirty="0"/>
              <a:t>, a groove called the </a:t>
            </a:r>
            <a:r>
              <a:rPr lang="en-US" sz="3600" b="1" u="sng" dirty="0"/>
              <a:t>cleavage furrow</a:t>
            </a:r>
            <a:r>
              <a:rPr lang="en-US" sz="3600" dirty="0"/>
              <a:t> forms pinching the parent cell in two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2290" name="Picture 2" descr="http://sps.k12.ar.us/massengale/images/modcleavag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0" y="1143000"/>
            <a:ext cx="3657600" cy="551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none" dirty="0" smtClean="0"/>
              <a:t>C. </a:t>
            </a:r>
            <a:r>
              <a:rPr lang="en-US" dirty="0" smtClean="0"/>
              <a:t>Cytokinesis: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In </a:t>
            </a:r>
            <a:r>
              <a:rPr lang="en-US" b="1" u="sng" dirty="0"/>
              <a:t>plants</a:t>
            </a:r>
            <a:r>
              <a:rPr lang="en-US" dirty="0"/>
              <a:t>, a </a:t>
            </a:r>
            <a:r>
              <a:rPr lang="en-US" b="1" u="sng" dirty="0"/>
              <a:t>cell plate</a:t>
            </a:r>
            <a:r>
              <a:rPr lang="en-US" dirty="0"/>
              <a:t> forms down the middle of the cell where the new </a:t>
            </a:r>
            <a:r>
              <a:rPr lang="en-US" b="1" u="sng" dirty="0"/>
              <a:t>cell wall</a:t>
            </a:r>
            <a:r>
              <a:rPr lang="en-US" dirty="0"/>
              <a:t> will be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3314" name="Picture 2" descr="http://sps.k12.ar.us/massengale/images/modcellplat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95400" y="2743200"/>
            <a:ext cx="7372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none" dirty="0" smtClean="0"/>
              <a:t>C. </a:t>
            </a:r>
            <a:r>
              <a:rPr lang="en-US" dirty="0" smtClean="0"/>
              <a:t>Cytokinesis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0"/>
            <a:ext cx="3657600" cy="23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 rot="16200000">
            <a:off x="4076699" y="2171701"/>
            <a:ext cx="1295402" cy="2590800"/>
          </a:xfrm>
          <a:prstGeom prst="rightBrace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6764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2 new daughter cells 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(genetically IDENTICAL)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</a:t>
            </a:r>
            <a:r>
              <a:rPr lang="en-US" dirty="0"/>
              <a:t>Cancer: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lvl="0"/>
            <a:r>
              <a:rPr lang="en-US" dirty="0" smtClean="0"/>
              <a:t>Cell division </a:t>
            </a:r>
            <a:r>
              <a:rPr lang="en-US" dirty="0"/>
              <a:t>must be controlled, otherwise cell growth will occur without limit (cancer) </a:t>
            </a:r>
            <a:endParaRPr lang="en-US" dirty="0" smtClean="0"/>
          </a:p>
          <a:p>
            <a:pPr lvl="1"/>
            <a:r>
              <a:rPr lang="en-US" b="1" u="sng" dirty="0" smtClean="0"/>
              <a:t>DNA</a:t>
            </a:r>
            <a:r>
              <a:rPr lang="en-US" dirty="0" smtClean="0"/>
              <a:t> mutations lead to changes in the proteins/enzymes that regulate the cell cycle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 descr="PICAWO8B9HCA5OA162CADCUR8QCAWWGUU4CA9P9OHJCAZU9ZKQCAPX3JR7CA4JNZ16CAJH8KY1CAB5D6ZRCAR881OXCA4DMIUKCAV35BW7CAUHH77HCAZDP9RUCA7EIZEHCAOOUAIPCAYAOOACCA62ACFMCAKJE3E7CALB3OXACA60PDEGCA40W3ALCAJOK1HJCASAJ4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431192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Cancerous Kidney Cells</a:t>
            </a:r>
            <a:endParaRPr lang="en-US" sz="2400" b="1" dirty="0"/>
          </a:p>
        </p:txBody>
      </p:sp>
      <p:pic>
        <p:nvPicPr>
          <p:cNvPr id="6" name="Picture 11" descr="ch 9 im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78275"/>
            <a:ext cx="4343400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VI. Cancer: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lvl="0"/>
            <a:r>
              <a:rPr lang="en-US" b="1" u="sng" dirty="0" smtClean="0"/>
              <a:t>Cancer</a:t>
            </a:r>
            <a:r>
              <a:rPr lang="en-US" dirty="0" smtClean="0"/>
              <a:t> </a:t>
            </a:r>
            <a:r>
              <a:rPr lang="en-US" dirty="0"/>
              <a:t>= a cell or group of cells that grow out of control and create a </a:t>
            </a:r>
            <a:r>
              <a:rPr lang="en-US" dirty="0" smtClean="0"/>
              <a:t>tumor</a:t>
            </a:r>
          </a:p>
          <a:p>
            <a:pPr lvl="2"/>
            <a:r>
              <a:rPr lang="en-US" dirty="0" smtClean="0"/>
              <a:t>Crowds out normal cells and results in the loss of tissue function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 descr="PICAWO8B9HCA5OA162CADCUR8QCAWWGUU4CA9P9OHJCAZU9ZKQCAPX3JR7CA4JNZ16CAJH8KY1CAB5D6ZRCAR881OXCA4DMIUKCAV35BW7CAUHH77HCAZDP9RUCA7EIZEHCAOOUAIPCAYAOOACCA62ACFMCAKJE3E7CALB3OXACA60PDEGCA40W3ALCAJOK1HJCASAJ4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431192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Cancerous Kidney Cells</a:t>
            </a:r>
            <a:endParaRPr lang="en-US" sz="2400" b="1" dirty="0"/>
          </a:p>
        </p:txBody>
      </p:sp>
      <p:pic>
        <p:nvPicPr>
          <p:cNvPr id="6" name="Picture 11" descr="ch 9 im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78275"/>
            <a:ext cx="4343400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Often Do Cells Divide?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Some cells must be repaired often such as cells lining the </a:t>
            </a:r>
            <a:r>
              <a:rPr lang="en-US" b="1" u="sng" dirty="0"/>
              <a:t>intestines</a:t>
            </a:r>
            <a:r>
              <a:rPr lang="en-US" dirty="0"/>
              <a:t>, </a:t>
            </a:r>
            <a:r>
              <a:rPr lang="en-US" b="1" u="sng" dirty="0"/>
              <a:t>white blood cells</a:t>
            </a:r>
            <a:r>
              <a:rPr lang="en-US" dirty="0"/>
              <a:t>, </a:t>
            </a:r>
            <a:r>
              <a:rPr lang="en-US" b="1" u="sng" dirty="0"/>
              <a:t>skin </a:t>
            </a:r>
            <a:r>
              <a:rPr lang="en-US" b="1" u="sng" dirty="0" smtClean="0"/>
              <a:t>cells;</a:t>
            </a:r>
            <a:r>
              <a:rPr lang="en-US" dirty="0" smtClean="0"/>
              <a:t> cells </a:t>
            </a:r>
            <a:r>
              <a:rPr lang="en-US" dirty="0"/>
              <a:t>with a short lifespan 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Other cells </a:t>
            </a:r>
            <a:r>
              <a:rPr lang="en-US" cap="all" dirty="0"/>
              <a:t>do not</a:t>
            </a:r>
            <a:r>
              <a:rPr lang="en-US" dirty="0"/>
              <a:t> divide at all after birth such as </a:t>
            </a:r>
            <a:r>
              <a:rPr lang="en-US" b="1" u="sng" dirty="0"/>
              <a:t>muscle</a:t>
            </a:r>
            <a:r>
              <a:rPr lang="en-US" dirty="0"/>
              <a:t>, nerve cells</a:t>
            </a:r>
            <a:r>
              <a:rPr lang="en-US" b="1" u="sng" dirty="0"/>
              <a:t>, brain cells, female egg cells</a:t>
            </a:r>
            <a:r>
              <a:rPr lang="en-US" dirty="0"/>
              <a:t>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2530" name="Picture 2" descr="http://nervecells.net/wp-content/uploads/2011/01/Nerve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010150"/>
            <a:ext cx="24638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ACAF1LE9LCA9P4TQQCAVF81ROCASEF47PCA62JQRJCA1DJHUPCA4VPK7DCA10EZFUCA1K3J0LCAVGHA0ZCA3K5AZ4CAJXCVVKCAAD7HIQCARZ7AW0CA0M0GOECAAQPMTECAQPLYKWCAXQHVKHCAAXLI43CAMEUIBECA1BO9S0CAKKJSMGCAQB8TBYCAD1TMSYCAHQ0EK8.jpg"/>
          <p:cNvPicPr>
            <a:picLocks noChangeAspect="1"/>
          </p:cNvPicPr>
          <p:nvPr/>
        </p:nvPicPr>
        <p:blipFill>
          <a:blip r:embed="rId3" cstate="print"/>
          <a:srcRect b="15130"/>
          <a:stretch>
            <a:fillRect/>
          </a:stretch>
        </p:blipFill>
        <p:spPr>
          <a:xfrm>
            <a:off x="5334000" y="2438400"/>
            <a:ext cx="28765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Z6CAZ2E8B7CALUI088CACGQL3SCAFXDLTQCAQT4H5RCA3UXEELCAYTMC0ACAFU74WPCA2EEK9SCA9MIL05CA0N1X1YCATSTGJQCAO0332ACA5XBSHJCADTCNK6CADHX9PICAYT9UY5CABJJI1HCASNYIDHCAN50WOACAKD04LJCAOP230ECAL4S7DDCAM2EGKXCA49HFYC.jpg"/>
          <p:cNvPicPr>
            <a:picLocks noChangeAspect="1"/>
          </p:cNvPicPr>
          <p:nvPr/>
        </p:nvPicPr>
        <p:blipFill>
          <a:blip r:embed="rId4" cstate="print"/>
          <a:srcRect l="21542" r="24703" b="17839"/>
          <a:stretch>
            <a:fillRect/>
          </a:stretch>
        </p:blipFill>
        <p:spPr>
          <a:xfrm>
            <a:off x="2209800" y="2590800"/>
            <a:ext cx="1295400" cy="155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VI. Cancer: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/>
          </a:bodyPr>
          <a:lstStyle/>
          <a:p>
            <a:pPr lvl="1"/>
            <a:r>
              <a:rPr lang="en-US" b="1" u="sng" dirty="0"/>
              <a:t>Tumor </a:t>
            </a:r>
            <a:r>
              <a:rPr lang="en-US" dirty="0"/>
              <a:t>= mass of growing, unregulated cells </a:t>
            </a:r>
            <a:endParaRPr lang="en-US" sz="2400" dirty="0"/>
          </a:p>
          <a:p>
            <a:pPr lvl="2"/>
            <a:r>
              <a:rPr lang="en-US" dirty="0"/>
              <a:t>2 types of tumors:</a:t>
            </a:r>
            <a:endParaRPr lang="en-US" sz="2400" dirty="0"/>
          </a:p>
          <a:p>
            <a:pPr marL="2228850" lvl="4" indent="-514350">
              <a:buFont typeface="+mj-lt"/>
              <a:buAutoNum type="arabicPeriod"/>
            </a:pPr>
            <a:r>
              <a:rPr lang="en-US" b="1" u="sng" dirty="0" smtClean="0"/>
              <a:t>Benign</a:t>
            </a:r>
            <a:r>
              <a:rPr lang="en-US" dirty="0" smtClean="0"/>
              <a:t>- </a:t>
            </a:r>
            <a:r>
              <a:rPr lang="en-US" dirty="0"/>
              <a:t>tumor that does not </a:t>
            </a:r>
            <a:r>
              <a:rPr lang="en-US" dirty="0" smtClean="0"/>
              <a:t>spread</a:t>
            </a:r>
            <a:endParaRPr lang="en-US" sz="2400" dirty="0" smtClean="0"/>
          </a:p>
          <a:p>
            <a:pPr marL="2228850" lvl="4" indent="-514350">
              <a:buFont typeface="+mj-lt"/>
              <a:buAutoNum type="arabicPeriod"/>
            </a:pPr>
            <a:r>
              <a:rPr lang="en-US" b="1" u="sng" dirty="0" smtClean="0"/>
              <a:t>Malignant</a:t>
            </a:r>
            <a:r>
              <a:rPr lang="en-US" dirty="0" smtClean="0"/>
              <a:t>- </a:t>
            </a:r>
            <a:r>
              <a:rPr lang="en-US" dirty="0"/>
              <a:t>tumor that spreads and destroys healthy tissue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Causes of cancer: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 </a:t>
            </a:r>
            <a:r>
              <a:rPr lang="en-US" dirty="0"/>
              <a:t>(family history)</a:t>
            </a:r>
            <a:endParaRPr lang="en-US" sz="2400" dirty="0"/>
          </a:p>
          <a:p>
            <a:r>
              <a:rPr lang="en-US" b="1" u="sng" dirty="0"/>
              <a:t>Smoking</a:t>
            </a:r>
            <a:endParaRPr lang="en-US" sz="2400" dirty="0"/>
          </a:p>
          <a:p>
            <a:r>
              <a:rPr lang="en-US" b="1" u="sng" dirty="0"/>
              <a:t>Carcinogens</a:t>
            </a:r>
            <a:r>
              <a:rPr lang="en-US" dirty="0"/>
              <a:t> (cancer-causing chemicals)</a:t>
            </a:r>
            <a:endParaRPr lang="en-US" sz="2400" dirty="0"/>
          </a:p>
          <a:p>
            <a:r>
              <a:rPr lang="en-US" b="1" u="sng" dirty="0"/>
              <a:t>Viruses</a:t>
            </a:r>
            <a:r>
              <a:rPr lang="en-US" dirty="0"/>
              <a:t>: </a:t>
            </a:r>
            <a:endParaRPr lang="en-US" sz="2400" dirty="0"/>
          </a:p>
          <a:p>
            <a:pPr lvl="1"/>
            <a:r>
              <a:rPr lang="en-US" dirty="0"/>
              <a:t>HPV can lead to cancer of reproductive organs</a:t>
            </a:r>
            <a:endParaRPr lang="en-US" sz="2400" dirty="0"/>
          </a:p>
          <a:p>
            <a:r>
              <a:rPr lang="en-US" b="1" u="sng" dirty="0"/>
              <a:t>Radiation</a:t>
            </a:r>
            <a:r>
              <a:rPr lang="en-US" dirty="0"/>
              <a:t>:</a:t>
            </a:r>
            <a:endParaRPr lang="en-US" sz="2400" dirty="0"/>
          </a:p>
          <a:p>
            <a:pPr lvl="0"/>
            <a:r>
              <a:rPr lang="en-US" dirty="0"/>
              <a:t>Sunlight- skin cancer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9938" name="Picture 2" descr="D:\Temporary Internet Files\Content.IE5\50YDU24G\MP9003995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269" y="228600"/>
            <a:ext cx="1785731" cy="2232709"/>
          </a:xfrm>
          <a:prstGeom prst="rect">
            <a:avLst/>
          </a:prstGeom>
          <a:noFill/>
        </p:spPr>
      </p:pic>
      <p:pic>
        <p:nvPicPr>
          <p:cNvPr id="39939" name="Picture 3" descr="D:\Temporary Internet Files\Content.IE5\PXZMI70W\MC9004347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286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phase of the cell cycle would this be?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rgbClr val="00C462"/>
                </a:solidFill>
              </a:rPr>
              <a:t>PROPHASE</a:t>
            </a:r>
            <a:endParaRPr lang="en-US" sz="4000" b="1" i="1" u="sng" dirty="0">
              <a:solidFill>
                <a:srgbClr val="00C4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2226" name="Picture 2" descr="http://www.jburroughs.org/science/resources/mitosis/mitosis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657600" y="2392362"/>
            <a:ext cx="5486400" cy="37433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462"/>
                </a:solidFill>
              </a:rPr>
              <a:t>http://www.jburroughs.org/science/resources/mitosis/cellcycle.html</a:t>
            </a:r>
            <a:endParaRPr lang="en-US" dirty="0">
              <a:solidFill>
                <a:srgbClr val="00C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phase of the cell cycle would this be?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rgbClr val="00C462"/>
                </a:solidFill>
              </a:rPr>
              <a:t>ANAPHASE</a:t>
            </a:r>
            <a:endParaRPr lang="en-US" sz="4000" b="1" i="1" u="sng" dirty="0">
              <a:solidFill>
                <a:srgbClr val="00C4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0178" name="Picture 2" descr="http://www.jburroughs.org/science/resources/mitosis/mitosis1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657600" y="2057400"/>
            <a:ext cx="548640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462"/>
                </a:solidFill>
              </a:rPr>
              <a:t>http://www.jburroughs.org/science/resources/mitosis/cellcycle.html</a:t>
            </a:r>
            <a:endParaRPr lang="en-US" dirty="0">
              <a:solidFill>
                <a:srgbClr val="00C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phase of the cell cycle would this be?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rgbClr val="00C462"/>
                </a:solidFill>
              </a:rPr>
              <a:t>INTERPHASE</a:t>
            </a:r>
            <a:endParaRPr lang="en-US" sz="4000" b="1" i="1" u="sng" dirty="0">
              <a:solidFill>
                <a:srgbClr val="00C4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 descr="http://www.jburroughs.org/science/resources/mitosis/mitosis1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14595" y="1828800"/>
            <a:ext cx="4929405" cy="33718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462"/>
                </a:solidFill>
              </a:rPr>
              <a:t>http://www.jburroughs.org/science/resources/mitosis/cellcycle.html</a:t>
            </a:r>
            <a:endParaRPr lang="en-US" dirty="0">
              <a:solidFill>
                <a:srgbClr val="00C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phase of the cell cycle would this be?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rgbClr val="00C462"/>
                </a:solidFill>
              </a:rPr>
              <a:t>TELOPHASE</a:t>
            </a:r>
            <a:endParaRPr lang="en-US" sz="4000" b="1" i="1" u="sng" dirty="0">
              <a:solidFill>
                <a:srgbClr val="00C4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9154" name="Picture 2" descr="http://www.jburroughs.org/science/resources/mitosis/mitosis7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657600" y="1981200"/>
            <a:ext cx="5486400" cy="358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462"/>
                </a:solidFill>
              </a:rPr>
              <a:t>http://www.jburroughs.org/science/resources/mitosis/cellcycle.html</a:t>
            </a:r>
            <a:endParaRPr lang="en-US" dirty="0">
              <a:solidFill>
                <a:srgbClr val="00C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phase of the cell cycle would this be?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rgbClr val="00C462"/>
                </a:solidFill>
              </a:rPr>
              <a:t>METAPHASE</a:t>
            </a:r>
            <a:endParaRPr lang="en-US" sz="4000" b="1" i="1" u="sng" dirty="0">
              <a:solidFill>
                <a:srgbClr val="00C4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1202" name="Picture 2" descr="http://www.jburroughs.org/science/resources/mitosis/mitosis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657600" y="2286000"/>
            <a:ext cx="5486400" cy="35718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462"/>
                </a:solidFill>
              </a:rPr>
              <a:t>http://www.jburroughs.org/science/resources/mitosis/cellcycle.html</a:t>
            </a:r>
            <a:endParaRPr lang="en-US" dirty="0">
              <a:solidFill>
                <a:srgbClr val="00C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Can you identify  5 stages?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4274" name="Picture 2" descr="Onion root tip sli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7010400" cy="51409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2116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462"/>
                </a:solidFill>
              </a:rPr>
              <a:t>http://district.bluegrass.kctcs.edu/billd.snyder/sharedfiles/biowebsite/BiologyLabs/BIO137/137Lab2/Lab2MitosisSlides.html</a:t>
            </a:r>
            <a:endParaRPr lang="en-US" dirty="0">
              <a:solidFill>
                <a:srgbClr val="00C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iology.iupui.edu/biocourses/N100/images/8mitos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210412" cy="5019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F8F2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Mitosis occurring in ANIMAL CELLS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F8F2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ife.uiuc.edu/ib/102/lectures/mitos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25040" y="-701040"/>
            <a:ext cx="469392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AF9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Mitosis occurring in PLANT CELLS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AF91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II. Reasons for Cell Division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135563"/>
          </a:xfrm>
        </p:spPr>
        <p:txBody>
          <a:bodyPr/>
          <a:lstStyle/>
          <a:p>
            <a:pPr lvl="0"/>
            <a:r>
              <a:rPr lang="en-US" dirty="0"/>
              <a:t>Cell </a:t>
            </a:r>
            <a:r>
              <a:rPr lang="en-US" u="sng" dirty="0"/>
              <a:t>growth</a:t>
            </a:r>
            <a:r>
              <a:rPr lang="en-US" dirty="0"/>
              <a:t> </a:t>
            </a:r>
          </a:p>
          <a:p>
            <a:pPr lvl="0"/>
            <a:r>
              <a:rPr lang="en-US" b="1" u="sng" dirty="0"/>
              <a:t>Repair </a:t>
            </a:r>
            <a:r>
              <a:rPr lang="en-US" dirty="0"/>
              <a:t>&amp; </a:t>
            </a:r>
            <a:r>
              <a:rPr lang="en-US" b="1" u="sng" dirty="0"/>
              <a:t>replacement </a:t>
            </a:r>
            <a:r>
              <a:rPr lang="en-US" dirty="0"/>
              <a:t>of damaged cell parts </a:t>
            </a:r>
          </a:p>
          <a:p>
            <a:pPr lvl="0"/>
            <a:r>
              <a:rPr lang="en-US" dirty="0"/>
              <a:t>Growth and development of an</a:t>
            </a:r>
            <a:r>
              <a:rPr lang="en-US" b="1" dirty="0"/>
              <a:t> </a:t>
            </a:r>
            <a:r>
              <a:rPr lang="en-US" b="1" u="sng" dirty="0"/>
              <a:t>embryo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Cell  is too </a:t>
            </a:r>
            <a:r>
              <a:rPr lang="en-US" b="1" u="sng" dirty="0" smtClean="0"/>
              <a:t>large.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505" name="Picture 1" descr="H:\Pictures_Braden\brad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62312"/>
            <a:ext cx="4368800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eop.yale.edu/imgs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890" y="0"/>
            <a:ext cx="5005936" cy="6858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3bscientific.com/imagelibrary/V2049U/V2049U_01_cell-division-i-chart-mitosis.jpg"/>
          <p:cNvPicPr>
            <a:picLocks noChangeAspect="1" noChangeArrowheads="1"/>
          </p:cNvPicPr>
          <p:nvPr/>
        </p:nvPicPr>
        <p:blipFill>
          <a:blip r:embed="rId2" cstate="print"/>
          <a:srcRect l="13793" t="3448" r="12644" b="9195"/>
          <a:stretch>
            <a:fillRect/>
          </a:stretch>
        </p:blipFill>
        <p:spPr bwMode="auto">
          <a:xfrm>
            <a:off x="1524000" y="0"/>
            <a:ext cx="5775158" cy="6858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278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Crash Course Mitosis:  Splitting  up is Complicated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D19DB-7C86-4EE8-8967-BE59AB8BA20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10" descr="Spher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622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Spher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1637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pher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8400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7313" y="3200400"/>
            <a:ext cx="23622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 r = 1 cm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 SA = 4 x 3.14 x 1cm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= 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 12.56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V = 4/3 x 3.14 x 1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= 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 4.19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     SA / V = 3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819400" y="4038600"/>
            <a:ext cx="23622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r = 2 cm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SA = 4 x 3.14 x 4cm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= 50.24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V = 4/3 x 3.14 x 8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= 33.49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SA / V = 1.5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00800" y="4760913"/>
            <a:ext cx="2362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r = 3 cm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SA = 4 x 3.14 x 9cm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= 113.04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V = 4/3 x 3.14 x 27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= 113.04 cm </a:t>
            </a:r>
            <a:r>
              <a:rPr kumimoji="0" lang="en-US" altLang="en-US" sz="14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30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SA / V = 1</a:t>
            </a:r>
          </a:p>
        </p:txBody>
      </p:sp>
    </p:spTree>
    <p:extLst>
      <p:ext uri="{BB962C8B-B14F-4D97-AF65-F5344CB8AC3E}">
        <p14:creationId xmlns:p14="http://schemas.microsoft.com/office/powerpoint/2010/main" val="36188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surface area and </a:t>
            </a:r>
            <a:r>
              <a:rPr lang="en-US" b="1" u="sng" dirty="0" smtClean="0"/>
              <a:t>volume</a:t>
            </a:r>
            <a:r>
              <a:rPr lang="en-US" dirty="0" smtClean="0"/>
              <a:t> get too close in number, the cell will divide.</a:t>
            </a:r>
          </a:p>
          <a:p>
            <a:pPr lvl="1"/>
            <a:r>
              <a:rPr lang="en-US" dirty="0" smtClean="0"/>
              <a:t>Ratio close to </a:t>
            </a:r>
            <a:r>
              <a:rPr lang="en-US" b="1" u="sng" dirty="0" smtClean="0"/>
              <a:t>1:1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Cells are much better functioning when there is more </a:t>
            </a:r>
            <a:r>
              <a:rPr lang="en-US" b="1" u="sng" dirty="0" smtClean="0"/>
              <a:t>surface</a:t>
            </a:r>
            <a:r>
              <a:rPr lang="en-US" dirty="0" smtClean="0"/>
              <a:t> </a:t>
            </a:r>
            <a:r>
              <a:rPr lang="en-US" b="1" u="sng" dirty="0" smtClean="0"/>
              <a:t>area</a:t>
            </a:r>
            <a:r>
              <a:rPr lang="en-US" dirty="0" smtClean="0"/>
              <a:t> than volume.</a:t>
            </a:r>
          </a:p>
          <a:p>
            <a:pPr lvl="1"/>
            <a:r>
              <a:rPr lang="en-US" dirty="0" smtClean="0"/>
              <a:t>3:1 or </a:t>
            </a:r>
            <a:r>
              <a:rPr lang="en-US" b="1" u="sng" dirty="0" smtClean="0"/>
              <a:t>10:1</a:t>
            </a:r>
            <a:endParaRPr lang="en-US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III. </a:t>
            </a:r>
            <a:r>
              <a:rPr lang="en-US" b="1" i="1" dirty="0"/>
              <a:t>Chromosomes &amp; Their Structure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lvl="0"/>
            <a:r>
              <a:rPr lang="en-US" dirty="0"/>
              <a:t>The plans for making cells are coded in</a:t>
            </a:r>
            <a:r>
              <a:rPr lang="en-US" b="1" dirty="0"/>
              <a:t> </a:t>
            </a:r>
            <a:r>
              <a:rPr lang="en-US" b="1" u="sng" dirty="0"/>
              <a:t>DNA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DNA, </a:t>
            </a:r>
            <a:r>
              <a:rPr lang="en-US" dirty="0" smtClean="0"/>
              <a:t>deoxyribonucleic </a:t>
            </a:r>
            <a:r>
              <a:rPr lang="en-US" dirty="0"/>
              <a:t>acid, is a long thin molecule that stores </a:t>
            </a:r>
            <a:r>
              <a:rPr lang="en-US" b="1" u="sng" dirty="0"/>
              <a:t>genetic information </a:t>
            </a:r>
            <a:endParaRPr lang="en-US" dirty="0"/>
          </a:p>
          <a:p>
            <a:pPr lvl="0"/>
            <a:r>
              <a:rPr lang="en-US" dirty="0"/>
              <a:t>DNA is organized into giant molecules called </a:t>
            </a:r>
            <a:r>
              <a:rPr lang="en-US" b="1" u="sng" dirty="0"/>
              <a:t>chromosomes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481" name="Picture 1" descr="D:\Temporary Internet Files\Content.IE5\34MLGM5S\MCj01494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1828800" cy="212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III. </a:t>
            </a:r>
            <a:r>
              <a:rPr lang="en-US" b="1" i="1" dirty="0"/>
              <a:t>Chromosomes &amp; Their Structure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191000" cy="5715000"/>
          </a:xfrm>
        </p:spPr>
        <p:txBody>
          <a:bodyPr>
            <a:normAutofit fontScale="92500"/>
          </a:bodyPr>
          <a:lstStyle/>
          <a:p>
            <a:pPr lvl="0"/>
            <a:r>
              <a:rPr lang="en-US" b="1" u="sng" dirty="0"/>
              <a:t>Chromosomes</a:t>
            </a:r>
            <a:r>
              <a:rPr lang="en-US" dirty="0"/>
              <a:t> are made of protein &amp; a long, single, tightly-coiled DNA molecule visible only when the cell divides </a:t>
            </a:r>
          </a:p>
          <a:p>
            <a:pPr lvl="0"/>
            <a:r>
              <a:rPr lang="en-US" dirty="0"/>
              <a:t>When a cell is </a:t>
            </a:r>
            <a:r>
              <a:rPr lang="en-US" cap="all" dirty="0"/>
              <a:t>not</a:t>
            </a:r>
            <a:r>
              <a:rPr lang="en-US" dirty="0"/>
              <a:t> dividing the chromosome (DNA) is less visible &amp; is called </a:t>
            </a:r>
            <a:r>
              <a:rPr lang="en-US" b="1" u="sng" dirty="0"/>
              <a:t>chromatin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1B8A-52C3-4417-AF3D-EB89780811F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Diagram of how genes make up a cell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91000" y="1060971"/>
            <a:ext cx="4953000" cy="5797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40C4CF-F36D-4E69-9BB8-F36C00AE8A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D6054-E757-4F4B-89D6-9D8FB6BAC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523328-9C7D-456F-809B-E6A60C3F864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1368</Words>
  <Application>Microsoft Office PowerPoint</Application>
  <PresentationFormat>On-screen Show (4:3)</PresentationFormat>
  <Paragraphs>253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Arial Rounded MT Bold</vt:lpstr>
      <vt:lpstr>Calibri</vt:lpstr>
      <vt:lpstr>Comic Sans MS</vt:lpstr>
      <vt:lpstr>Office Theme</vt:lpstr>
      <vt:lpstr>The Cell Cycle &amp; Cellular Division</vt:lpstr>
      <vt:lpstr>I. Cell Division: </vt:lpstr>
      <vt:lpstr>I. Cell Division: </vt:lpstr>
      <vt:lpstr>How Often Do Cells Divide? </vt:lpstr>
      <vt:lpstr>II. Reasons for Cell Division:</vt:lpstr>
      <vt:lpstr>PowerPoint Presentation</vt:lpstr>
      <vt:lpstr>Large cells</vt:lpstr>
      <vt:lpstr>III. Chromosomes &amp; Their Structure:</vt:lpstr>
      <vt:lpstr>III. Chromosomes &amp; Their Structure:</vt:lpstr>
      <vt:lpstr>III Chromosomes &amp; Their Structure:</vt:lpstr>
      <vt:lpstr>IV. Cell Cycle &amp; Cell Division:</vt:lpstr>
      <vt:lpstr>IV. Cell Cycle &amp; Cell Division:</vt:lpstr>
      <vt:lpstr>IV. Cell Cycle &amp; Cell Division:</vt:lpstr>
      <vt:lpstr>IV. Cell Cycle &amp; Cell Division:</vt:lpstr>
      <vt:lpstr>A. Interphase:</vt:lpstr>
      <vt:lpstr>A. Interphase:</vt:lpstr>
      <vt:lpstr>A. Interphase:</vt:lpstr>
      <vt:lpstr>A. Interphase:</vt:lpstr>
      <vt:lpstr>PowerPoint Presentation</vt:lpstr>
      <vt:lpstr>B. 4 Stages of Mitosis: </vt:lpstr>
      <vt:lpstr>\. Prophase: </vt:lpstr>
      <vt:lpstr>\. Prophase: </vt:lpstr>
      <vt:lpstr>\. Prophase: </vt:lpstr>
      <vt:lpstr>PowerPoint Presentation</vt:lpstr>
      <vt:lpstr>2.  Metaphase:  </vt:lpstr>
      <vt:lpstr>2.  Metaphase:  </vt:lpstr>
      <vt:lpstr>PowerPoint Presentation</vt:lpstr>
      <vt:lpstr>3. Anaphase:  </vt:lpstr>
      <vt:lpstr>3. Anaphase:  </vt:lpstr>
      <vt:lpstr>PowerPoint Presentation</vt:lpstr>
      <vt:lpstr>4. Telophase:  </vt:lpstr>
      <vt:lpstr>4. Telophase:  </vt:lpstr>
      <vt:lpstr>PowerPoint Presentation</vt:lpstr>
      <vt:lpstr>C. Cytokinesis:  </vt:lpstr>
      <vt:lpstr>C. Cytokinesis:</vt:lpstr>
      <vt:lpstr>C. Cytokinesis:</vt:lpstr>
      <vt:lpstr>C. Cytokinesis:  </vt:lpstr>
      <vt:lpstr>V. Cancer: </vt:lpstr>
      <vt:lpstr>VI. Cancer: </vt:lpstr>
      <vt:lpstr>VI. Cancer:</vt:lpstr>
      <vt:lpstr>Causes of cancer: </vt:lpstr>
      <vt:lpstr>What phase of the cell cycle would this be?</vt:lpstr>
      <vt:lpstr>What phase of the cell cycle would this be?</vt:lpstr>
      <vt:lpstr>What phase of the cell cycle would this be?</vt:lpstr>
      <vt:lpstr>What phase of the cell cycle would this be?</vt:lpstr>
      <vt:lpstr>What phase of the cell cycle would this be?</vt:lpstr>
      <vt:lpstr>Can you identify  5 stages?</vt:lpstr>
      <vt:lpstr>PowerPoint Presentation</vt:lpstr>
      <vt:lpstr>PowerPoint Presentation</vt:lpstr>
      <vt:lpstr>PowerPoint Presentation</vt:lpstr>
      <vt:lpstr>PowerPoint Presentation</vt:lpstr>
      <vt:lpstr>Crash Course Mitosis:  Splitting  up is Complicated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Fishel, Shelley</dc:creator>
  <cp:lastModifiedBy>Fishel, Shelley</cp:lastModifiedBy>
  <cp:revision>112</cp:revision>
  <dcterms:created xsi:type="dcterms:W3CDTF">2008-10-16T19:17:14Z</dcterms:created>
  <dcterms:modified xsi:type="dcterms:W3CDTF">2016-01-21T19:43:50Z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  <property fmtid="{D5CDD505-2E9C-101B-9397-08002B2CF9AE}" pid="3" name="IsMyDocuments">
    <vt:bool>true</vt:bool>
  </property>
</Properties>
</file>