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8" r:id="rId6"/>
    <p:sldId id="260" r:id="rId7"/>
    <p:sldId id="259" r:id="rId8"/>
    <p:sldId id="262" r:id="rId9"/>
    <p:sldId id="261" r:id="rId10"/>
    <p:sldId id="264" r:id="rId11"/>
    <p:sldId id="263" r:id="rId12"/>
    <p:sldId id="257" r:id="rId13"/>
    <p:sldId id="266" r:id="rId14"/>
    <p:sldId id="265" r:id="rId15"/>
    <p:sldId id="269" r:id="rId16"/>
    <p:sldId id="267" r:id="rId17"/>
    <p:sldId id="268" r:id="rId18"/>
    <p:sldId id="271" r:id="rId19"/>
    <p:sldId id="270"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5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6A6FD-2670-4F1C-BEA8-A8638E8AB854}" type="datetimeFigureOut">
              <a:rPr lang="en-US" smtClean="0"/>
              <a:t>4/1/2013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E241A4-DA85-4065-9C97-61A6E8381292}" type="slidenum">
              <a:rPr lang="en-US" smtClean="0"/>
              <a:t>‹#›</a:t>
            </a:fld>
            <a:endParaRPr lang="en-US" dirty="0"/>
          </a:p>
        </p:txBody>
      </p:sp>
    </p:spTree>
    <p:extLst>
      <p:ext uri="{BB962C8B-B14F-4D97-AF65-F5344CB8AC3E}">
        <p14:creationId xmlns:p14="http://schemas.microsoft.com/office/powerpoint/2010/main" val="1326979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241A4-DA85-4065-9C97-61A6E8381292}" type="slidenum">
              <a:rPr lang="en-US" smtClean="0"/>
              <a:t>12</a:t>
            </a:fld>
            <a:endParaRPr lang="en-US" dirty="0"/>
          </a:p>
        </p:txBody>
      </p:sp>
    </p:spTree>
    <p:extLst>
      <p:ext uri="{BB962C8B-B14F-4D97-AF65-F5344CB8AC3E}">
        <p14:creationId xmlns:p14="http://schemas.microsoft.com/office/powerpoint/2010/main" val="252418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BA9CF5-21B6-47E2-B0ED-EB9CF0823601}" type="datetimeFigureOut">
              <a:rPr lang="en-US" smtClean="0"/>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62D89-939B-473A-A1C8-359C1E53D8C1}" type="slidenum">
              <a:rPr lang="en-US" smtClean="0"/>
              <a:t>‹#›</a:t>
            </a:fld>
            <a:endParaRPr lang="en-US" dirty="0"/>
          </a:p>
        </p:txBody>
      </p:sp>
    </p:spTree>
    <p:extLst>
      <p:ext uri="{BB962C8B-B14F-4D97-AF65-F5344CB8AC3E}">
        <p14:creationId xmlns:p14="http://schemas.microsoft.com/office/powerpoint/2010/main" val="18891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A9CF5-21B6-47E2-B0ED-EB9CF0823601}" type="datetimeFigureOut">
              <a:rPr lang="en-US" smtClean="0"/>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62D89-939B-473A-A1C8-359C1E53D8C1}" type="slidenum">
              <a:rPr lang="en-US" smtClean="0"/>
              <a:t>‹#›</a:t>
            </a:fld>
            <a:endParaRPr lang="en-US" dirty="0"/>
          </a:p>
        </p:txBody>
      </p:sp>
    </p:spTree>
    <p:extLst>
      <p:ext uri="{BB962C8B-B14F-4D97-AF65-F5344CB8AC3E}">
        <p14:creationId xmlns:p14="http://schemas.microsoft.com/office/powerpoint/2010/main" val="388242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A9CF5-21B6-47E2-B0ED-EB9CF0823601}" type="datetimeFigureOut">
              <a:rPr lang="en-US" smtClean="0"/>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62D89-939B-473A-A1C8-359C1E53D8C1}" type="slidenum">
              <a:rPr lang="en-US" smtClean="0"/>
              <a:t>‹#›</a:t>
            </a:fld>
            <a:endParaRPr lang="en-US" dirty="0"/>
          </a:p>
        </p:txBody>
      </p:sp>
    </p:spTree>
    <p:extLst>
      <p:ext uri="{BB962C8B-B14F-4D97-AF65-F5344CB8AC3E}">
        <p14:creationId xmlns:p14="http://schemas.microsoft.com/office/powerpoint/2010/main" val="332270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A9CF5-21B6-47E2-B0ED-EB9CF0823601}" type="datetimeFigureOut">
              <a:rPr lang="en-US" smtClean="0"/>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62D89-939B-473A-A1C8-359C1E53D8C1}" type="slidenum">
              <a:rPr lang="en-US" smtClean="0"/>
              <a:t>‹#›</a:t>
            </a:fld>
            <a:endParaRPr lang="en-US" dirty="0"/>
          </a:p>
        </p:txBody>
      </p:sp>
    </p:spTree>
    <p:extLst>
      <p:ext uri="{BB962C8B-B14F-4D97-AF65-F5344CB8AC3E}">
        <p14:creationId xmlns:p14="http://schemas.microsoft.com/office/powerpoint/2010/main" val="195621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A9CF5-21B6-47E2-B0ED-EB9CF0823601}" type="datetimeFigureOut">
              <a:rPr lang="en-US" smtClean="0"/>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062D89-939B-473A-A1C8-359C1E53D8C1}" type="slidenum">
              <a:rPr lang="en-US" smtClean="0"/>
              <a:t>‹#›</a:t>
            </a:fld>
            <a:endParaRPr lang="en-US" dirty="0"/>
          </a:p>
        </p:txBody>
      </p:sp>
    </p:spTree>
    <p:extLst>
      <p:ext uri="{BB962C8B-B14F-4D97-AF65-F5344CB8AC3E}">
        <p14:creationId xmlns:p14="http://schemas.microsoft.com/office/powerpoint/2010/main" val="359560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BA9CF5-21B6-47E2-B0ED-EB9CF0823601}" type="datetimeFigureOut">
              <a:rPr lang="en-US" smtClean="0"/>
              <a:t>4/1/2013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062D89-939B-473A-A1C8-359C1E53D8C1}" type="slidenum">
              <a:rPr lang="en-US" smtClean="0"/>
              <a:t>‹#›</a:t>
            </a:fld>
            <a:endParaRPr lang="en-US" dirty="0"/>
          </a:p>
        </p:txBody>
      </p:sp>
    </p:spTree>
    <p:extLst>
      <p:ext uri="{BB962C8B-B14F-4D97-AF65-F5344CB8AC3E}">
        <p14:creationId xmlns:p14="http://schemas.microsoft.com/office/powerpoint/2010/main" val="37550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BA9CF5-21B6-47E2-B0ED-EB9CF0823601}" type="datetimeFigureOut">
              <a:rPr lang="en-US" smtClean="0"/>
              <a:t>4/1/2013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062D89-939B-473A-A1C8-359C1E53D8C1}" type="slidenum">
              <a:rPr lang="en-US" smtClean="0"/>
              <a:t>‹#›</a:t>
            </a:fld>
            <a:endParaRPr lang="en-US" dirty="0"/>
          </a:p>
        </p:txBody>
      </p:sp>
    </p:spTree>
    <p:extLst>
      <p:ext uri="{BB962C8B-B14F-4D97-AF65-F5344CB8AC3E}">
        <p14:creationId xmlns:p14="http://schemas.microsoft.com/office/powerpoint/2010/main" val="141358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BA9CF5-21B6-47E2-B0ED-EB9CF0823601}" type="datetimeFigureOut">
              <a:rPr lang="en-US" smtClean="0"/>
              <a:t>4/1/2013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062D89-939B-473A-A1C8-359C1E53D8C1}" type="slidenum">
              <a:rPr lang="en-US" smtClean="0"/>
              <a:t>‹#›</a:t>
            </a:fld>
            <a:endParaRPr lang="en-US" dirty="0"/>
          </a:p>
        </p:txBody>
      </p:sp>
    </p:spTree>
    <p:extLst>
      <p:ext uri="{BB962C8B-B14F-4D97-AF65-F5344CB8AC3E}">
        <p14:creationId xmlns:p14="http://schemas.microsoft.com/office/powerpoint/2010/main" val="312897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A9CF5-21B6-47E2-B0ED-EB9CF0823601}" type="datetimeFigureOut">
              <a:rPr lang="en-US" smtClean="0"/>
              <a:t>4/1/2013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062D89-939B-473A-A1C8-359C1E53D8C1}" type="slidenum">
              <a:rPr lang="en-US" smtClean="0"/>
              <a:t>‹#›</a:t>
            </a:fld>
            <a:endParaRPr lang="en-US" dirty="0"/>
          </a:p>
        </p:txBody>
      </p:sp>
    </p:spTree>
    <p:extLst>
      <p:ext uri="{BB962C8B-B14F-4D97-AF65-F5344CB8AC3E}">
        <p14:creationId xmlns:p14="http://schemas.microsoft.com/office/powerpoint/2010/main" val="373198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A9CF5-21B6-47E2-B0ED-EB9CF0823601}" type="datetimeFigureOut">
              <a:rPr lang="en-US" smtClean="0"/>
              <a:t>4/1/2013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062D89-939B-473A-A1C8-359C1E53D8C1}" type="slidenum">
              <a:rPr lang="en-US" smtClean="0"/>
              <a:t>‹#›</a:t>
            </a:fld>
            <a:endParaRPr lang="en-US" dirty="0"/>
          </a:p>
        </p:txBody>
      </p:sp>
    </p:spTree>
    <p:extLst>
      <p:ext uri="{BB962C8B-B14F-4D97-AF65-F5344CB8AC3E}">
        <p14:creationId xmlns:p14="http://schemas.microsoft.com/office/powerpoint/2010/main" val="148912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A9CF5-21B6-47E2-B0ED-EB9CF0823601}" type="datetimeFigureOut">
              <a:rPr lang="en-US" smtClean="0"/>
              <a:t>4/1/2013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062D89-939B-473A-A1C8-359C1E53D8C1}" type="slidenum">
              <a:rPr lang="en-US" smtClean="0"/>
              <a:t>‹#›</a:t>
            </a:fld>
            <a:endParaRPr lang="en-US" dirty="0"/>
          </a:p>
        </p:txBody>
      </p:sp>
    </p:spTree>
    <p:extLst>
      <p:ext uri="{BB962C8B-B14F-4D97-AF65-F5344CB8AC3E}">
        <p14:creationId xmlns:p14="http://schemas.microsoft.com/office/powerpoint/2010/main" val="312114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A9CF5-21B6-47E2-B0ED-EB9CF0823601}" type="datetimeFigureOut">
              <a:rPr lang="en-US" smtClean="0"/>
              <a:t>4/1/2013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62D89-939B-473A-A1C8-359C1E53D8C1}" type="slidenum">
              <a:rPr lang="en-US" smtClean="0"/>
              <a:t>‹#›</a:t>
            </a:fld>
            <a:endParaRPr lang="en-US" dirty="0"/>
          </a:p>
        </p:txBody>
      </p:sp>
    </p:spTree>
    <p:extLst>
      <p:ext uri="{BB962C8B-B14F-4D97-AF65-F5344CB8AC3E}">
        <p14:creationId xmlns:p14="http://schemas.microsoft.com/office/powerpoint/2010/main" val="357200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hyperlink" Target="http://www.sumanasinc.com/webcontent/animations/content/mendel/mendel.html" TargetMode="Externa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highered.mcgraw-hill.com/sites/0072495855/student_view0/chapter2/animation__mitosis_and_cytokinesis.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highered.mcgraw-hill.com/olcweb/cgi/pluginpop.cgi?it=swf::535::535::/sites/dl/free/0072437316/120074/bio19.swf::Stages%20of%20Meiosis" TargetMode="Externa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 Growth and Genetics</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spTree>
    <p:custDataLst>
      <p:tags r:id="rId1"/>
    </p:custDataLst>
    <p:extLst>
      <p:ext uri="{BB962C8B-B14F-4D97-AF65-F5344CB8AC3E}">
        <p14:creationId xmlns:p14="http://schemas.microsoft.com/office/powerpoint/2010/main" val="918480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DNA Replication</a:t>
            </a:r>
            <a:endParaRPr lang="en-US" dirty="0"/>
          </a:p>
        </p:txBody>
      </p:sp>
      <p:sp>
        <p:nvSpPr>
          <p:cNvPr id="3" name="Content Placeholder 2"/>
          <p:cNvSpPr>
            <a:spLocks noGrp="1"/>
          </p:cNvSpPr>
          <p:nvPr>
            <p:ph idx="1"/>
          </p:nvPr>
        </p:nvSpPr>
        <p:spPr>
          <a:xfrm>
            <a:off x="228600" y="1219200"/>
            <a:ext cx="4267200" cy="5257800"/>
          </a:xfrm>
        </p:spPr>
        <p:txBody>
          <a:bodyPr>
            <a:normAutofit fontScale="85000" lnSpcReduction="20000"/>
          </a:bodyPr>
          <a:lstStyle/>
          <a:p>
            <a:r>
              <a:rPr lang="en-US" i="1" dirty="0"/>
              <a:t>This is key for DNA replication. DNA (a double stranded molecule) splits into two halves, and each half serves as a “template” </a:t>
            </a:r>
            <a:r>
              <a:rPr lang="en-US" i="1" dirty="0" smtClean="0"/>
              <a:t> or pattern to </a:t>
            </a:r>
            <a:r>
              <a:rPr lang="en-US" i="1" dirty="0"/>
              <a:t>build the new half. </a:t>
            </a:r>
            <a:endParaRPr lang="en-US" i="1" dirty="0" smtClean="0"/>
          </a:p>
          <a:p>
            <a:r>
              <a:rPr lang="en-US" i="1" dirty="0" smtClean="0"/>
              <a:t>The result is two identical strands of DNA</a:t>
            </a:r>
          </a:p>
          <a:p>
            <a:pPr lvl="1"/>
            <a:r>
              <a:rPr lang="en-US" i="1" dirty="0" smtClean="0"/>
              <a:t>Adenine </a:t>
            </a:r>
            <a:r>
              <a:rPr lang="en-US" i="1" dirty="0"/>
              <a:t>always pairs with </a:t>
            </a:r>
            <a:r>
              <a:rPr lang="en-US" i="1" dirty="0" smtClean="0"/>
              <a:t>Thymine </a:t>
            </a:r>
            <a:r>
              <a:rPr lang="en-US" i="1" dirty="0"/>
              <a:t>(straight line letters AT go together) and </a:t>
            </a:r>
            <a:r>
              <a:rPr lang="en-US" i="1" dirty="0" smtClean="0"/>
              <a:t>Guanine </a:t>
            </a:r>
            <a:r>
              <a:rPr lang="en-US" i="1" dirty="0"/>
              <a:t>always pairs with </a:t>
            </a:r>
            <a:r>
              <a:rPr lang="en-US" i="1" dirty="0" smtClean="0"/>
              <a:t>Cytosine </a:t>
            </a:r>
            <a:r>
              <a:rPr lang="en-US" i="1" dirty="0"/>
              <a:t>(curvy letters GC go together</a:t>
            </a:r>
            <a:r>
              <a:rPr lang="en-US" i="1" dirty="0" smtClean="0"/>
              <a:t>)</a:t>
            </a:r>
          </a:p>
          <a:p>
            <a:pPr lvl="1"/>
            <a:endParaRPr lang="en-US" dirty="0"/>
          </a:p>
          <a:p>
            <a:endParaRPr lang="en-US" dirty="0"/>
          </a:p>
        </p:txBody>
      </p:sp>
      <p:pic>
        <p:nvPicPr>
          <p:cNvPr id="3074" name="Picture 2" descr="http://www.mhhe.com/biosci/esp/2001_saladin/folder_structure/le/m7/s1/assets/images/lem7s1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90600"/>
            <a:ext cx="3923234" cy="5105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50035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smtClean="0"/>
              <a:t>4</a:t>
            </a:r>
            <a:r>
              <a:rPr lang="en-US" sz="2400" b="1" dirty="0"/>
              <a:t>.) Which process helps to preserve the genetic information </a:t>
            </a:r>
            <a:r>
              <a:rPr lang="en-US" sz="2400" b="1" dirty="0" smtClean="0"/>
              <a:t>	stored </a:t>
            </a:r>
            <a:r>
              <a:rPr lang="en-US" sz="2400" b="1" dirty="0"/>
              <a:t>in DNA during DNA replication?</a:t>
            </a:r>
            <a:br>
              <a:rPr lang="en-US" sz="2400" b="1" dirty="0"/>
            </a:br>
            <a:endParaRPr lang="en-US" sz="2400" b="1" dirty="0"/>
          </a:p>
        </p:txBody>
      </p:sp>
      <p:sp>
        <p:nvSpPr>
          <p:cNvPr id="3" name="Content Placeholder 2"/>
          <p:cNvSpPr>
            <a:spLocks noGrp="1"/>
          </p:cNvSpPr>
          <p:nvPr>
            <p:ph idx="1"/>
          </p:nvPr>
        </p:nvSpPr>
        <p:spPr/>
        <p:txBody>
          <a:bodyPr>
            <a:normAutofit/>
          </a:bodyPr>
          <a:lstStyle/>
          <a:p>
            <a:pPr marL="0" indent="0">
              <a:buNone/>
            </a:pPr>
            <a:r>
              <a:rPr lang="en-US" dirty="0" smtClean="0"/>
              <a:t>A</a:t>
            </a:r>
            <a:r>
              <a:rPr lang="en-US" dirty="0"/>
              <a:t>.) The replacement of nitrogen base thymine </a:t>
            </a:r>
            <a:r>
              <a:rPr lang="en-US" dirty="0" smtClean="0"/>
              <a:t>	with </a:t>
            </a:r>
            <a:r>
              <a:rPr lang="en-US" dirty="0"/>
              <a:t>uracil</a:t>
            </a:r>
            <a:r>
              <a:rPr lang="en-US" dirty="0" smtClean="0"/>
              <a:t>.</a:t>
            </a:r>
          </a:p>
          <a:p>
            <a:pPr marL="0" indent="0">
              <a:buNone/>
            </a:pPr>
            <a:r>
              <a:rPr lang="en-US" dirty="0" smtClean="0"/>
              <a:t>B</a:t>
            </a:r>
            <a:r>
              <a:rPr lang="en-US" dirty="0"/>
              <a:t>.) Enzymes quickly linking nitrogen bases with </a:t>
            </a:r>
            <a:r>
              <a:rPr lang="en-US" dirty="0" smtClean="0"/>
              <a:t>	hydrogen </a:t>
            </a:r>
            <a:r>
              <a:rPr lang="en-US" dirty="0"/>
              <a:t>bonds</a:t>
            </a:r>
            <a:r>
              <a:rPr lang="en-US" dirty="0" smtClean="0"/>
              <a:t>.</a:t>
            </a:r>
          </a:p>
          <a:p>
            <a:pPr marL="0" indent="0">
              <a:buNone/>
            </a:pPr>
            <a:r>
              <a:rPr lang="en-US" dirty="0" smtClean="0"/>
              <a:t>C</a:t>
            </a:r>
            <a:r>
              <a:rPr lang="en-US" dirty="0"/>
              <a:t>.) The synthesis of unique sugar and phosphate </a:t>
            </a:r>
            <a:r>
              <a:rPr lang="en-US" dirty="0" smtClean="0"/>
              <a:t>	molecules </a:t>
            </a:r>
            <a:r>
              <a:rPr lang="en-US" dirty="0"/>
              <a:t>for each </a:t>
            </a:r>
            <a:r>
              <a:rPr lang="en-US" dirty="0" smtClean="0"/>
              <a:t>nucleotide</a:t>
            </a:r>
            <a:r>
              <a:rPr lang="en-US" i="1" dirty="0" smtClean="0"/>
              <a:t>.</a:t>
            </a:r>
            <a:endParaRPr lang="en-US" dirty="0"/>
          </a:p>
          <a:p>
            <a:pPr marL="0" indent="0">
              <a:buNone/>
            </a:pPr>
            <a:r>
              <a:rPr lang="en-US" dirty="0" smtClean="0"/>
              <a:t>D</a:t>
            </a:r>
            <a:r>
              <a:rPr lang="en-US" dirty="0"/>
              <a:t>.) Nucleotides lining up along the template </a:t>
            </a:r>
            <a:r>
              <a:rPr lang="en-US" dirty="0" smtClean="0"/>
              <a:t>	strand </a:t>
            </a:r>
            <a:r>
              <a:rPr lang="en-US" dirty="0"/>
              <a:t>according to base pairing rules</a:t>
            </a:r>
            <a:r>
              <a:rPr lang="en-US" dirty="0" smtClean="0"/>
              <a:t>. </a:t>
            </a:r>
            <a:endParaRPr lang="en-US" dirty="0"/>
          </a:p>
        </p:txBody>
      </p:sp>
      <p:sp>
        <p:nvSpPr>
          <p:cNvPr id="4" name="Explosion 2 3"/>
          <p:cNvSpPr/>
          <p:nvPr/>
        </p:nvSpPr>
        <p:spPr>
          <a:xfrm>
            <a:off x="304800" y="48006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5055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
            </a:r>
            <a:br>
              <a:rPr lang="en-US" sz="3200" dirty="0" smtClean="0"/>
            </a:br>
            <a:r>
              <a:rPr lang="en-US" sz="3200" dirty="0"/>
              <a:t/>
            </a:r>
            <a:br>
              <a:rPr lang="en-US" sz="3200" dirty="0"/>
            </a:br>
            <a:r>
              <a:rPr lang="en-US" sz="3200" dirty="0" smtClean="0"/>
              <a:t>An </a:t>
            </a:r>
            <a:r>
              <a:rPr lang="en-US" sz="3200" dirty="0"/>
              <a:t>embryonic cell divides repeatedly, with each new cell containing all the genetic information to form the entire organism. Which feature of DNA ensures that genetic information is conserved as it is replicated?</a:t>
            </a:r>
          </a:p>
        </p:txBody>
      </p:sp>
      <p:sp>
        <p:nvSpPr>
          <p:cNvPr id="4" name="Rectangle 3"/>
          <p:cNvSpPr/>
          <p:nvPr/>
        </p:nvSpPr>
        <p:spPr>
          <a:xfrm>
            <a:off x="152400" y="2667000"/>
            <a:ext cx="8610600" cy="3539430"/>
          </a:xfrm>
          <a:prstGeom prst="rect">
            <a:avLst/>
          </a:prstGeom>
        </p:spPr>
        <p:txBody>
          <a:bodyPr wrap="square">
            <a:spAutoFit/>
          </a:bodyPr>
          <a:lstStyle/>
          <a:p>
            <a:endParaRPr lang="en-US" sz="2800" dirty="0" smtClean="0"/>
          </a:p>
          <a:p>
            <a:pPr lvl="0"/>
            <a:endParaRPr lang="en-US" sz="2800" dirty="0" smtClean="0"/>
          </a:p>
          <a:p>
            <a:pPr lvl="0"/>
            <a:r>
              <a:rPr lang="en-US" sz="2800" dirty="0" smtClean="0"/>
              <a:t>a. the role of DNA </a:t>
            </a:r>
            <a:r>
              <a:rPr lang="en-US" sz="2800" dirty="0"/>
              <a:t>in </a:t>
            </a:r>
            <a:r>
              <a:rPr lang="en-US" sz="2800" dirty="0" err="1" smtClean="0"/>
              <a:t>proteinsynthesis</a:t>
            </a:r>
            <a:endParaRPr lang="en-US" sz="2800" dirty="0" smtClean="0"/>
          </a:p>
          <a:p>
            <a:pPr lvl="0"/>
            <a:r>
              <a:rPr lang="en-US" sz="2800" dirty="0" smtClean="0"/>
              <a:t>b. the </a:t>
            </a:r>
            <a:r>
              <a:rPr lang="en-US" sz="2800" dirty="0"/>
              <a:t>polymeric nature of the DNA molecule</a:t>
            </a:r>
          </a:p>
          <a:p>
            <a:pPr lvl="0"/>
            <a:r>
              <a:rPr lang="en-US" sz="2800" dirty="0" smtClean="0"/>
              <a:t>c. the </a:t>
            </a:r>
            <a:r>
              <a:rPr lang="en-US" sz="2800" dirty="0"/>
              <a:t>complementary nature of DNA nucleotides</a:t>
            </a:r>
          </a:p>
          <a:p>
            <a:pPr lvl="0"/>
            <a:r>
              <a:rPr lang="en-US" sz="2800" dirty="0" smtClean="0"/>
              <a:t>d. the </a:t>
            </a:r>
            <a:r>
              <a:rPr lang="en-US" sz="2800" dirty="0"/>
              <a:t>triplet code with which information is stored on DNA</a:t>
            </a:r>
          </a:p>
          <a:p>
            <a:r>
              <a:rPr lang="en-US" sz="2800" dirty="0"/>
              <a:t> </a:t>
            </a:r>
          </a:p>
        </p:txBody>
      </p:sp>
      <p:sp>
        <p:nvSpPr>
          <p:cNvPr id="5" name="Explosion 2 4"/>
          <p:cNvSpPr/>
          <p:nvPr/>
        </p:nvSpPr>
        <p:spPr>
          <a:xfrm>
            <a:off x="152400" y="4267200"/>
            <a:ext cx="571500" cy="9144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7593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a:t>25.) In a flowering plant species, red flower color is dominant </a:t>
            </a:r>
            <a:r>
              <a:rPr lang="en-US" sz="2400" b="1" dirty="0" smtClean="0"/>
              <a:t>	over </a:t>
            </a:r>
            <a:r>
              <a:rPr lang="en-US" sz="2400" b="1" dirty="0"/>
              <a:t>white flower color.  What is the genotype of any </a:t>
            </a:r>
            <a:r>
              <a:rPr lang="en-US" sz="2400" b="1" dirty="0" smtClean="0"/>
              <a:t>	red-flowering </a:t>
            </a:r>
            <a:r>
              <a:rPr lang="en-US" sz="2400" b="1" dirty="0"/>
              <a:t>plant resulting from this species?</a:t>
            </a:r>
            <a:br>
              <a:rPr lang="en-US" sz="2400" b="1" dirty="0"/>
            </a:br>
            <a:endParaRPr lang="en-US" sz="2400" b="1" dirty="0"/>
          </a:p>
        </p:txBody>
      </p:sp>
      <p:sp>
        <p:nvSpPr>
          <p:cNvPr id="3" name="Content Placeholder 2"/>
          <p:cNvSpPr>
            <a:spLocks noGrp="1"/>
          </p:cNvSpPr>
          <p:nvPr>
            <p:ph idx="1"/>
          </p:nvPr>
        </p:nvSpPr>
        <p:spPr/>
        <p:txBody>
          <a:bodyPr>
            <a:normAutofit/>
          </a:bodyPr>
          <a:lstStyle/>
          <a:p>
            <a:pPr marL="514350" lvl="0" indent="-514350">
              <a:buFont typeface="+mj-lt"/>
              <a:buAutoNum type="alphaUcPeriod"/>
            </a:pPr>
            <a:r>
              <a:rPr lang="en-US" dirty="0" smtClean="0"/>
              <a:t>Red </a:t>
            </a:r>
            <a:r>
              <a:rPr lang="en-US" dirty="0"/>
              <a:t>and white alleles present on one chromosome</a:t>
            </a:r>
            <a:r>
              <a:rPr lang="en-US" dirty="0" smtClean="0"/>
              <a:t>.</a:t>
            </a:r>
          </a:p>
          <a:p>
            <a:pPr marL="514350" lvl="0" indent="-514350">
              <a:buFont typeface="+mj-lt"/>
              <a:buAutoNum type="alphaUcPeriod"/>
            </a:pPr>
            <a:r>
              <a:rPr lang="en-US" dirty="0" smtClean="0"/>
              <a:t> Red </a:t>
            </a:r>
            <a:r>
              <a:rPr lang="en-US" dirty="0"/>
              <a:t>and white alleles present on two chromosomes</a:t>
            </a:r>
            <a:r>
              <a:rPr lang="en-US" dirty="0" smtClean="0"/>
              <a:t>.</a:t>
            </a:r>
          </a:p>
          <a:p>
            <a:pPr marL="514350" lvl="0" indent="-514350">
              <a:buFont typeface="+mj-lt"/>
              <a:buAutoNum type="alphaUcPeriod"/>
            </a:pPr>
            <a:r>
              <a:rPr lang="en-US" dirty="0" smtClean="0"/>
              <a:t>A </a:t>
            </a:r>
            <a:r>
              <a:rPr lang="en-US" dirty="0"/>
              <a:t>red allele present on both homologous </a:t>
            </a:r>
            <a:r>
              <a:rPr lang="en-US" dirty="0" smtClean="0"/>
              <a:t>chromosomes</a:t>
            </a:r>
          </a:p>
          <a:p>
            <a:pPr marL="514350" lvl="0" indent="-514350">
              <a:buFont typeface="+mj-lt"/>
              <a:buAutoNum type="alphaUcPeriod"/>
            </a:pPr>
            <a:r>
              <a:rPr lang="en-US" dirty="0" smtClean="0"/>
              <a:t> </a:t>
            </a:r>
            <a:r>
              <a:rPr lang="en-US" dirty="0"/>
              <a:t>A red allele present on at least one of two homologous chromosomes</a:t>
            </a:r>
            <a:r>
              <a:rPr lang="en-US" dirty="0" smtClean="0"/>
              <a:t>.</a:t>
            </a:r>
            <a:endParaRPr lang="en-US" dirty="0"/>
          </a:p>
        </p:txBody>
      </p:sp>
      <p:sp>
        <p:nvSpPr>
          <p:cNvPr id="4" name="Explosion 2 3"/>
          <p:cNvSpPr/>
          <p:nvPr/>
        </p:nvSpPr>
        <p:spPr>
          <a:xfrm>
            <a:off x="304800" y="48006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3153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Genetics</a:t>
            </a:r>
            <a:endParaRPr lang="en-US" dirty="0"/>
          </a:p>
        </p:txBody>
      </p:sp>
      <p:sp>
        <p:nvSpPr>
          <p:cNvPr id="3" name="Content Placeholder 2"/>
          <p:cNvSpPr>
            <a:spLocks noGrp="1"/>
          </p:cNvSpPr>
          <p:nvPr>
            <p:ph idx="1"/>
          </p:nvPr>
        </p:nvSpPr>
        <p:spPr>
          <a:xfrm>
            <a:off x="457200" y="914400"/>
            <a:ext cx="8229600" cy="4525963"/>
          </a:xfrm>
        </p:spPr>
        <p:txBody>
          <a:bodyPr>
            <a:normAutofit fontScale="85000" lnSpcReduction="20000"/>
          </a:bodyPr>
          <a:lstStyle/>
          <a:p>
            <a:r>
              <a:rPr lang="en-US" i="1" dirty="0"/>
              <a:t>Dominant traits are represented by capital letters, while recessive (non-dominant traits) are represented by </a:t>
            </a:r>
            <a:r>
              <a:rPr lang="en-US" i="1" dirty="0" smtClean="0"/>
              <a:t>lower case </a:t>
            </a:r>
            <a:r>
              <a:rPr lang="en-US" i="1" dirty="0"/>
              <a:t>letters. </a:t>
            </a:r>
            <a:endParaRPr lang="en-US" i="1" dirty="0" smtClean="0"/>
          </a:p>
          <a:p>
            <a:pPr lvl="1"/>
            <a:r>
              <a:rPr lang="en-US" i="1" dirty="0" smtClean="0"/>
              <a:t>Each </a:t>
            </a:r>
            <a:r>
              <a:rPr lang="en-US" i="1" dirty="0"/>
              <a:t>parent has two copies of the gene, so they will get two letters. The different letters represent the different alleles (</a:t>
            </a:r>
            <a:r>
              <a:rPr lang="en-US" i="1" dirty="0" smtClean="0"/>
              <a:t>flower pedal color) </a:t>
            </a:r>
            <a:r>
              <a:rPr lang="en-US" i="1" dirty="0"/>
              <a:t>of a trait. </a:t>
            </a:r>
            <a:endParaRPr lang="en-US" i="1" dirty="0" smtClean="0"/>
          </a:p>
          <a:p>
            <a:pPr lvl="1"/>
            <a:r>
              <a:rPr lang="en-US" i="1" dirty="0" smtClean="0"/>
              <a:t>Since white is the recessive trait, in order to have white petals, the flower has to be </a:t>
            </a:r>
            <a:r>
              <a:rPr lang="en-US" b="1" i="1" dirty="0" smtClean="0"/>
              <a:t>ff or pure for the white trait</a:t>
            </a:r>
            <a:r>
              <a:rPr lang="en-US" i="1" dirty="0" smtClean="0"/>
              <a:t>. </a:t>
            </a:r>
          </a:p>
          <a:p>
            <a:pPr lvl="1"/>
            <a:r>
              <a:rPr lang="en-US" i="1" dirty="0" smtClean="0"/>
              <a:t>Since red color is dominant, the </a:t>
            </a:r>
            <a:r>
              <a:rPr lang="en-US" i="1" dirty="0"/>
              <a:t>red parent could be </a:t>
            </a:r>
            <a:r>
              <a:rPr lang="en-US" b="1" i="1" dirty="0" err="1"/>
              <a:t>Ff</a:t>
            </a:r>
            <a:r>
              <a:rPr lang="en-US" b="1" i="1" dirty="0"/>
              <a:t> or </a:t>
            </a:r>
            <a:r>
              <a:rPr lang="en-US" b="1" i="1" dirty="0" smtClean="0"/>
              <a:t>FF</a:t>
            </a:r>
            <a:r>
              <a:rPr lang="en-US" i="1" dirty="0" smtClean="0"/>
              <a:t> since it shows red petals. It is either pure for the red trait or a hybrid for red.  </a:t>
            </a:r>
            <a:endParaRPr lang="en-US" dirty="0"/>
          </a:p>
          <a:p>
            <a:r>
              <a:rPr lang="en-US" dirty="0" smtClean="0"/>
              <a:t>When the dominant trait shows, only one allele (form of the gene) must be present to show the trait.</a:t>
            </a:r>
          </a:p>
        </p:txBody>
      </p:sp>
    </p:spTree>
    <p:custDataLst>
      <p:tags r:id="rId1"/>
    </p:custDataLst>
    <p:extLst>
      <p:ext uri="{BB962C8B-B14F-4D97-AF65-F5344CB8AC3E}">
        <p14:creationId xmlns:p14="http://schemas.microsoft.com/office/powerpoint/2010/main" val="1450153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6514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hlinkClick r:id="rId3"/>
              </a:rPr>
              <a:t>Punnet</a:t>
            </a:r>
            <a:r>
              <a:rPr lang="en-US" dirty="0" smtClean="0">
                <a:hlinkClick r:id="rId3"/>
              </a:rPr>
              <a:t> Square Animation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5. Green </a:t>
            </a:r>
            <a:r>
              <a:rPr lang="en-US" dirty="0"/>
              <a:t>Pods are dominant over yellow pods in pea plants. What is the probability of producing a plant with green pods if two plants both heterozygous for pod color, are crossed?</a:t>
            </a:r>
          </a:p>
          <a:p>
            <a:pPr marL="0" indent="0">
              <a:buNone/>
            </a:pPr>
            <a:r>
              <a:rPr lang="en-US" dirty="0" smtClean="0"/>
              <a:t>a. ¼</a:t>
            </a:r>
            <a:endParaRPr lang="en-US" dirty="0"/>
          </a:p>
          <a:p>
            <a:pPr marL="0" indent="0">
              <a:buNone/>
            </a:pPr>
            <a:r>
              <a:rPr lang="en-US" dirty="0" smtClean="0"/>
              <a:t>b. ½</a:t>
            </a:r>
            <a:endParaRPr lang="en-US" dirty="0"/>
          </a:p>
          <a:p>
            <a:pPr marL="0" indent="0">
              <a:buNone/>
            </a:pPr>
            <a:r>
              <a:rPr lang="en-US" dirty="0" smtClean="0"/>
              <a:t>c. </a:t>
            </a:r>
            <a:r>
              <a:rPr lang="en-US" sz="2800" dirty="0" smtClean="0"/>
              <a:t>3/4</a:t>
            </a:r>
            <a:endParaRPr lang="en-US" sz="2800" dirty="0"/>
          </a:p>
          <a:p>
            <a:pPr marL="0" indent="0">
              <a:buNone/>
            </a:pPr>
            <a:r>
              <a:rPr lang="en-US" dirty="0" smtClean="0"/>
              <a:t>d. 1</a:t>
            </a:r>
            <a:endParaRPr lang="en-US" dirty="0"/>
          </a:p>
          <a:p>
            <a:endParaRPr lang="en-US" dirty="0"/>
          </a:p>
        </p:txBody>
      </p:sp>
      <p:sp>
        <p:nvSpPr>
          <p:cNvPr id="4" name="Explosion 2 3"/>
          <p:cNvSpPr/>
          <p:nvPr/>
        </p:nvSpPr>
        <p:spPr>
          <a:xfrm>
            <a:off x="304800" y="48006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4207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REgs3iXZ_j4/TWLAA46VLWI/AAAAAAAAGi0/P9UQb7-0P64/s1600/mitosis_phas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685800"/>
            <a:ext cx="4648200" cy="4419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487362"/>
          </a:xfrm>
        </p:spPr>
        <p:txBody>
          <a:bodyPr>
            <a:normAutofit fontScale="90000"/>
          </a:bodyPr>
          <a:lstStyle/>
          <a:p>
            <a:r>
              <a:rPr lang="en-US" dirty="0" smtClean="0"/>
              <a:t>Cell Division (Mitosis)</a:t>
            </a:r>
            <a:endParaRPr lang="en-US" dirty="0"/>
          </a:p>
        </p:txBody>
      </p:sp>
      <p:sp>
        <p:nvSpPr>
          <p:cNvPr id="3" name="Content Placeholder 2"/>
          <p:cNvSpPr>
            <a:spLocks noGrp="1"/>
          </p:cNvSpPr>
          <p:nvPr>
            <p:ph idx="1"/>
          </p:nvPr>
        </p:nvSpPr>
        <p:spPr>
          <a:xfrm>
            <a:off x="152400" y="762000"/>
            <a:ext cx="4419600" cy="5791200"/>
          </a:xfrm>
        </p:spPr>
        <p:txBody>
          <a:bodyPr>
            <a:normAutofit fontScale="85000" lnSpcReduction="20000"/>
          </a:bodyPr>
          <a:lstStyle/>
          <a:p>
            <a:pPr marL="0" indent="0">
              <a:buNone/>
            </a:pPr>
            <a:r>
              <a:rPr lang="en-US" dirty="0" smtClean="0"/>
              <a:t>Cell division results in two identical </a:t>
            </a:r>
            <a:r>
              <a:rPr lang="en-US" i="1" dirty="0" smtClean="0"/>
              <a:t>daughter cells.</a:t>
            </a:r>
          </a:p>
          <a:p>
            <a:pPr marL="0" indent="0">
              <a:buNone/>
            </a:pPr>
            <a:r>
              <a:rPr lang="en-US" dirty="0" smtClean="0"/>
              <a:t>The process of cell divisions occurs in three parts:</a:t>
            </a:r>
          </a:p>
          <a:p>
            <a:r>
              <a:rPr lang="en-US" b="1" dirty="0" smtClean="0"/>
              <a:t>Interphase </a:t>
            </a:r>
            <a:r>
              <a:rPr lang="en-US" dirty="0" smtClean="0"/>
              <a:t>- duplication of chromosomes and preparing the nucleus for division</a:t>
            </a:r>
          </a:p>
          <a:p>
            <a:r>
              <a:rPr lang="en-US" b="1" dirty="0" smtClean="0"/>
              <a:t>Mitosis</a:t>
            </a:r>
            <a:r>
              <a:rPr lang="en-US" dirty="0" smtClean="0"/>
              <a:t> – organized division of the nucleus into two identical nuclei</a:t>
            </a:r>
          </a:p>
          <a:p>
            <a:r>
              <a:rPr lang="en-US" b="1" dirty="0" smtClean="0"/>
              <a:t>Cytokinesis</a:t>
            </a:r>
            <a:r>
              <a:rPr lang="en-US" dirty="0" smtClean="0"/>
              <a:t>- division of the cell and cellular contents into two identical daughter cells</a:t>
            </a:r>
          </a:p>
          <a:p>
            <a:r>
              <a:rPr lang="en-US" dirty="0" smtClean="0">
                <a:hlinkClick r:id="rId4"/>
              </a:rPr>
              <a:t>Animation</a:t>
            </a:r>
            <a:endParaRPr lang="en-US" dirty="0"/>
          </a:p>
        </p:txBody>
      </p:sp>
    </p:spTree>
    <p:custDataLst>
      <p:tags r:id="rId1"/>
    </p:custDataLst>
    <p:extLst>
      <p:ext uri="{BB962C8B-B14F-4D97-AF65-F5344CB8AC3E}">
        <p14:creationId xmlns:p14="http://schemas.microsoft.com/office/powerpoint/2010/main" val="3756151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dirty="0" smtClean="0"/>
              <a:t>Meiosis</a:t>
            </a:r>
            <a:endParaRPr lang="en-US" dirty="0"/>
          </a:p>
        </p:txBody>
      </p:sp>
      <p:sp>
        <p:nvSpPr>
          <p:cNvPr id="3" name="Content Placeholder 2"/>
          <p:cNvSpPr>
            <a:spLocks noGrp="1"/>
          </p:cNvSpPr>
          <p:nvPr>
            <p:ph idx="1"/>
          </p:nvPr>
        </p:nvSpPr>
        <p:spPr>
          <a:xfrm>
            <a:off x="457200" y="685800"/>
            <a:ext cx="4343400" cy="5791200"/>
          </a:xfrm>
        </p:spPr>
        <p:txBody>
          <a:bodyPr>
            <a:normAutofit fontScale="85000" lnSpcReduction="20000"/>
          </a:bodyPr>
          <a:lstStyle/>
          <a:p>
            <a:r>
              <a:rPr lang="en-US" sz="2800" dirty="0" smtClean="0"/>
              <a:t>Meiosis occurs during the formation of sex cells (sperm and egg).  It is necessary so that the sex cells only have half the number of chromosomes (23 in us) so that at fertilization, the normal chromosome number is returned (46 in us)</a:t>
            </a:r>
          </a:p>
          <a:p>
            <a:r>
              <a:rPr lang="en-US" sz="2800" dirty="0" smtClean="0">
                <a:hlinkClick r:id="rId3"/>
              </a:rPr>
              <a:t>Meiosis</a:t>
            </a:r>
            <a:r>
              <a:rPr lang="en-US" sz="2800" dirty="0" smtClean="0"/>
              <a:t> involves two divisions. It begins with the replication of the chromosomes, divides up the cell into two cells, then divides again (without replication) into 4 genetically different sex cells with half the normal number of chromosomes</a:t>
            </a:r>
            <a:endParaRPr lang="en-US" sz="2800" dirty="0"/>
          </a:p>
        </p:txBody>
      </p:sp>
      <p:pic>
        <p:nvPicPr>
          <p:cNvPr id="3074" name="Picture 2" descr="http://www.phschool.com/science/biology_place/labbench/lab3/images/stages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408" y="1066800"/>
            <a:ext cx="4085492" cy="51816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1903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a:t>1</a:t>
            </a:r>
            <a:r>
              <a:rPr lang="en-US" sz="2400" b="1" dirty="0" smtClean="0"/>
              <a:t>.) </a:t>
            </a:r>
            <a:r>
              <a:rPr lang="en-US" sz="2400" b="1" dirty="0"/>
              <a:t>Mitosis and meiosis are processes by which animal and plant cells divide.  Which statement </a:t>
            </a:r>
            <a:r>
              <a:rPr lang="en-US" sz="2400" b="1" dirty="0" smtClean="0"/>
              <a:t>best describes </a:t>
            </a:r>
            <a:r>
              <a:rPr lang="en-US" sz="2400" b="1" dirty="0"/>
              <a:t>a difference between mitosis and meiosis?</a:t>
            </a:r>
            <a:br>
              <a:rPr lang="en-US" sz="2400" b="1" dirty="0"/>
            </a:br>
            <a:endParaRPr lang="en-US" sz="2400" b="1" dirty="0"/>
          </a:p>
        </p:txBody>
      </p:sp>
      <p:sp>
        <p:nvSpPr>
          <p:cNvPr id="3" name="Content Placeholder 2"/>
          <p:cNvSpPr>
            <a:spLocks noGrp="1"/>
          </p:cNvSpPr>
          <p:nvPr>
            <p:ph idx="1"/>
          </p:nvPr>
        </p:nvSpPr>
        <p:spPr/>
        <p:txBody>
          <a:bodyPr>
            <a:normAutofit fontScale="70000" lnSpcReduction="20000"/>
          </a:bodyPr>
          <a:lstStyle/>
          <a:p>
            <a:pPr marL="514350" lvl="0" indent="-514350">
              <a:buFont typeface="+mj-lt"/>
              <a:buAutoNum type="alphaUcPeriod"/>
            </a:pPr>
            <a:r>
              <a:rPr lang="en-US" dirty="0" smtClean="0"/>
              <a:t>Meiosis </a:t>
            </a:r>
            <a:r>
              <a:rPr lang="en-US" dirty="0"/>
              <a:t>is a multi-step </a:t>
            </a:r>
            <a:r>
              <a:rPr lang="en-US" dirty="0" smtClean="0"/>
              <a:t>process.</a:t>
            </a:r>
          </a:p>
          <a:p>
            <a:pPr marL="0" lvl="0" indent="0">
              <a:buNone/>
            </a:pPr>
            <a:r>
              <a:rPr lang="en-US" i="1" dirty="0"/>
              <a:t>	</a:t>
            </a:r>
            <a:r>
              <a:rPr lang="en-US" i="1" dirty="0" smtClean="0"/>
              <a:t>Both </a:t>
            </a:r>
            <a:r>
              <a:rPr lang="en-US" i="1" dirty="0"/>
              <a:t>processes have multiple steps (prophase, metaphase, </a:t>
            </a:r>
            <a:r>
              <a:rPr lang="en-US" i="1" dirty="0" smtClean="0"/>
              <a:t>	anaphase</a:t>
            </a:r>
            <a:r>
              <a:rPr lang="en-US" i="1" dirty="0"/>
              <a:t>, and telophase, but meiosis has two sets of these </a:t>
            </a:r>
            <a:r>
              <a:rPr lang="en-US" i="1" dirty="0" smtClean="0"/>
              <a:t>	stages </a:t>
            </a:r>
            <a:r>
              <a:rPr lang="en-US" i="1" dirty="0"/>
              <a:t>with slight differences than the mitosis versions)</a:t>
            </a:r>
            <a:endParaRPr lang="en-US" dirty="0"/>
          </a:p>
          <a:p>
            <a:pPr marL="514350" lvl="0" indent="-514350">
              <a:buAutoNum type="alphaUcPeriod" startAt="2"/>
            </a:pPr>
            <a:r>
              <a:rPr lang="en-US" dirty="0" smtClean="0"/>
              <a:t>Mitosis </a:t>
            </a:r>
            <a:r>
              <a:rPr lang="en-US" dirty="0"/>
              <a:t>occurs only in eukaryotic </a:t>
            </a:r>
            <a:r>
              <a:rPr lang="en-US" dirty="0" smtClean="0"/>
              <a:t>cells.</a:t>
            </a:r>
          </a:p>
          <a:p>
            <a:pPr marL="0" lvl="0" indent="0">
              <a:buNone/>
            </a:pPr>
            <a:r>
              <a:rPr lang="en-US" i="1" dirty="0"/>
              <a:t>	</a:t>
            </a:r>
            <a:r>
              <a:rPr lang="en-US" i="1" dirty="0" smtClean="0"/>
              <a:t>Mitosis </a:t>
            </a:r>
            <a:r>
              <a:rPr lang="en-US" i="1" dirty="0"/>
              <a:t>occurs in </a:t>
            </a:r>
            <a:r>
              <a:rPr lang="en-US" i="1" dirty="0" smtClean="0"/>
              <a:t>prokaryotic </a:t>
            </a:r>
            <a:r>
              <a:rPr lang="en-US" i="1" dirty="0"/>
              <a:t>and eukaryotic cells</a:t>
            </a:r>
            <a:endParaRPr lang="en-US" dirty="0"/>
          </a:p>
          <a:p>
            <a:pPr marL="514350" lvl="0" indent="-514350">
              <a:buAutoNum type="alphaUcPeriod" startAt="3"/>
            </a:pPr>
            <a:r>
              <a:rPr lang="en-US" dirty="0" smtClean="0"/>
              <a:t>Meiosis </a:t>
            </a:r>
            <a:r>
              <a:rPr lang="en-US" dirty="0"/>
              <a:t>is used in the repair of an </a:t>
            </a:r>
            <a:r>
              <a:rPr lang="en-US" dirty="0" smtClean="0"/>
              <a:t>organism.</a:t>
            </a:r>
          </a:p>
          <a:p>
            <a:pPr marL="0" lvl="0" indent="0">
              <a:buNone/>
            </a:pPr>
            <a:r>
              <a:rPr lang="en-US" i="1" dirty="0"/>
              <a:t>	</a:t>
            </a:r>
            <a:r>
              <a:rPr lang="en-US" i="1" dirty="0" smtClean="0"/>
              <a:t>Mitosis </a:t>
            </a:r>
            <a:r>
              <a:rPr lang="en-US" i="1" dirty="0"/>
              <a:t>is </a:t>
            </a:r>
            <a:r>
              <a:rPr lang="en-US" i="1" dirty="0" smtClean="0"/>
              <a:t>the </a:t>
            </a:r>
            <a:r>
              <a:rPr lang="en-US" i="1" dirty="0"/>
              <a:t>process used to repair an organism by creating </a:t>
            </a:r>
            <a:r>
              <a:rPr lang="en-US" i="1" dirty="0" smtClean="0"/>
              <a:t>	more </a:t>
            </a:r>
            <a:r>
              <a:rPr lang="en-US" i="1" dirty="0"/>
              <a:t>of the same type of cell (for example, to heal a cut on the </a:t>
            </a:r>
            <a:r>
              <a:rPr lang="en-US" i="1" dirty="0" smtClean="0"/>
              <a:t>	leg</a:t>
            </a:r>
            <a:r>
              <a:rPr lang="en-US" i="1" dirty="0"/>
              <a:t>)</a:t>
            </a:r>
            <a:endParaRPr lang="en-US" dirty="0"/>
          </a:p>
          <a:p>
            <a:pPr marL="0" lvl="0" indent="0">
              <a:buNone/>
            </a:pPr>
            <a:r>
              <a:rPr lang="en-US" dirty="0" smtClean="0"/>
              <a:t>D.     Mitosis </a:t>
            </a:r>
            <a:r>
              <a:rPr lang="en-US" dirty="0"/>
              <a:t>produces genetically identical daughter cells</a:t>
            </a:r>
            <a:r>
              <a:rPr lang="en-US" dirty="0" smtClean="0"/>
              <a:t>.</a:t>
            </a:r>
            <a:r>
              <a:rPr lang="en-US" i="1" dirty="0" smtClean="0"/>
              <a:t>	Meiosis </a:t>
            </a:r>
            <a:r>
              <a:rPr lang="en-US" i="1" dirty="0"/>
              <a:t>produces genetically </a:t>
            </a:r>
            <a:r>
              <a:rPr lang="en-US" i="1" u="sng" dirty="0"/>
              <a:t>different</a:t>
            </a:r>
            <a:r>
              <a:rPr lang="en-US" i="1" dirty="0"/>
              <a:t> cells as a result of </a:t>
            </a:r>
            <a:r>
              <a:rPr lang="en-US" i="1" dirty="0" smtClean="0"/>
              <a:t>	crossing </a:t>
            </a:r>
            <a:r>
              <a:rPr lang="en-US" i="1" dirty="0"/>
              <a:t>over and chromosome </a:t>
            </a:r>
            <a:r>
              <a:rPr lang="en-US" i="1" dirty="0" smtClean="0"/>
              <a:t>shuffling. Half chromosomes.</a:t>
            </a:r>
            <a:endParaRPr lang="en-US" dirty="0"/>
          </a:p>
          <a:p>
            <a:endParaRPr lang="en-US" dirty="0"/>
          </a:p>
        </p:txBody>
      </p:sp>
      <p:sp>
        <p:nvSpPr>
          <p:cNvPr id="4" name="Explosion 2 3"/>
          <p:cNvSpPr/>
          <p:nvPr/>
        </p:nvSpPr>
        <p:spPr>
          <a:xfrm>
            <a:off x="169506" y="44958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28089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sz="3600" dirty="0" smtClean="0"/>
              <a:t>Nondisjunction and Patau’s syndrome</a:t>
            </a:r>
            <a:endParaRPr lang="en-US" sz="3600" dirty="0"/>
          </a:p>
        </p:txBody>
      </p:sp>
      <p:sp>
        <p:nvSpPr>
          <p:cNvPr id="3" name="Content Placeholder 2"/>
          <p:cNvSpPr>
            <a:spLocks noGrp="1"/>
          </p:cNvSpPr>
          <p:nvPr>
            <p:ph idx="1"/>
          </p:nvPr>
        </p:nvSpPr>
        <p:spPr/>
        <p:txBody>
          <a:bodyPr/>
          <a:lstStyle/>
          <a:p>
            <a:endParaRPr lang="en-US" dirty="0"/>
          </a:p>
          <a:p>
            <a:endParaRPr lang="en-US" dirty="0"/>
          </a:p>
        </p:txBody>
      </p:sp>
      <p:pic>
        <p:nvPicPr>
          <p:cNvPr id="1026" name="Picture 2" descr="http://www.biology.iupui.edu/biocourses/N100/images/11nondisjunc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571" y="685800"/>
            <a:ext cx="3024292" cy="2046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iology.iupui.edu/biocourses/N100/images/Trisomy1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819401"/>
            <a:ext cx="3955593" cy="27824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849087"/>
            <a:ext cx="2286000" cy="369332"/>
          </a:xfrm>
          <a:prstGeom prst="rect">
            <a:avLst/>
          </a:prstGeom>
          <a:noFill/>
        </p:spPr>
        <p:txBody>
          <a:bodyPr wrap="square" rtlCol="0">
            <a:spAutoFit/>
          </a:bodyPr>
          <a:lstStyle/>
          <a:p>
            <a:r>
              <a:rPr lang="en-US" dirty="0" smtClean="0"/>
              <a:t>Nondisjunction</a:t>
            </a:r>
            <a:endParaRPr lang="en-US" dirty="0"/>
          </a:p>
        </p:txBody>
      </p:sp>
      <p:sp>
        <p:nvSpPr>
          <p:cNvPr id="8" name="TextBox 7"/>
          <p:cNvSpPr txBox="1"/>
          <p:nvPr/>
        </p:nvSpPr>
        <p:spPr>
          <a:xfrm>
            <a:off x="307233" y="5715000"/>
            <a:ext cx="2816967" cy="369332"/>
          </a:xfrm>
          <a:prstGeom prst="rect">
            <a:avLst/>
          </a:prstGeom>
          <a:noFill/>
        </p:spPr>
        <p:txBody>
          <a:bodyPr wrap="square" rtlCol="0">
            <a:spAutoFit/>
          </a:bodyPr>
          <a:lstStyle/>
          <a:p>
            <a:r>
              <a:rPr lang="en-US" dirty="0" smtClean="0"/>
              <a:t>Karyotype of a normal male</a:t>
            </a:r>
            <a:endParaRPr lang="en-US" dirty="0"/>
          </a:p>
        </p:txBody>
      </p:sp>
      <p:pic>
        <p:nvPicPr>
          <p:cNvPr id="1032" name="Picture 8" descr="http://www.biology.iupui.edu/biocourses/N100/images/nmlmal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33" y="2732314"/>
            <a:ext cx="4198484" cy="28695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29200" y="5728214"/>
            <a:ext cx="3505200" cy="923330"/>
          </a:xfrm>
          <a:prstGeom prst="rect">
            <a:avLst/>
          </a:prstGeom>
          <a:noFill/>
        </p:spPr>
        <p:txBody>
          <a:bodyPr wrap="square" rtlCol="0">
            <a:spAutoFit/>
          </a:bodyPr>
          <a:lstStyle/>
          <a:p>
            <a:r>
              <a:rPr lang="en-US" dirty="0" smtClean="0"/>
              <a:t>Karyotype of a Patau’s male (notice chromosome #13 has three chromosomes instead of two</a:t>
            </a:r>
            <a:endParaRPr lang="en-US" dirty="0"/>
          </a:p>
        </p:txBody>
      </p:sp>
      <p:sp>
        <p:nvSpPr>
          <p:cNvPr id="5" name="Rounded Rectangle 4"/>
          <p:cNvSpPr/>
          <p:nvPr/>
        </p:nvSpPr>
        <p:spPr>
          <a:xfrm>
            <a:off x="4876800" y="4419600"/>
            <a:ext cx="609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661555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b="1" dirty="0" smtClean="0"/>
              <a:t>3</a:t>
            </a:r>
            <a:r>
              <a:rPr lang="en-US" sz="2000" b="1" dirty="0"/>
              <a:t>.) Patau syndrome can be a lethal genetic disorder in mammals, resulting </a:t>
            </a:r>
            <a:r>
              <a:rPr lang="en-US" sz="2000" b="1" dirty="0" smtClean="0"/>
              <a:t>	from </a:t>
            </a:r>
            <a:r>
              <a:rPr lang="en-US" sz="2000" b="1" dirty="0"/>
              <a:t>chromosomes failing to </a:t>
            </a:r>
            <a:r>
              <a:rPr lang="en-US" sz="2000" b="1" dirty="0" smtClean="0"/>
              <a:t>separate </a:t>
            </a:r>
            <a:r>
              <a:rPr lang="en-US" sz="2000" b="1" dirty="0"/>
              <a:t>during meiosis.</a:t>
            </a:r>
            <a:br>
              <a:rPr lang="en-US" sz="2000" b="1" dirty="0"/>
            </a:br>
            <a:endParaRPr lang="en-US" sz="2000" b="1"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b="1" dirty="0" smtClean="0"/>
              <a:t>Part </a:t>
            </a:r>
            <a:r>
              <a:rPr lang="en-US" b="1" dirty="0"/>
              <a:t>A: </a:t>
            </a:r>
            <a:r>
              <a:rPr lang="en-US" dirty="0"/>
              <a:t>Identify the step during the process of meiosis when chromosomes would </a:t>
            </a:r>
            <a:r>
              <a:rPr lang="en-US" b="1" dirty="0"/>
              <a:t>most likely </a:t>
            </a:r>
            <a:r>
              <a:rPr lang="en-US" dirty="0"/>
              <a:t>fail </a:t>
            </a:r>
            <a:r>
              <a:rPr lang="en-US" dirty="0" smtClean="0"/>
              <a:t>to separate</a:t>
            </a:r>
            <a:r>
              <a:rPr lang="en-US" dirty="0"/>
              <a:t>.</a:t>
            </a:r>
          </a:p>
          <a:p>
            <a:r>
              <a:rPr lang="en-US" i="1" dirty="0">
                <a:solidFill>
                  <a:srgbClr val="C00000"/>
                </a:solidFill>
              </a:rPr>
              <a:t>Most likely </a:t>
            </a:r>
            <a:r>
              <a:rPr lang="en-US" b="1" i="1" dirty="0">
                <a:solidFill>
                  <a:srgbClr val="C00000"/>
                </a:solidFill>
              </a:rPr>
              <a:t>chromosomes would fair to separate during anaphase I or Anaphase II</a:t>
            </a:r>
            <a:r>
              <a:rPr lang="en-US" i="1" dirty="0">
                <a:solidFill>
                  <a:srgbClr val="C00000"/>
                </a:solidFill>
              </a:rPr>
              <a:t>. In anaphase, chromosomes (anaphase I) or sister chromatids (anaphase II) are supposed to separate, or move AWAY from each other</a:t>
            </a:r>
            <a:r>
              <a:rPr lang="en-US" i="1" dirty="0" smtClean="0">
                <a:solidFill>
                  <a:srgbClr val="C00000"/>
                </a:solidFill>
              </a:rPr>
              <a:t>. This is called Nondisjunction.</a:t>
            </a:r>
            <a:endParaRPr lang="en-US" dirty="0">
              <a:solidFill>
                <a:srgbClr val="C00000"/>
              </a:solidFill>
            </a:endParaRPr>
          </a:p>
          <a:p>
            <a:pPr marL="0" indent="0">
              <a:buNone/>
            </a:pPr>
            <a:endParaRPr lang="en-US" dirty="0">
              <a:solidFill>
                <a:srgbClr val="C00000"/>
              </a:solidFill>
            </a:endParaRPr>
          </a:p>
          <a:p>
            <a:r>
              <a:rPr lang="en-US" b="1" dirty="0" smtClean="0"/>
              <a:t>Part </a:t>
            </a:r>
            <a:r>
              <a:rPr lang="en-US" b="1" dirty="0"/>
              <a:t>B: </a:t>
            </a:r>
            <a:r>
              <a:rPr lang="en-US" dirty="0"/>
              <a:t>Describe how chromosome separation in meiosis is different from chromosome separation </a:t>
            </a:r>
            <a:r>
              <a:rPr lang="en-US" dirty="0" smtClean="0"/>
              <a:t>in mitosis</a:t>
            </a:r>
            <a:r>
              <a:rPr lang="en-US" dirty="0"/>
              <a:t>.</a:t>
            </a:r>
          </a:p>
          <a:p>
            <a:r>
              <a:rPr lang="en-US" i="1" dirty="0">
                <a:solidFill>
                  <a:srgbClr val="C00000"/>
                </a:solidFill>
              </a:rPr>
              <a:t>During meiosis cells and the genetic material </a:t>
            </a:r>
            <a:r>
              <a:rPr lang="en-US" b="1" i="1" dirty="0">
                <a:solidFill>
                  <a:srgbClr val="C00000"/>
                </a:solidFill>
              </a:rPr>
              <a:t>is divided twice</a:t>
            </a:r>
            <a:r>
              <a:rPr lang="en-US" i="1" dirty="0">
                <a:solidFill>
                  <a:srgbClr val="C00000"/>
                </a:solidFill>
              </a:rPr>
              <a:t> (the first set of division is meiosis I and the second set is meiosis II). In mitosis, the cell and chromosomes divide once. </a:t>
            </a:r>
            <a:endParaRPr lang="en-US" dirty="0">
              <a:solidFill>
                <a:srgbClr val="C00000"/>
              </a:solidFill>
            </a:endParaRPr>
          </a:p>
          <a:p>
            <a:endParaRPr lang="en-US" dirty="0"/>
          </a:p>
        </p:txBody>
      </p:sp>
    </p:spTree>
    <p:custDataLst>
      <p:tags r:id="rId1"/>
    </p:custDataLst>
    <p:extLst>
      <p:ext uri="{BB962C8B-B14F-4D97-AF65-F5344CB8AC3E}">
        <p14:creationId xmlns:p14="http://schemas.microsoft.com/office/powerpoint/2010/main" val="268436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pPr algn="l"/>
            <a:r>
              <a:rPr lang="en-US" sz="2000" b="1" dirty="0"/>
              <a:t>Part C: Compare the effects of a disorder caused by chromosomes failing to separate during meiosis</a:t>
            </a:r>
            <a:r>
              <a:rPr lang="en-US" sz="2000" b="1" dirty="0" smtClean="0"/>
              <a:t>, such </a:t>
            </a:r>
            <a:r>
              <a:rPr lang="en-US" sz="2000" b="1" dirty="0"/>
              <a:t>as Patau syndrome, to the effects of chromosomes failing to separate during mitosis.</a:t>
            </a:r>
            <a:br>
              <a:rPr lang="en-US" sz="2000" b="1" dirty="0"/>
            </a:br>
            <a:endParaRPr lang="en-US" sz="2000" b="1" dirty="0"/>
          </a:p>
        </p:txBody>
      </p:sp>
      <p:sp>
        <p:nvSpPr>
          <p:cNvPr id="3" name="Content Placeholder 2"/>
          <p:cNvSpPr>
            <a:spLocks noGrp="1"/>
          </p:cNvSpPr>
          <p:nvPr>
            <p:ph idx="1"/>
          </p:nvPr>
        </p:nvSpPr>
        <p:spPr>
          <a:xfrm>
            <a:off x="457200" y="1600200"/>
            <a:ext cx="5105400" cy="4525963"/>
          </a:xfrm>
        </p:spPr>
        <p:txBody>
          <a:bodyPr>
            <a:normAutofit fontScale="70000" lnSpcReduction="20000"/>
          </a:bodyPr>
          <a:lstStyle/>
          <a:p>
            <a:r>
              <a:rPr lang="en-US" i="1" dirty="0" smtClean="0">
                <a:solidFill>
                  <a:srgbClr val="C00000"/>
                </a:solidFill>
              </a:rPr>
              <a:t>Due </a:t>
            </a:r>
            <a:r>
              <a:rPr lang="en-US" i="1" dirty="0">
                <a:solidFill>
                  <a:srgbClr val="C00000"/>
                </a:solidFill>
              </a:rPr>
              <a:t>to the improper number of chromosomes, the organism has an improper amount of genetic material in the form of </a:t>
            </a:r>
            <a:r>
              <a:rPr lang="en-US" i="1" dirty="0" smtClean="0">
                <a:solidFill>
                  <a:srgbClr val="C00000"/>
                </a:solidFill>
              </a:rPr>
              <a:t>DNA</a:t>
            </a:r>
            <a:r>
              <a:rPr lang="en-US" i="1" dirty="0">
                <a:solidFill>
                  <a:srgbClr val="C00000"/>
                </a:solidFill>
              </a:rPr>
              <a:t> </a:t>
            </a:r>
            <a:r>
              <a:rPr lang="en-US" i="1" dirty="0" smtClean="0">
                <a:solidFill>
                  <a:srgbClr val="C00000"/>
                </a:solidFill>
              </a:rPr>
              <a:t>of the sperm or egg. This mutation will be found in every cell of the organism’s body.  </a:t>
            </a:r>
          </a:p>
          <a:p>
            <a:r>
              <a:rPr lang="en-US" i="1" dirty="0" smtClean="0">
                <a:solidFill>
                  <a:srgbClr val="C00000"/>
                </a:solidFill>
              </a:rPr>
              <a:t>If </a:t>
            </a:r>
            <a:r>
              <a:rPr lang="en-US" i="1" dirty="0">
                <a:solidFill>
                  <a:srgbClr val="C00000"/>
                </a:solidFill>
              </a:rPr>
              <a:t>chromosomes fail to separate during mitosis, </a:t>
            </a:r>
            <a:r>
              <a:rPr lang="en-US" i="1" dirty="0" smtClean="0">
                <a:solidFill>
                  <a:srgbClr val="C00000"/>
                </a:solidFill>
              </a:rPr>
              <a:t>it does not affect the sex cells but a body cell. This mutant body cell then can be reproduced and produce more of the abnormal cells. The cell either dies or is replicated quickly.  This could possibly lead to cancer if the cells are not destroyed by the immune system.</a:t>
            </a:r>
            <a:endParaRPr lang="en-US" dirty="0">
              <a:solidFill>
                <a:srgbClr val="C00000"/>
              </a:solidFill>
            </a:endParaRPr>
          </a:p>
          <a:p>
            <a:endParaRPr lang="en-US" dirty="0">
              <a:solidFill>
                <a:srgbClr val="C00000"/>
              </a:solidFill>
            </a:endParaRPr>
          </a:p>
        </p:txBody>
      </p:sp>
      <p:pic>
        <p:nvPicPr>
          <p:cNvPr id="2050" name="Picture 2" descr="http://www.medicalook.com/diseases_images/can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52600"/>
            <a:ext cx="2857500" cy="42767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7543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bio1151b.nicerweb.com/Locked/media/ch13/13_09MitosisVMeiosis.jpg"/>
          <p:cNvPicPr/>
          <p:nvPr/>
        </p:nvPicPr>
        <p:blipFill>
          <a:blip r:embed="rId3">
            <a:extLst>
              <a:ext uri="{28A0092B-C50C-407E-A947-70E740481C1C}">
                <a14:useLocalDpi xmlns:a14="http://schemas.microsoft.com/office/drawing/2010/main" val="0"/>
              </a:ext>
            </a:extLst>
          </a:blip>
          <a:srcRect/>
          <a:stretch>
            <a:fillRect/>
          </a:stretch>
        </p:blipFill>
        <p:spPr bwMode="auto">
          <a:xfrm>
            <a:off x="0" y="3110"/>
            <a:ext cx="9144000" cy="6854890"/>
          </a:xfrm>
          <a:prstGeom prst="rect">
            <a:avLst/>
          </a:prstGeom>
          <a:noFill/>
          <a:ln>
            <a:noFill/>
          </a:ln>
        </p:spPr>
      </p:pic>
    </p:spTree>
    <p:custDataLst>
      <p:tags r:id="rId1"/>
    </p:custDataLst>
    <p:extLst>
      <p:ext uri="{BB962C8B-B14F-4D97-AF65-F5344CB8AC3E}">
        <p14:creationId xmlns:p14="http://schemas.microsoft.com/office/powerpoint/2010/main" val="3783134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sz="2400" b="1" dirty="0" smtClean="0"/>
              <a:t>2.) </a:t>
            </a:r>
            <a:r>
              <a:rPr lang="en-US" sz="2400" b="1" dirty="0"/>
              <a:t>Use the illustration below to answer the question.</a:t>
            </a:r>
            <a:br>
              <a:rPr lang="en-US" sz="2400" b="1" dirty="0"/>
            </a:br>
            <a:endParaRPr lang="en-US" sz="2400" b="1" dirty="0"/>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609600"/>
            <a:ext cx="670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273" y="1828800"/>
            <a:ext cx="8839200" cy="3139321"/>
          </a:xfrm>
          <a:prstGeom prst="rect">
            <a:avLst/>
          </a:prstGeom>
          <a:noFill/>
        </p:spPr>
        <p:txBody>
          <a:bodyPr wrap="square" rtlCol="0">
            <a:spAutoFit/>
          </a:bodyPr>
          <a:lstStyle/>
          <a:p>
            <a:r>
              <a:rPr lang="en-US" b="1" dirty="0"/>
              <a:t>Which statement best describes the phase of the cell cycle shown? </a:t>
            </a:r>
          </a:p>
          <a:p>
            <a:r>
              <a:rPr lang="en-US" dirty="0"/>
              <a:t>	</a:t>
            </a:r>
            <a:r>
              <a:rPr lang="en-US" i="1" dirty="0">
                <a:solidFill>
                  <a:srgbClr val="FF0000"/>
                </a:solidFill>
              </a:rPr>
              <a:t>This diagram is showing the formation of two cells</a:t>
            </a:r>
            <a:endParaRPr lang="en-US" dirty="0">
              <a:solidFill>
                <a:srgbClr val="FF0000"/>
              </a:solidFill>
            </a:endParaRPr>
          </a:p>
          <a:p>
            <a:pPr marL="342900" lvl="0" indent="-342900">
              <a:buFont typeface="+mj-lt"/>
              <a:buAutoNum type="alphaUcPeriod"/>
            </a:pPr>
            <a:r>
              <a:rPr lang="en-US" dirty="0"/>
              <a:t>The cell is in prophase of mitosis because the number of chromosomes has </a:t>
            </a:r>
            <a:r>
              <a:rPr lang="en-US" dirty="0" smtClean="0"/>
              <a:t>doubled.</a:t>
            </a:r>
            <a:endParaRPr lang="en-US" i="1" dirty="0"/>
          </a:p>
          <a:p>
            <a:pPr marL="342900" lvl="0" indent="-342900">
              <a:buAutoNum type="alphaUcPeriod" startAt="2"/>
            </a:pPr>
            <a:r>
              <a:rPr lang="en-US" dirty="0" smtClean="0"/>
              <a:t>The cell is in prophase I of meiosis because the number if chromosomes has 	doubled.</a:t>
            </a:r>
            <a:r>
              <a:rPr lang="en-US" i="1" dirty="0" smtClean="0"/>
              <a:t> </a:t>
            </a:r>
          </a:p>
          <a:p>
            <a:pPr marL="342900" lvl="0" indent="-342900">
              <a:buAutoNum type="alphaUcPeriod" startAt="2"/>
            </a:pPr>
            <a:r>
              <a:rPr lang="en-US" dirty="0" smtClean="0"/>
              <a:t>The cell is in telophase of mitosis because the cell is separating and contains two copies </a:t>
            </a:r>
          </a:p>
          <a:p>
            <a:r>
              <a:rPr lang="en-US" dirty="0" smtClean="0"/>
              <a:t>	of </a:t>
            </a:r>
            <a:r>
              <a:rPr lang="en-US" dirty="0"/>
              <a:t>each chromosome</a:t>
            </a:r>
            <a:r>
              <a:rPr lang="en-US" b="1" dirty="0" smtClean="0"/>
              <a:t>.</a:t>
            </a:r>
            <a:r>
              <a:rPr lang="en-US" dirty="0" smtClean="0"/>
              <a:t>­</a:t>
            </a:r>
          </a:p>
          <a:p>
            <a:r>
              <a:rPr lang="en-US" dirty="0" smtClean="0"/>
              <a:t>D. The </a:t>
            </a:r>
            <a:r>
              <a:rPr lang="en-US" dirty="0"/>
              <a:t>cell is in telophase of meiosis because the cell is separating and contains two copies</a:t>
            </a:r>
          </a:p>
          <a:p>
            <a:r>
              <a:rPr lang="en-US" dirty="0" smtClean="0"/>
              <a:t>	of </a:t>
            </a:r>
            <a:r>
              <a:rPr lang="en-US" dirty="0"/>
              <a:t>each </a:t>
            </a:r>
            <a:r>
              <a:rPr lang="en-US" dirty="0" smtClean="0"/>
              <a:t>chromosome.</a:t>
            </a:r>
          </a:p>
          <a:p>
            <a:r>
              <a:rPr lang="en-US" i="1" dirty="0"/>
              <a:t>	</a:t>
            </a:r>
            <a:r>
              <a:rPr lang="en-US" i="1" dirty="0" smtClean="0"/>
              <a:t>At </a:t>
            </a:r>
            <a:r>
              <a:rPr lang="en-US" i="1" dirty="0"/>
              <a:t>the end of meiosis, you would see 4 genetically different cells with only one copy </a:t>
            </a:r>
            <a:r>
              <a:rPr lang="en-US" i="1" dirty="0" smtClean="0"/>
              <a:t>	of </a:t>
            </a:r>
            <a:r>
              <a:rPr lang="en-US" i="1" dirty="0"/>
              <a:t>each chromosome (here you see 2 cells, and each has 2 matching “sticks” in it)</a:t>
            </a:r>
            <a:endParaRPr lang="en-US" dirty="0"/>
          </a:p>
        </p:txBody>
      </p:sp>
      <p:sp>
        <p:nvSpPr>
          <p:cNvPr id="8" name="Explosion 2 7"/>
          <p:cNvSpPr/>
          <p:nvPr/>
        </p:nvSpPr>
        <p:spPr>
          <a:xfrm>
            <a:off x="7776" y="3581400"/>
            <a:ext cx="838200" cy="762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043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INCLUDEPPT" val="True"/>
  <p:tag name="REALTIMEBACKUP" val="False"/>
  <p:tag name="CHARTSCALE" val="True"/>
  <p:tag name="FIBINCLUDEOTHER" val="True"/>
  <p:tag name="PRRESPONSE3" val="8"/>
  <p:tag name="PRRESPONSE7" val="4"/>
  <p:tag name="SHOWFLASHWARNING" val="True"/>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False"/>
  <p:tag name="RESETCHARTS" val="True"/>
  <p:tag name="CORRECTPOINTVALUE" val="1"/>
  <p:tag name="AUTOADJUSTPARTRANGE" val="True"/>
  <p:tag name="FIBDISPLAYKEYWORDS" val="True"/>
  <p:tag name="PRRESPONSE5" val="6"/>
  <p:tag name="PRRESPONSE10" val="1"/>
  <p:tag name="USESECONDARYMONITOR" val="True"/>
  <p:tag name="COUNTDOWNSTYLE" val="-1"/>
  <p:tag name="ALLOWDUPLICATES" val="False"/>
  <p:tag name="STDCHART" val="1"/>
  <p:tag name="MAXRESPONDERS" val="5"/>
  <p:tag name="CUSTOMGRIDBACKCOLOR" val="-722948"/>
  <p:tag name="DISPLAYDEVICENUMBER" val="True"/>
  <p:tag name="POLLINGCYCLE" val="2"/>
  <p:tag name="ALLOWUSERFEEDBACK" val="True"/>
  <p:tag name="ADVANCEDSETTINGSVIEW" val="True"/>
  <p:tag name="PRRESPONSE2" val="9"/>
  <p:tag name="PRRESPONSE9" val="2"/>
  <p:tag name="SAVECSVWITHSESSION" val="True"/>
  <p:tag name="COUNTDOWNSECONDS" val="10"/>
  <p:tag name="REVIEWONLY" val="False"/>
  <p:tag name="BUBBLENAMEVISIBLE" val="True"/>
  <p:tag name="CUSTOMCELLBACKCOLOR3" val="-268652"/>
  <p:tag name="GRIDPOSITION" val="1"/>
  <p:tag name="INCORRECTPOINTVALUE" val="0"/>
  <p:tag name="FIBNUMRESULTS" val="5"/>
  <p:tag name="PRRESPONSE8" val="3"/>
  <p:tag name="CSVFORMAT" val="0"/>
  <p:tag name="CHARTVALUEFORMAT" val="0%"/>
  <p:tag name="PARTICIPANTSINLEADERBOARD" val="5"/>
  <p:tag name="USESCHEMECOLORS" val="True"/>
  <p:tag name="INCLUDENONRESPONDERS" val="False"/>
  <p:tag name="FIBDISPLAYRESULTS" val="True"/>
  <p:tag name="ALWAYSOPENPOLL" val="False"/>
  <p:tag name="RESPCOUNTERFORMAT" val="0"/>
  <p:tag name="RACEANIMATIONSPEED" val="3"/>
  <p:tag name="GRIDOPACITY" val="30"/>
  <p:tag name="REALTIMEBACKUPPATH" val="(None)"/>
  <p:tag name="PRRESPONSE6" val="5"/>
  <p:tag name="NUMRESPONSES" val="1"/>
  <p:tag name="DEFAULTNUMTEAMS" val="5"/>
  <p:tag name="MULTIRESPDIVISOR" val="1"/>
  <p:tag name="TPVERSION" val="2008"/>
  <p:tag name="RACEENDPOINTS" val="100"/>
  <p:tag name="CHARTCOLORS" val="0"/>
  <p:tag name="POWERPOINTVERSION" val="14.0"/>
  <p:tag name="CUSTOMCELLBACKCOLOR2" val="-13395457"/>
  <p:tag name="PRRESPONSE4" val="7"/>
  <p:tag name="GRIDROTATIONINTERVAL" val="2"/>
  <p:tag name="AUTOADVANCE" val="False"/>
  <p:tag name="ANSWERNOWTEXT" val="Answer Now"/>
  <p:tag name="BUBBLEGROUPING" val="3"/>
  <p:tag name="PRRESPONSE1" val="10"/>
  <p:tag name="ZEROBASED" val="False"/>
  <p:tag name="DELIMITERS" val="3.1"/>
  <p:tag name="TPFULLVERSION" val="4.2.4.101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310A03BB066641874962008A4F0EF7" ma:contentTypeVersion="0" ma:contentTypeDescription="Create a new document." ma:contentTypeScope="" ma:versionID="5880e8c7b81f2e3e0ee398ecc2fa1c88">
  <xsd:schema xmlns:xsd="http://www.w3.org/2001/XMLSchema" xmlns:xs="http://www.w3.org/2001/XMLSchema" xmlns:p="http://schemas.microsoft.com/office/2006/metadata/properties" targetNamespace="http://schemas.microsoft.com/office/2006/metadata/properties" ma:root="true" ma:fieldsID="6f45ca0b612bb1bb52340eea816cceb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D8DF0E-E638-4DDD-B70E-757C16F41045}">
  <ds:schemaRefs>
    <ds:schemaRef ds:uri="http://schemas.microsoft.com/sharepoint/v3/contenttype/forms"/>
  </ds:schemaRefs>
</ds:datastoreItem>
</file>

<file path=customXml/itemProps2.xml><?xml version="1.0" encoding="utf-8"?>
<ds:datastoreItem xmlns:ds="http://schemas.openxmlformats.org/officeDocument/2006/customXml" ds:itemID="{272DD5A7-110F-4BC1-BE07-CFFF0FE996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AEB78B7-D305-4656-BBBD-045325FAB256}">
  <ds:schemaRefs>
    <ds:schemaRef ds:uri="http://schemas.microsoft.com/office/infopath/2007/PartnerControls"/>
    <ds:schemaRef ds:uri="http://purl.org/dc/elements/1.1/"/>
    <ds:schemaRef ds:uri="http://purl.org/dc/dcmitype/"/>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115</TotalTime>
  <Words>879</Words>
  <Application>Microsoft Office PowerPoint</Application>
  <PresentationFormat>On-screen Show (4:3)</PresentationFormat>
  <Paragraphs>77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Cell Growth and Genetics </vt:lpstr>
      <vt:lpstr>Cell Division (Mitosis)</vt:lpstr>
      <vt:lpstr>Meiosis</vt:lpstr>
      <vt:lpstr>1.) Mitosis and meiosis are processes by which animal and plant cells divide.  Which statement best describes a difference between mitosis and meiosis? </vt:lpstr>
      <vt:lpstr>Nondisjunction and Patau’s syndrome</vt:lpstr>
      <vt:lpstr>3.) Patau syndrome can be a lethal genetic disorder in mammals, resulting  from chromosomes failing to separate during meiosis. </vt:lpstr>
      <vt:lpstr>Part C: Compare the effects of a disorder caused by chromosomes failing to separate during meiosis, such as Patau syndrome, to the effects of chromosomes failing to separate during mitosis. </vt:lpstr>
      <vt:lpstr>PowerPoint Presentation</vt:lpstr>
      <vt:lpstr>2.) Use the illustration below to answer the question. </vt:lpstr>
      <vt:lpstr>DNA Replication</vt:lpstr>
      <vt:lpstr>4.) Which process helps to preserve the genetic information  stored in DNA during DNA replication? </vt:lpstr>
      <vt:lpstr>  An embryonic cell divides repeatedly, with each new cell containing all the genetic information to form the entire organism. Which feature of DNA ensures that genetic information is conserved as it is replicated?</vt:lpstr>
      <vt:lpstr>25.) In a flowering plant species, red flower color is dominant  over white flower color.  What is the genotype of any  red-flowering plant resulting from this species? </vt:lpstr>
      <vt:lpstr>Genetics</vt:lpstr>
      <vt:lpstr>PowerPoint Presentation</vt:lpstr>
      <vt:lpstr>Punnet Square Animation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Growth and Genetics</dc:title>
  <dc:creator>mock</dc:creator>
  <cp:lastModifiedBy>Fishel, Shelley</cp:lastModifiedBy>
  <cp:revision>14</cp:revision>
  <dcterms:created xsi:type="dcterms:W3CDTF">2012-12-03T13:03:55Z</dcterms:created>
  <dcterms:modified xsi:type="dcterms:W3CDTF">2013-04-01T14:56:36Z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0x010100B1310A03BB066641874962008A4F0EF7</vt:lpwstr>
  </property>
  <property fmtid="{D5CDD505-2E9C-101B-9397-08002B2CF9AE}" pid="3" name="IsMyDocuments">
    <vt:bool>true</vt:bool>
  </property>
</Properties>
</file>