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32"/>
  </p:handoutMasterIdLst>
  <p:sldIdLst>
    <p:sldId id="256" r:id="rId5"/>
    <p:sldId id="271" r:id="rId6"/>
    <p:sldId id="278" r:id="rId7"/>
    <p:sldId id="279" r:id="rId8"/>
    <p:sldId id="280" r:id="rId9"/>
    <p:sldId id="281" r:id="rId10"/>
    <p:sldId id="282" r:id="rId11"/>
    <p:sldId id="283" r:id="rId12"/>
    <p:sldId id="257" r:id="rId13"/>
    <p:sldId id="273" r:id="rId14"/>
    <p:sldId id="272" r:id="rId15"/>
    <p:sldId id="274" r:id="rId16"/>
    <p:sldId id="284" r:id="rId17"/>
    <p:sldId id="285" r:id="rId18"/>
    <p:sldId id="259" r:id="rId19"/>
    <p:sldId id="260" r:id="rId20"/>
    <p:sldId id="263" r:id="rId21"/>
    <p:sldId id="261" r:id="rId22"/>
    <p:sldId id="264" r:id="rId23"/>
    <p:sldId id="275" r:id="rId24"/>
    <p:sldId id="262" r:id="rId25"/>
    <p:sldId id="265" r:id="rId26"/>
    <p:sldId id="266" r:id="rId27"/>
    <p:sldId id="268" r:id="rId28"/>
    <p:sldId id="269" r:id="rId29"/>
    <p:sldId id="276" r:id="rId30"/>
    <p:sldId id="286" r:id="rId3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99" autoAdjust="0"/>
    <p:restoredTop sz="94660"/>
  </p:normalViewPr>
  <p:slideViewPr>
    <p:cSldViewPr>
      <p:cViewPr varScale="1">
        <p:scale>
          <a:sx n="48" d="100"/>
          <a:sy n="48" d="100"/>
        </p:scale>
        <p:origin x="494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A526D77-7E48-471A-B18A-6BF733B2A24B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926948-4CBE-4DE2-A594-831F4746A6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10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C7DB6-FD0E-4F6E-85F4-74C9B6D9898E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80EAB-0B0D-4500-82D3-6F82901DBB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Conflict and Stress in the Workplace </a:t>
            </a:r>
            <a:br>
              <a:rPr lang="en-US" dirty="0" smtClean="0"/>
            </a:br>
            <a:r>
              <a:rPr lang="en-US" dirty="0" smtClean="0"/>
              <a:t>Unit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crosspam\AppData\Local\Microsoft\Windows\Temporary Internet Files\Content.IE5\UR8OLD0L\MP900387516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810000"/>
            <a:ext cx="3657600" cy="2609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for 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Making crucial, split second decisions (air traffic controller, stock broker)</a:t>
            </a:r>
          </a:p>
          <a:p>
            <a:r>
              <a:rPr lang="en-US" dirty="0" smtClean="0"/>
              <a:t>Constantly rotating your work shifts (interrupts your daily sleep-wake cycle)</a:t>
            </a:r>
          </a:p>
          <a:p>
            <a:r>
              <a:rPr lang="en-US" dirty="0" smtClean="0"/>
              <a:t>Performing boring and repetitive tasks with little chance for making decisions (assembly line workers)</a:t>
            </a:r>
          </a:p>
          <a:p>
            <a:r>
              <a:rPr lang="en-US" dirty="0" smtClean="0"/>
              <a:t>Having a great deal of responsibility but little power or control (middle managers)</a:t>
            </a:r>
          </a:p>
          <a:p>
            <a:r>
              <a:rPr lang="en-US" dirty="0" smtClean="0"/>
              <a:t>Sitting or working in one position for long periods of time.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situations that produce the strongest risk of heart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pressure deadlines</a:t>
            </a:r>
          </a:p>
          <a:p>
            <a:r>
              <a:rPr lang="en-US" dirty="0" smtClean="0"/>
              <a:t>Laying off someone.  </a:t>
            </a:r>
          </a:p>
          <a:p>
            <a:pPr lvl="1"/>
            <a:r>
              <a:rPr lang="en-US" dirty="0" smtClean="0"/>
              <a:t>Managers are more than twice as likely to have a heart attack within a week of firing an employee.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dirty="0" smtClean="0"/>
              <a:t>Stress </a:t>
            </a:r>
            <a:r>
              <a:rPr lang="en-US" sz="4900" dirty="0"/>
              <a:t>often leads to conflict in the workplace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873" y="2057400"/>
            <a:ext cx="347579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Conflict is part of everyday life and can be viewed as an opportunity for change and growth</a:t>
            </a:r>
          </a:p>
          <a:p>
            <a:r>
              <a:rPr lang="en-US" dirty="0" smtClean="0"/>
              <a:t>Due to competitive nature of our society, conflict is often experienced as a contest to be won or lost </a:t>
            </a:r>
          </a:p>
          <a:p>
            <a:r>
              <a:rPr lang="en-US" dirty="0" smtClean="0"/>
              <a:t>Many of us prefer to ignore or avoid conflict rather than deal with it. </a:t>
            </a:r>
          </a:p>
          <a:p>
            <a:r>
              <a:rPr lang="en-US" dirty="0" smtClean="0"/>
              <a:t>In today’s workplace, most conflict situations are resolved in a team environment that promotes collaboration and cooperation. </a:t>
            </a:r>
          </a:p>
          <a:p>
            <a:r>
              <a:rPr lang="en-US" dirty="0" smtClean="0"/>
              <a:t>Knowing how to deal with conflict will help to promote fairness and develop sensitivity that is respectful of individual difference.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26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Your reaction to the </a:t>
            </a:r>
            <a:r>
              <a:rPr lang="en-US" smtClean="0"/>
              <a:t>following quote: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“When you get into a tug of war, drop the rope”  </a:t>
            </a:r>
            <a:r>
              <a:rPr lang="en-US" sz="1000" dirty="0" smtClean="0"/>
              <a:t>Bart Jarvis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28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 and Truths About Conflict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Conflict in the workplace is always dysfunctional.</a:t>
            </a:r>
          </a:p>
          <a:p>
            <a:r>
              <a:rPr lang="en-US" dirty="0" smtClean="0"/>
              <a:t>All conflicts can be resolved</a:t>
            </a:r>
          </a:p>
          <a:p>
            <a:r>
              <a:rPr lang="en-US" dirty="0" smtClean="0"/>
              <a:t>Conflict tends to go away if it is ignored.</a:t>
            </a:r>
          </a:p>
          <a:p>
            <a:r>
              <a:rPr lang="en-US" dirty="0" smtClean="0"/>
              <a:t>Conflicts always result in winners and losers.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Conflict is a normal part of life within an organization.</a:t>
            </a:r>
          </a:p>
          <a:p>
            <a:r>
              <a:rPr lang="en-US" dirty="0" smtClean="0"/>
              <a:t>Most conflicts can be managed.</a:t>
            </a:r>
          </a:p>
          <a:p>
            <a:r>
              <a:rPr lang="en-US" dirty="0" smtClean="0"/>
              <a:t>Conflict can motivate change. </a:t>
            </a:r>
          </a:p>
          <a:p>
            <a:r>
              <a:rPr lang="en-US" dirty="0" smtClean="0"/>
              <a:t>Conflict can help build relationships between people.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Managers once thought conflict within organizations should be avoided at all costs . </a:t>
            </a:r>
          </a:p>
          <a:p>
            <a:r>
              <a:rPr lang="en-US" dirty="0" smtClean="0"/>
              <a:t>Today, many managers recognize that some conflict can have a positive effect.</a:t>
            </a:r>
          </a:p>
          <a:p>
            <a:r>
              <a:rPr lang="en-US" dirty="0" smtClean="0"/>
              <a:t>Managers understand that not all conflicts create winners and losers. </a:t>
            </a:r>
          </a:p>
          <a:p>
            <a:r>
              <a:rPr lang="en-US" dirty="0" smtClean="0"/>
              <a:t>Conflict can actually bring about desirable changes.</a:t>
            </a:r>
          </a:p>
          <a:p>
            <a:r>
              <a:rPr lang="en-US" dirty="0" smtClean="0"/>
              <a:t>It can force people to confront situations they might otherwise ignore.</a:t>
            </a:r>
          </a:p>
          <a:p>
            <a:r>
              <a:rPr lang="en-US" dirty="0" smtClean="0"/>
              <a:t>“When two men in business always agree , one of them is unnecessary.”  William Wrigley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Effects of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Conflict energizes people.  </a:t>
            </a:r>
          </a:p>
          <a:p>
            <a:r>
              <a:rPr lang="en-US" dirty="0" smtClean="0"/>
              <a:t>Conflict is a form of communication.  May open up a new channel of communication.</a:t>
            </a:r>
          </a:p>
          <a:p>
            <a:r>
              <a:rPr lang="en-US" dirty="0" smtClean="0"/>
              <a:t>Parties to a conflict can learn from the experience.  </a:t>
            </a:r>
          </a:p>
          <a:p>
            <a:pPr lvl="1"/>
            <a:r>
              <a:rPr lang="en-US" dirty="0" smtClean="0"/>
              <a:t>Conflict can make people more aware and raise understanding of other people’s functions and challenges in an organization.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PREDICT:  At what point does workplace conflict become too intense to be positive?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Effects of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Anger can make it difficult for people to continue to work together.</a:t>
            </a:r>
          </a:p>
          <a:p>
            <a:r>
              <a:rPr lang="en-US" dirty="0" smtClean="0"/>
              <a:t>Resentment can make it difficult for employees to accept other people as managers. </a:t>
            </a:r>
          </a:p>
          <a:p>
            <a:r>
              <a:rPr lang="en-US" dirty="0"/>
              <a:t>Unresolved conflicts can create an unproductive work environment. </a:t>
            </a:r>
          </a:p>
          <a:p>
            <a:pPr lvl="1"/>
            <a:r>
              <a:rPr lang="en-US" dirty="0" smtClean="0"/>
              <a:t>Unresolved conflicts can distort reality.</a:t>
            </a:r>
          </a:p>
          <a:p>
            <a:r>
              <a:rPr lang="en-US" dirty="0" smtClean="0"/>
              <a:t>Ongoing conflict makes if difficult for people to concentrate on their jobs.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Nature of Workplace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Conflict in the workplace usually stems from disputes between </a:t>
            </a:r>
          </a:p>
          <a:p>
            <a:pPr lvl="1"/>
            <a:r>
              <a:rPr lang="en-US" dirty="0" smtClean="0"/>
              <a:t>individuals </a:t>
            </a:r>
          </a:p>
          <a:p>
            <a:pPr lvl="1"/>
            <a:r>
              <a:rPr lang="en-US" dirty="0" smtClean="0"/>
              <a:t>between groups</a:t>
            </a:r>
            <a:endParaRPr lang="en-US" dirty="0"/>
          </a:p>
          <a:p>
            <a:pPr lvl="1"/>
            <a:r>
              <a:rPr lang="en-US" dirty="0" smtClean="0"/>
              <a:t>between groups of individuals and the organization itself  </a:t>
            </a:r>
          </a:p>
          <a:p>
            <a:r>
              <a:rPr lang="en-US" dirty="0" smtClean="0"/>
              <a:t>Managers need to know how to address each of these types of conflicts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ress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8382000" cy="60722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Name some interpersonal differences that might cause conflict in the workplace.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Name some interpersonal differences that might cause conflict in your life.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Interpersonal  Conflict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Major source of conflict in the work environment</a:t>
            </a:r>
          </a:p>
          <a:p>
            <a:r>
              <a:rPr lang="en-US" dirty="0" smtClean="0"/>
              <a:t>Different values and traits can make it difficult for some people to work together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Intergroup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groups within organizations disagree because they have different goals.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Conflict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Pits employees against the organization itself </a:t>
            </a:r>
          </a:p>
          <a:p>
            <a:pPr lvl="1"/>
            <a:r>
              <a:rPr lang="en-US" dirty="0" smtClean="0"/>
              <a:t>Changes in policy</a:t>
            </a:r>
          </a:p>
          <a:p>
            <a:pPr lvl="1"/>
            <a:r>
              <a:rPr lang="en-US" dirty="0" smtClean="0"/>
              <a:t>Reorganizations </a:t>
            </a:r>
          </a:p>
          <a:p>
            <a:pPr lvl="1"/>
            <a:r>
              <a:rPr lang="en-US" dirty="0" smtClean="0"/>
              <a:t>Corporate downsizing or laying off workers </a:t>
            </a:r>
          </a:p>
          <a:p>
            <a:pPr lvl="1"/>
            <a:r>
              <a:rPr lang="en-US" dirty="0" smtClean="0"/>
              <a:t>Lack of resources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Conflict</a:t>
            </a:r>
            <a:br>
              <a:rPr lang="en-US" dirty="0" smtClean="0"/>
            </a:br>
            <a:r>
              <a:rPr lang="en-US" dirty="0" smtClean="0"/>
              <a:t>Create the Appropriate Atmosphere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Establish an atmosphere that promotes partnership and problem solving among their employees.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Conflict issues should be address in a quiet, neutral place, such as a meeting room.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Encourage cooperation.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two positive effects of workplace conflict. </a:t>
            </a:r>
          </a:p>
          <a:p>
            <a:r>
              <a:rPr lang="en-US" dirty="0" smtClean="0"/>
              <a:t>Identify two negative effects of workplace conflict. </a:t>
            </a:r>
          </a:p>
          <a:p>
            <a:r>
              <a:rPr lang="en-US" dirty="0" smtClean="0"/>
              <a:t>List </a:t>
            </a:r>
            <a:r>
              <a:rPr lang="en-US" smtClean="0"/>
              <a:t>and describe </a:t>
            </a:r>
            <a:r>
              <a:rPr lang="en-US" dirty="0" smtClean="0"/>
              <a:t>the three types of conflicts that occur in the workplace. </a:t>
            </a:r>
          </a:p>
          <a:p>
            <a:r>
              <a:rPr lang="en-US" dirty="0" smtClean="0"/>
              <a:t>What are some things managers can do to help  resolve conflict?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Flyer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reate a workplace flyer using Word, encouraging positive conflict resolution and positive conflict effects. This will be sent to employees  via email.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962400"/>
            <a:ext cx="3733800" cy="27258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 still have a question about this topic or </a:t>
            </a:r>
            <a:br>
              <a:rPr lang="en-US" sz="2800" dirty="0" smtClean="0"/>
            </a:br>
            <a:r>
              <a:rPr lang="en-US" sz="2800" dirty="0" smtClean="0"/>
              <a:t>What didn’t I understand about this unit?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3352800"/>
            <a:ext cx="2754284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98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Stress?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Definition.  Any physical, chemical, or emotional factor that causes bodily or mental tension. </a:t>
            </a:r>
          </a:p>
          <a:p>
            <a:r>
              <a:rPr lang="en-US" dirty="0" smtClean="0"/>
              <a:t>Where does it come from?   What stresses you? </a:t>
            </a:r>
          </a:p>
          <a:p>
            <a:pPr lvl="1"/>
            <a:r>
              <a:rPr lang="en-US" dirty="0" smtClean="0"/>
              <a:t>Comes from many sources</a:t>
            </a:r>
            <a:endParaRPr lang="en-US" dirty="0"/>
          </a:p>
          <a:p>
            <a:r>
              <a:rPr lang="en-US" dirty="0" smtClean="0"/>
              <a:t>Is all stress bad?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Effects of 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excitement </a:t>
            </a:r>
          </a:p>
          <a:p>
            <a:r>
              <a:rPr lang="en-US" dirty="0" smtClean="0"/>
              <a:t>Motivates people to work harder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Effect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Emotional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</a:p>
          <a:p>
            <a:r>
              <a:rPr lang="en-US" dirty="0" smtClean="0"/>
              <a:t>Insomnia</a:t>
            </a:r>
          </a:p>
          <a:p>
            <a:r>
              <a:rPr lang="en-US" dirty="0" smtClean="0"/>
              <a:t>Loss of appetite</a:t>
            </a:r>
          </a:p>
          <a:p>
            <a:r>
              <a:rPr lang="en-US" dirty="0" smtClean="0"/>
              <a:t>Substance abuse</a:t>
            </a:r>
          </a:p>
          <a:p>
            <a:r>
              <a:rPr lang="en-US" dirty="0" smtClean="0"/>
              <a:t>Mood swings </a:t>
            </a:r>
          </a:p>
          <a:p>
            <a:r>
              <a:rPr lang="en-US" dirty="0" smtClean="0"/>
              <a:t>Loss of motivation </a:t>
            </a:r>
          </a:p>
          <a:p>
            <a:pPr lvl="1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Physical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Headache</a:t>
            </a:r>
          </a:p>
          <a:p>
            <a:r>
              <a:rPr lang="en-US" dirty="0" smtClean="0"/>
              <a:t>Backache</a:t>
            </a:r>
          </a:p>
          <a:p>
            <a:r>
              <a:rPr lang="en-US" dirty="0" smtClean="0"/>
              <a:t>High Blood pressure</a:t>
            </a:r>
          </a:p>
          <a:p>
            <a:r>
              <a:rPr lang="en-US" dirty="0" smtClean="0"/>
              <a:t>Muscle tightness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Burnout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Occurs when excessive stress causes a person to lose interest in his or her job.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590800"/>
            <a:ext cx="3644342" cy="3623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manage stress?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Listening to music</a:t>
            </a:r>
          </a:p>
          <a:p>
            <a:r>
              <a:rPr lang="en-US" dirty="0"/>
              <a:t>Yoga, meditation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Employee assistance programs </a:t>
            </a:r>
          </a:p>
          <a:p>
            <a:pPr lvl="1"/>
            <a:r>
              <a:rPr lang="en-US" dirty="0" smtClean="0"/>
              <a:t>Company sponsored programs that help employees deal with personal problems and refer them if necessary for treatment.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Wellness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Company sponsored programs designed to prevent illness and enhance employee well-being.  They can include</a:t>
            </a:r>
          </a:p>
          <a:p>
            <a:pPr lvl="1"/>
            <a:r>
              <a:rPr lang="en-US" dirty="0" smtClean="0"/>
              <a:t>Periodic medical examinations</a:t>
            </a:r>
          </a:p>
          <a:p>
            <a:pPr lvl="1"/>
            <a:r>
              <a:rPr lang="en-US" dirty="0" smtClean="0"/>
              <a:t>Clinics to quit smoking </a:t>
            </a:r>
          </a:p>
          <a:p>
            <a:pPr lvl="1"/>
            <a:r>
              <a:rPr lang="en-US" dirty="0" smtClean="0"/>
              <a:t>Education on nutrition, weight control</a:t>
            </a:r>
            <a:r>
              <a:rPr lang="en-US" smtClean="0"/>
              <a:t>, exercise </a:t>
            </a:r>
            <a:endParaRPr lang="en-US" dirty="0" smtClean="0"/>
          </a:p>
          <a:p>
            <a:pPr lvl="1"/>
            <a:r>
              <a:rPr lang="en-US" dirty="0" smtClean="0"/>
              <a:t>Exercise facilities </a:t>
            </a:r>
          </a:p>
          <a:p>
            <a:pPr lvl="1"/>
            <a:r>
              <a:rPr lang="en-US" dirty="0" smtClean="0"/>
              <a:t>Immunizations</a:t>
            </a:r>
          </a:p>
          <a:p>
            <a:pPr lvl="1"/>
            <a:r>
              <a:rPr lang="en-US" dirty="0" smtClean="0"/>
              <a:t>CPR training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It’s Important to </a:t>
            </a:r>
            <a:r>
              <a:rPr lang="en-US" smtClean="0"/>
              <a:t>Manage Stress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753" y="1828800"/>
            <a:ext cx="4465520" cy="4648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Stress from home or on the job causes tension, effects job performance, and relationships with other employees</a:t>
            </a:r>
          </a:p>
          <a:p>
            <a:r>
              <a:rPr lang="en-US" dirty="0" smtClean="0"/>
              <a:t>Unresolved tensions between </a:t>
            </a:r>
          </a:p>
          <a:p>
            <a:pPr marL="0" indent="0">
              <a:buNone/>
            </a:pPr>
            <a:r>
              <a:rPr lang="en-US" dirty="0" smtClean="0"/>
              <a:t>	employees reduce productivity and </a:t>
            </a:r>
          </a:p>
          <a:p>
            <a:pPr marL="0" indent="0">
              <a:buNone/>
            </a:pPr>
            <a:r>
              <a:rPr lang="en-US" dirty="0" smtClean="0"/>
              <a:t>	create a poor work environment </a:t>
            </a:r>
          </a:p>
          <a:p>
            <a:r>
              <a:rPr lang="en-US" dirty="0" smtClean="0"/>
              <a:t>Stress has been directly linked to </a:t>
            </a:r>
          </a:p>
          <a:p>
            <a:pPr marL="0" indent="0">
              <a:buNone/>
            </a:pPr>
            <a:r>
              <a:rPr lang="en-US" dirty="0" smtClean="0"/>
              <a:t>	diseases including: </a:t>
            </a:r>
          </a:p>
          <a:p>
            <a:pPr lvl="1"/>
            <a:r>
              <a:rPr lang="en-US" dirty="0" smtClean="0"/>
              <a:t>Heart attacks</a:t>
            </a:r>
          </a:p>
          <a:p>
            <a:pPr lvl="1"/>
            <a:r>
              <a:rPr lang="en-US" dirty="0" smtClean="0"/>
              <a:t>Hypertension</a:t>
            </a:r>
          </a:p>
          <a:p>
            <a:pPr lvl="1"/>
            <a:r>
              <a:rPr lang="en-US" dirty="0" smtClean="0"/>
              <a:t>Migraines</a:t>
            </a:r>
          </a:p>
          <a:p>
            <a:pPr lvl="1"/>
            <a:r>
              <a:rPr lang="en-US" dirty="0" smtClean="0"/>
              <a:t>Cancer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671DE2E5F5C649927E6112F8F52440" ma:contentTypeVersion="0" ma:contentTypeDescription="Create a new document." ma:contentTypeScope="" ma:versionID="83f54262e3b533783e30c7f6138368e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c84ff69537b7f428727241872d8069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AA378A-E042-4377-A0F1-AD330178F3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D890ED3-ED7E-4411-BBEC-80D79B59383F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2422558-98AB-48A2-B5E7-3365C0663F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1368</TotalTime>
  <Words>931</Words>
  <Application>Microsoft Office PowerPoint</Application>
  <PresentationFormat>On-screen Show (4:3)</PresentationFormat>
  <Paragraphs>131</Paragraphs>
  <Slides>27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Conflict and Stress in the Workplace  Unit 2</vt:lpstr>
      <vt:lpstr>PowerPoint Presentation</vt:lpstr>
      <vt:lpstr>What is Stress?</vt:lpstr>
      <vt:lpstr>Positive Effects of Stress</vt:lpstr>
      <vt:lpstr>Negative Effect</vt:lpstr>
      <vt:lpstr>Burnout </vt:lpstr>
      <vt:lpstr>How do you manage stress?</vt:lpstr>
      <vt:lpstr>Wellness Programs</vt:lpstr>
      <vt:lpstr>Why It’s Important to Manage Stress</vt:lpstr>
      <vt:lpstr>Sources for Stress</vt:lpstr>
      <vt:lpstr>Two situations that produce the strongest risk of heart attack</vt:lpstr>
      <vt:lpstr> Stress often leads to conflict in the workplace </vt:lpstr>
      <vt:lpstr>Conflict</vt:lpstr>
      <vt:lpstr>Warm up</vt:lpstr>
      <vt:lpstr>Myths and Truths About Conflict</vt:lpstr>
      <vt:lpstr>Effects of Conflict</vt:lpstr>
      <vt:lpstr>Positive Effects of Conflict</vt:lpstr>
      <vt:lpstr>Negative Effects of Conflict</vt:lpstr>
      <vt:lpstr>The Nature of Workplace Conflict</vt:lpstr>
      <vt:lpstr>Critical Thinking</vt:lpstr>
      <vt:lpstr>Interpersonal  Conflict </vt:lpstr>
      <vt:lpstr>Intergroup Conflict</vt:lpstr>
      <vt:lpstr>Organizational Conflict </vt:lpstr>
      <vt:lpstr>Managing Conflict Create the Appropriate Atmosphere</vt:lpstr>
      <vt:lpstr>Assessments </vt:lpstr>
      <vt:lpstr>Flyer Project</vt:lpstr>
      <vt:lpstr>I still have a question about this topic or  What didn’t I understand about this unit?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Cross, Pam</dc:creator>
  <cp:lastModifiedBy>Cross, Pam</cp:lastModifiedBy>
  <cp:revision>69</cp:revision>
  <cp:lastPrinted>2012-10-21T19:07:04Z</cp:lastPrinted>
  <dcterms:created xsi:type="dcterms:W3CDTF">2011-09-20T15:35:42Z</dcterms:created>
  <dcterms:modified xsi:type="dcterms:W3CDTF">2013-10-07T17:09:29Z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0x01010036671DE2E5F5C649927E6112F8F52440</vt:lpwstr>
  </property>
</Properties>
</file>