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4"/>
  </p:sldMasterIdLst>
  <p:notesMasterIdLst>
    <p:notesMasterId r:id="rId76"/>
  </p:notesMasterIdLst>
  <p:handoutMasterIdLst>
    <p:handoutMasterId r:id="rId77"/>
  </p:handoutMasterIdLst>
  <p:sldIdLst>
    <p:sldId id="256" r:id="rId5"/>
    <p:sldId id="277" r:id="rId6"/>
    <p:sldId id="257" r:id="rId7"/>
    <p:sldId id="258" r:id="rId8"/>
    <p:sldId id="279" r:id="rId9"/>
    <p:sldId id="259" r:id="rId10"/>
    <p:sldId id="317" r:id="rId11"/>
    <p:sldId id="260" r:id="rId12"/>
    <p:sldId id="278" r:id="rId13"/>
    <p:sldId id="280" r:id="rId14"/>
    <p:sldId id="261" r:id="rId15"/>
    <p:sldId id="263" r:id="rId16"/>
    <p:sldId id="281" r:id="rId17"/>
    <p:sldId id="267" r:id="rId18"/>
    <p:sldId id="264" r:id="rId19"/>
    <p:sldId id="268" r:id="rId20"/>
    <p:sldId id="282" r:id="rId21"/>
    <p:sldId id="283" r:id="rId22"/>
    <p:sldId id="269" r:id="rId23"/>
    <p:sldId id="312" r:id="rId24"/>
    <p:sldId id="313" r:id="rId25"/>
    <p:sldId id="314" r:id="rId26"/>
    <p:sldId id="315" r:id="rId27"/>
    <p:sldId id="284" r:id="rId28"/>
    <p:sldId id="285" r:id="rId29"/>
    <p:sldId id="287" r:id="rId30"/>
    <p:sldId id="288" r:id="rId31"/>
    <p:sldId id="270" r:id="rId32"/>
    <p:sldId id="286" r:id="rId33"/>
    <p:sldId id="271" r:id="rId34"/>
    <p:sldId id="316" r:id="rId35"/>
    <p:sldId id="293" r:id="rId36"/>
    <p:sldId id="307" r:id="rId37"/>
    <p:sldId id="295" r:id="rId38"/>
    <p:sldId id="294" r:id="rId39"/>
    <p:sldId id="297" r:id="rId40"/>
    <p:sldId id="289" r:id="rId41"/>
    <p:sldId id="290" r:id="rId42"/>
    <p:sldId id="332" r:id="rId43"/>
    <p:sldId id="333" r:id="rId44"/>
    <p:sldId id="334" r:id="rId45"/>
    <p:sldId id="335" r:id="rId46"/>
    <p:sldId id="336" r:id="rId47"/>
    <p:sldId id="337" r:id="rId48"/>
    <p:sldId id="338"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262" r:id="rId64"/>
    <p:sldId id="274" r:id="rId65"/>
    <p:sldId id="292" r:id="rId66"/>
    <p:sldId id="276" r:id="rId67"/>
    <p:sldId id="298" r:id="rId68"/>
    <p:sldId id="291" r:id="rId69"/>
    <p:sldId id="299" r:id="rId70"/>
    <p:sldId id="300" r:id="rId71"/>
    <p:sldId id="308" r:id="rId72"/>
    <p:sldId id="309" r:id="rId73"/>
    <p:sldId id="310" r:id="rId74"/>
    <p:sldId id="311" r:id="rId7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12" autoAdjust="0"/>
    <p:restoredTop sz="94434" autoAdjust="0"/>
  </p:normalViewPr>
  <p:slideViewPr>
    <p:cSldViewPr>
      <p:cViewPr varScale="1">
        <p:scale>
          <a:sx n="70" d="100"/>
          <a:sy n="70" d="100"/>
        </p:scale>
        <p:origin x="123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52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F32FDF4-1CB0-420B-B532-D91D1465AFC7}" type="datetimeFigureOut">
              <a:rPr lang="en-US" smtClean="0"/>
              <a:t>4/8/2016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E471751-25AE-46B6-8F1D-8B870CB4188E}" type="slidenum">
              <a:rPr lang="en-US" smtClean="0"/>
              <a:t>‹#›</a:t>
            </a:fld>
            <a:endParaRPr lang="en-US"/>
          </a:p>
        </p:txBody>
      </p:sp>
    </p:spTree>
    <p:extLst>
      <p:ext uri="{BB962C8B-B14F-4D97-AF65-F5344CB8AC3E}">
        <p14:creationId xmlns:p14="http://schemas.microsoft.com/office/powerpoint/2010/main" val="3119306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C5BBAA6-445F-4DF3-AE5B-A8C67772F377}" type="datetimeFigureOut">
              <a:rPr lang="en-US" smtClean="0"/>
              <a:t>4/8/2016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82EF7E9-BF58-41E8-A79B-C4932E701AAE}" type="slidenum">
              <a:rPr lang="en-US" smtClean="0"/>
              <a:t>‹#›</a:t>
            </a:fld>
            <a:endParaRPr lang="en-US"/>
          </a:p>
        </p:txBody>
      </p:sp>
    </p:spTree>
    <p:extLst>
      <p:ext uri="{BB962C8B-B14F-4D97-AF65-F5344CB8AC3E}">
        <p14:creationId xmlns:p14="http://schemas.microsoft.com/office/powerpoint/2010/main" val="2455201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http://www.gly.uga.edu/railsback/1122science7.html</a:t>
            </a:r>
            <a:endParaRPr lang="en-US" dirty="0"/>
          </a:p>
        </p:txBody>
      </p:sp>
      <p:sp>
        <p:nvSpPr>
          <p:cNvPr id="4" name="Slide Number Placeholder 3"/>
          <p:cNvSpPr>
            <a:spLocks noGrp="1"/>
          </p:cNvSpPr>
          <p:nvPr>
            <p:ph type="sldNum" sz="quarter" idx="10"/>
          </p:nvPr>
        </p:nvSpPr>
        <p:spPr/>
        <p:txBody>
          <a:bodyPr/>
          <a:lstStyle/>
          <a:p>
            <a:fld id="{882EF7E9-BF58-41E8-A79B-C4932E701AAE}" type="slidenum">
              <a:rPr lang="en-US" smtClean="0"/>
              <a:t>2</a:t>
            </a:fld>
            <a:endParaRPr lang="en-US"/>
          </a:p>
        </p:txBody>
      </p:sp>
    </p:spTree>
    <p:extLst>
      <p:ext uri="{BB962C8B-B14F-4D97-AF65-F5344CB8AC3E}">
        <p14:creationId xmlns:p14="http://schemas.microsoft.com/office/powerpoint/2010/main" val="399797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2EF7E9-BF58-41E8-A79B-C4932E701AAE}" type="slidenum">
              <a:rPr lang="en-US" smtClean="0"/>
              <a:t>38</a:t>
            </a:fld>
            <a:endParaRPr lang="en-US"/>
          </a:p>
        </p:txBody>
      </p:sp>
    </p:spTree>
    <p:extLst>
      <p:ext uri="{BB962C8B-B14F-4D97-AF65-F5344CB8AC3E}">
        <p14:creationId xmlns:p14="http://schemas.microsoft.com/office/powerpoint/2010/main" val="3224042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4F2A460-2B63-433F-893D-600CB378EE44}" type="datetimeFigureOut">
              <a:rPr lang="en-US" smtClean="0"/>
              <a:t>4/8/2016</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25F60F4A-B850-426F-B6BD-359FA9083171}"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F2A460-2B63-433F-893D-600CB378EE44}" type="datetimeFigureOut">
              <a:rPr lang="en-US" smtClean="0"/>
              <a:t>4/8/2016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0F4A-B850-426F-B6BD-359FA908317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F2A460-2B63-433F-893D-600CB378EE44}" type="datetimeFigureOut">
              <a:rPr lang="en-US" smtClean="0"/>
              <a:t>4/8/2016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0F4A-B850-426F-B6BD-359FA908317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F2A460-2B63-433F-893D-600CB378EE44}" type="datetimeFigureOut">
              <a:rPr lang="en-US" smtClean="0"/>
              <a:t>4/8/2016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0F4A-B850-426F-B6BD-359FA908317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4F2A460-2B63-433F-893D-600CB378EE44}" type="datetimeFigureOut">
              <a:rPr lang="en-US" smtClean="0"/>
              <a:t>4/8/2016</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0F4A-B850-426F-B6BD-359FA9083171}"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F2A460-2B63-433F-893D-600CB378EE44}" type="datetimeFigureOut">
              <a:rPr lang="en-US" smtClean="0"/>
              <a:t>4/8/2016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60F4A-B850-426F-B6BD-359FA908317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F2A460-2B63-433F-893D-600CB378EE44}" type="datetimeFigureOut">
              <a:rPr lang="en-US" smtClean="0"/>
              <a:t>4/8/2016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F60F4A-B850-426F-B6BD-359FA908317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F2A460-2B63-433F-893D-600CB378EE44}" type="datetimeFigureOut">
              <a:rPr lang="en-US" smtClean="0"/>
              <a:t>4/8/2016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F60F4A-B850-426F-B6BD-359FA908317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4F2A460-2B63-433F-893D-600CB378EE44}" type="datetimeFigureOut">
              <a:rPr lang="en-US" smtClean="0"/>
              <a:t>4/8/2016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F60F4A-B850-426F-B6BD-359FA908317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F2A460-2B63-433F-893D-600CB378EE44}" type="datetimeFigureOut">
              <a:rPr lang="en-US" smtClean="0"/>
              <a:t>4/8/2016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60F4A-B850-426F-B6BD-359FA9083171}"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74F2A460-2B63-433F-893D-600CB378EE44}" type="datetimeFigureOut">
              <a:rPr lang="en-US" smtClean="0"/>
              <a:t>4/8/2016</a:t>
            </a:fld>
            <a:endParaRPr lang="en-US"/>
          </a:p>
        </p:txBody>
      </p:sp>
      <p:sp>
        <p:nvSpPr>
          <p:cNvPr id="7" name="Slide Number Placeholder 6"/>
          <p:cNvSpPr>
            <a:spLocks noGrp="1"/>
          </p:cNvSpPr>
          <p:nvPr>
            <p:ph type="sldNum" sz="quarter" idx="12"/>
          </p:nvPr>
        </p:nvSpPr>
        <p:spPr/>
        <p:txBody>
          <a:bodyPr/>
          <a:lstStyle/>
          <a:p>
            <a:fld id="{25F60F4A-B850-426F-B6BD-359FA9083171}"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74F2A460-2B63-433F-893D-600CB378EE44}" type="datetimeFigureOut">
              <a:rPr lang="en-US" smtClean="0"/>
              <a:t>4/8/2016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25F60F4A-B850-426F-B6BD-359FA9083171}"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bing.com/videos/search?q=rock+pocket+mice+video&amp;&amp;view=detail&amp;mid=5056C6C9FED02933FA4E5056C6C9FED02933FA4E&amp;FORM=VRDGAR"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hhmi.org/biointeractive/anole-lizards-example-speciation?utm_source=BioInteractive+News&amp;utm_campaign=b02ff097ab-BioInteractive_News_Vol_223_24_2014&amp;utm_medium=email&amp;utm_term=0_98b2f5c6ba-b02ff097ab-69328713" TargetMode="Externa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cSgulsydsQU"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youtube.com/watch?v=7dx2CUMtZ-0"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2.xml"/><Relationship Id="rId4" Type="http://schemas.openxmlformats.org/officeDocument/2006/relationships/hyperlink" Target="http://glencoe.mcgraw-hill.com/olcweb/cgi/pluginpop.cgi?it=swf::550::400::/sites/dl/free/0078802849/383939/gradualism_Punctuated_Equilibrium.sw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hyperlink" Target="https://www.youtube.com/watch?v=EJGtN-igCu8" TargetMode="External"/><Relationship Id="rId5" Type="http://schemas.openxmlformats.org/officeDocument/2006/relationships/image" Target="../media/image49.png"/><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hyperlink" Target="http://youtu.be/cMq_9zscuXE"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www.bing.com/videos/search?q=Darwin's+Finches+Galapagos&amp;&amp;view=detail&amp;mid=A9D7E284D15D21EFECD3A9D7E284D15D21EFECD3&amp;FORM=VRDGAR"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6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www.youtube.com/watch?v=Q6JEA2olNts" TargetMode="Externa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Evolution</a:t>
            </a:r>
            <a:endParaRPr lang="en-US" sz="5400" dirty="0"/>
          </a:p>
        </p:txBody>
      </p:sp>
    </p:spTree>
    <p:extLst>
      <p:ext uri="{BB962C8B-B14F-4D97-AF65-F5344CB8AC3E}">
        <p14:creationId xmlns:p14="http://schemas.microsoft.com/office/powerpoint/2010/main" val="629799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 of the HMS Beagle </a:t>
            </a:r>
            <a:endParaRPr lang="en-US" dirty="0"/>
          </a:p>
        </p:txBody>
      </p:sp>
      <p:pic>
        <p:nvPicPr>
          <p:cNvPr id="3074" name="Picture 2" descr="http://upload.wikimedia.org/wikipedia/commons/4/42/Voyage_of_the_Beag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656" y="1904999"/>
            <a:ext cx="8520544" cy="4393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27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Darwin’s Findings</a:t>
            </a:r>
            <a:endParaRPr lang="en-US" dirty="0"/>
          </a:p>
        </p:txBody>
      </p:sp>
      <p:sp>
        <p:nvSpPr>
          <p:cNvPr id="3" name="Content Placeholder 2"/>
          <p:cNvSpPr>
            <a:spLocks noGrp="1"/>
          </p:cNvSpPr>
          <p:nvPr>
            <p:ph idx="1"/>
          </p:nvPr>
        </p:nvSpPr>
        <p:spPr/>
        <p:txBody>
          <a:bodyPr/>
          <a:lstStyle/>
          <a:p>
            <a:r>
              <a:rPr lang="en-US" dirty="0" smtClean="0"/>
              <a:t>After close analysis of his data, Darwin proposed a theory:</a:t>
            </a:r>
          </a:p>
          <a:p>
            <a:pPr lvl="1"/>
            <a:r>
              <a:rPr lang="en-US" dirty="0" smtClean="0"/>
              <a:t>The Theory Evolution by Natural Selection </a:t>
            </a:r>
          </a:p>
          <a:p>
            <a:r>
              <a:rPr lang="en-US" dirty="0" smtClean="0"/>
              <a:t>Findings were published in 1859</a:t>
            </a:r>
          </a:p>
          <a:p>
            <a:pPr lvl="1"/>
            <a:r>
              <a:rPr lang="en-US" i="1" dirty="0" smtClean="0"/>
              <a:t>On the Origin of Species</a:t>
            </a:r>
          </a:p>
          <a:p>
            <a:pPr lvl="1"/>
            <a:r>
              <a:rPr lang="en-US" dirty="0" smtClean="0"/>
              <a:t>Proposed that </a:t>
            </a:r>
            <a:r>
              <a:rPr lang="en-US" b="1" dirty="0" smtClean="0"/>
              <a:t>natural selection</a:t>
            </a:r>
            <a:r>
              <a:rPr lang="en-US" dirty="0" smtClean="0"/>
              <a:t> is the mechanism that drives evolution </a:t>
            </a:r>
            <a:endParaRPr lang="en-US" dirty="0"/>
          </a:p>
        </p:txBody>
      </p:sp>
    </p:spTree>
    <p:extLst>
      <p:ext uri="{BB962C8B-B14F-4D97-AF65-F5344CB8AC3E}">
        <p14:creationId xmlns:p14="http://schemas.microsoft.com/office/powerpoint/2010/main" val="410110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On the origin of species</a:t>
            </a:r>
            <a:endParaRPr lang="en-US" i="1" dirty="0"/>
          </a:p>
        </p:txBody>
      </p:sp>
      <p:sp>
        <p:nvSpPr>
          <p:cNvPr id="3" name="Content Placeholder 2"/>
          <p:cNvSpPr>
            <a:spLocks noGrp="1"/>
          </p:cNvSpPr>
          <p:nvPr>
            <p:ph idx="1"/>
          </p:nvPr>
        </p:nvSpPr>
        <p:spPr>
          <a:xfrm>
            <a:off x="457200" y="1752600"/>
            <a:ext cx="8229600" cy="4724400"/>
          </a:xfrm>
        </p:spPr>
        <p:txBody>
          <a:bodyPr>
            <a:noAutofit/>
          </a:bodyPr>
          <a:lstStyle/>
          <a:p>
            <a:r>
              <a:rPr lang="en-US" dirty="0" smtClean="0"/>
              <a:t>The process of natural selection: </a:t>
            </a:r>
          </a:p>
          <a:p>
            <a:pPr marL="868680" lvl="1" indent="-457200">
              <a:buFont typeface="+mj-lt"/>
              <a:buAutoNum type="arabicPeriod"/>
            </a:pPr>
            <a:r>
              <a:rPr lang="en-US" dirty="0" smtClean="0"/>
              <a:t>Species overproduce</a:t>
            </a:r>
          </a:p>
          <a:p>
            <a:pPr lvl="2"/>
            <a:r>
              <a:rPr lang="en-US" dirty="0" smtClean="0"/>
              <a:t>More offspring are born than the environment can sustain</a:t>
            </a:r>
          </a:p>
          <a:p>
            <a:pPr marL="868680" lvl="1" indent="-457200">
              <a:buFont typeface="+mj-lt"/>
              <a:buAutoNum type="arabicPeriod"/>
            </a:pPr>
            <a:r>
              <a:rPr lang="en-US" dirty="0" smtClean="0"/>
              <a:t>There is </a:t>
            </a:r>
            <a:r>
              <a:rPr lang="en-US" b="1" dirty="0" smtClean="0"/>
              <a:t>heritable variation </a:t>
            </a:r>
            <a:r>
              <a:rPr lang="en-US" dirty="0" smtClean="0"/>
              <a:t>in traits within a species</a:t>
            </a:r>
          </a:p>
          <a:p>
            <a:pPr marL="868680" lvl="1" indent="-457200">
              <a:buFont typeface="+mj-lt"/>
              <a:buAutoNum type="arabicPeriod"/>
            </a:pPr>
            <a:r>
              <a:rPr lang="en-US" dirty="0" smtClean="0"/>
              <a:t>Certain traits were better suited to the environmental conditions than others</a:t>
            </a:r>
          </a:p>
          <a:p>
            <a:pPr marL="868680" lvl="1" indent="-457200">
              <a:buFont typeface="+mj-lt"/>
              <a:buAutoNum type="arabicPeriod"/>
            </a:pPr>
            <a:r>
              <a:rPr lang="en-US" dirty="0" smtClean="0"/>
              <a:t>The individuals with traits best suited to the environment will have the greatest chance to survive and reproduce </a:t>
            </a:r>
          </a:p>
          <a:p>
            <a:pPr lvl="2"/>
            <a:r>
              <a:rPr lang="en-US" sz="2000" b="1" dirty="0" smtClean="0"/>
              <a:t>Survival of the fittest </a:t>
            </a:r>
          </a:p>
          <a:p>
            <a:pPr lvl="3"/>
            <a:r>
              <a:rPr lang="en-US" sz="1800" dirty="0" smtClean="0"/>
              <a:t>Those best suited to their environment will produce the most offspring</a:t>
            </a:r>
          </a:p>
        </p:txBody>
      </p:sp>
    </p:spTree>
    <p:extLst>
      <p:ext uri="{BB962C8B-B14F-4D97-AF65-F5344CB8AC3E}">
        <p14:creationId xmlns:p14="http://schemas.microsoft.com/office/powerpoint/2010/main" val="68643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Result: </a:t>
            </a:r>
          </a:p>
          <a:p>
            <a:pPr lvl="1"/>
            <a:r>
              <a:rPr lang="en-US" dirty="0"/>
              <a:t>The number of individuals with a favorable trait will </a:t>
            </a:r>
            <a:r>
              <a:rPr lang="en-US" b="1" dirty="0"/>
              <a:t>increase</a:t>
            </a:r>
            <a:r>
              <a:rPr lang="en-US" dirty="0"/>
              <a:t> over time.</a:t>
            </a:r>
          </a:p>
          <a:p>
            <a:pPr lvl="1"/>
            <a:r>
              <a:rPr lang="en-US" dirty="0"/>
              <a:t>When </a:t>
            </a:r>
            <a:r>
              <a:rPr lang="en-US" b="1" dirty="0"/>
              <a:t>allele frequency </a:t>
            </a:r>
            <a:r>
              <a:rPr lang="en-US" dirty="0"/>
              <a:t>changes over time, evolution has occurred! </a:t>
            </a:r>
            <a:endParaRPr lang="en-US" dirty="0" smtClean="0"/>
          </a:p>
          <a:p>
            <a:pPr lvl="2"/>
            <a:r>
              <a:rPr lang="en-US" dirty="0" smtClean="0"/>
              <a:t>Allele frequency = Proportion of a particular allele of a gene in a population </a:t>
            </a:r>
            <a:endParaRPr lang="en-US" dirty="0"/>
          </a:p>
          <a:p>
            <a:endParaRPr lang="en-US" dirty="0"/>
          </a:p>
        </p:txBody>
      </p:sp>
      <p:sp>
        <p:nvSpPr>
          <p:cNvPr id="4" name="Title 1"/>
          <p:cNvSpPr>
            <a:spLocks noGrp="1"/>
          </p:cNvSpPr>
          <p:nvPr>
            <p:ph type="title"/>
          </p:nvPr>
        </p:nvSpPr>
        <p:spPr/>
        <p:txBody>
          <a:bodyPr/>
          <a:lstStyle/>
          <a:p>
            <a:r>
              <a:rPr lang="en-US" i="1" dirty="0" smtClean="0"/>
              <a:t>On the origin of species</a:t>
            </a:r>
            <a:endParaRPr lang="en-US" i="1" dirty="0"/>
          </a:p>
        </p:txBody>
      </p:sp>
      <p:pic>
        <p:nvPicPr>
          <p:cNvPr id="9" name="Picture 2" descr="http://understandingscience.whirl-i-gig.com/media/3/53807_evo_resources_resource_image_313_origin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4" y="4540250"/>
            <a:ext cx="1938336" cy="193833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 name="Picture 9" descr="http://understandingscience.whirl-i-gig.com/media/3/67628_evo_resources_resource_image_314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590" y="4540251"/>
            <a:ext cx="2871610" cy="193833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1" name="Picture 6" descr="http://understandingscience.whirl-i-gig.com/media/3/54930_evo_resources_resource_image_315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540250"/>
            <a:ext cx="1938337" cy="193833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2" name="Picture 8" descr="http://understandingscience.whirl-i-gig.com/media/3/26459_evo_resources_resource_image_316_sm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4540250"/>
            <a:ext cx="1938337" cy="193833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99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 mutations and allele frequency</a:t>
            </a:r>
            <a:endParaRPr lang="en-US" dirty="0"/>
          </a:p>
        </p:txBody>
      </p:sp>
      <p:sp>
        <p:nvSpPr>
          <p:cNvPr id="3" name="Content Placeholder 2"/>
          <p:cNvSpPr>
            <a:spLocks noGrp="1"/>
          </p:cNvSpPr>
          <p:nvPr>
            <p:ph idx="1"/>
          </p:nvPr>
        </p:nvSpPr>
        <p:spPr>
          <a:xfrm>
            <a:off x="304800" y="1752600"/>
            <a:ext cx="5257800" cy="4953000"/>
          </a:xfrm>
        </p:spPr>
        <p:txBody>
          <a:bodyPr>
            <a:normAutofit lnSpcReduction="10000"/>
          </a:bodyPr>
          <a:lstStyle/>
          <a:p>
            <a:r>
              <a:rPr lang="en-US" dirty="0" smtClean="0"/>
              <a:t>Gene pool</a:t>
            </a:r>
          </a:p>
          <a:p>
            <a:pPr lvl="1"/>
            <a:r>
              <a:rPr lang="en-US" dirty="0" smtClean="0"/>
              <a:t>Set of all genes in a population</a:t>
            </a:r>
          </a:p>
          <a:p>
            <a:pPr marL="411480" lvl="1" indent="0">
              <a:buNone/>
            </a:pPr>
            <a:r>
              <a:rPr lang="en-US" dirty="0" smtClean="0"/>
              <a:t>  </a:t>
            </a:r>
          </a:p>
          <a:p>
            <a:r>
              <a:rPr lang="en-US" dirty="0" smtClean="0"/>
              <a:t>Mutations can create new alleles</a:t>
            </a:r>
          </a:p>
          <a:p>
            <a:pPr lvl="1"/>
            <a:r>
              <a:rPr lang="en-US" dirty="0" smtClean="0"/>
              <a:t>New alleles change the composition of gene pool by changing allele frequencies</a:t>
            </a:r>
          </a:p>
          <a:p>
            <a:r>
              <a:rPr lang="en-US" dirty="0" smtClean="0"/>
              <a:t>Over time, allele frequencies will change:</a:t>
            </a:r>
          </a:p>
          <a:p>
            <a:pPr lvl="1"/>
            <a:r>
              <a:rPr lang="en-US" dirty="0" smtClean="0"/>
              <a:t>Frequency of alleles that help survival will </a:t>
            </a:r>
            <a:r>
              <a:rPr lang="en-US" b="1" dirty="0" smtClean="0"/>
              <a:t>increase</a:t>
            </a:r>
            <a:endParaRPr lang="en-US" dirty="0" smtClean="0"/>
          </a:p>
          <a:p>
            <a:pPr lvl="1"/>
            <a:r>
              <a:rPr lang="en-US" dirty="0" smtClean="0"/>
              <a:t>Frequency of alleles that are detrimental to survival will </a:t>
            </a:r>
            <a:r>
              <a:rPr lang="en-US" b="1" dirty="0" smtClean="0"/>
              <a:t>decrease</a:t>
            </a:r>
            <a:r>
              <a:rPr lang="en-US" dirty="0" smtClean="0"/>
              <a:t> </a:t>
            </a:r>
            <a:endParaRPr lang="en-US" dirty="0"/>
          </a:p>
        </p:txBody>
      </p:sp>
      <p:pic>
        <p:nvPicPr>
          <p:cNvPr id="6146" name="Picture 2" descr="http://www.brooklyn.cuny.edu/bc/ahp/LAD/C21/graphics/C21_GenePool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0" y="2070100"/>
            <a:ext cx="3771900" cy="37719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58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of Evolution</a:t>
            </a:r>
            <a:endParaRPr lang="en-US" dirty="0"/>
          </a:p>
        </p:txBody>
      </p:sp>
      <p:sp>
        <p:nvSpPr>
          <p:cNvPr id="3" name="Content Placeholder 2"/>
          <p:cNvSpPr>
            <a:spLocks noGrp="1"/>
          </p:cNvSpPr>
          <p:nvPr>
            <p:ph idx="1"/>
          </p:nvPr>
        </p:nvSpPr>
        <p:spPr/>
        <p:txBody>
          <a:bodyPr/>
          <a:lstStyle/>
          <a:p>
            <a:r>
              <a:rPr lang="en-US" dirty="0" smtClean="0"/>
              <a:t>Remember, evolution is a theory, so there must be extensive evidence that supports it!</a:t>
            </a:r>
          </a:p>
          <a:p>
            <a:r>
              <a:rPr lang="en-US" sz="2800" dirty="0"/>
              <a:t>L</a:t>
            </a:r>
            <a:r>
              <a:rPr lang="en-US" sz="2800" dirty="0" smtClean="0"/>
              <a:t>ines of evidence:</a:t>
            </a:r>
          </a:p>
          <a:p>
            <a:pPr marL="868680" lvl="1" indent="-457200">
              <a:buFont typeface="+mj-lt"/>
              <a:buAutoNum type="arabicPeriod"/>
            </a:pPr>
            <a:r>
              <a:rPr lang="en-US" sz="2400" dirty="0" smtClean="0"/>
              <a:t>Fossil record</a:t>
            </a:r>
          </a:p>
          <a:p>
            <a:pPr marL="868680" lvl="1" indent="-457200">
              <a:buFont typeface="+mj-lt"/>
              <a:buAutoNum type="arabicPeriod"/>
            </a:pPr>
            <a:r>
              <a:rPr lang="en-US" sz="2400" dirty="0" smtClean="0"/>
              <a:t>Anatomical features</a:t>
            </a:r>
          </a:p>
          <a:p>
            <a:pPr marL="868680" lvl="1" indent="-457200">
              <a:buFont typeface="+mj-lt"/>
              <a:buAutoNum type="arabicPeriod"/>
            </a:pPr>
            <a:r>
              <a:rPr lang="en-US" sz="2400" dirty="0" smtClean="0"/>
              <a:t>Embryology</a:t>
            </a:r>
          </a:p>
          <a:p>
            <a:pPr marL="868680" lvl="1" indent="-457200">
              <a:buFont typeface="+mj-lt"/>
              <a:buAutoNum type="arabicPeriod"/>
            </a:pPr>
            <a:r>
              <a:rPr lang="en-US" sz="2400" dirty="0" smtClean="0"/>
              <a:t>Biochemistry </a:t>
            </a:r>
          </a:p>
        </p:txBody>
      </p:sp>
    </p:spTree>
    <p:extLst>
      <p:ext uri="{BB962C8B-B14F-4D97-AF65-F5344CB8AC3E}">
        <p14:creationId xmlns:p14="http://schemas.microsoft.com/office/powerpoint/2010/main" val="177579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Fossil Record</a:t>
            </a:r>
            <a:endParaRPr lang="en-US" dirty="0"/>
          </a:p>
        </p:txBody>
      </p:sp>
      <p:sp>
        <p:nvSpPr>
          <p:cNvPr id="3" name="Content Placeholder 2"/>
          <p:cNvSpPr>
            <a:spLocks noGrp="1"/>
          </p:cNvSpPr>
          <p:nvPr>
            <p:ph idx="1"/>
          </p:nvPr>
        </p:nvSpPr>
        <p:spPr>
          <a:xfrm>
            <a:off x="457200" y="1752600"/>
            <a:ext cx="8229600" cy="4800600"/>
          </a:xfrm>
        </p:spPr>
        <p:txBody>
          <a:bodyPr/>
          <a:lstStyle/>
          <a:p>
            <a:r>
              <a:rPr lang="en-US" dirty="0" smtClean="0"/>
              <a:t>Show similarities between extinct organisms and organisms living today</a:t>
            </a:r>
          </a:p>
          <a:p>
            <a:r>
              <a:rPr lang="en-US" dirty="0" smtClean="0"/>
              <a:t>Many types of fossils</a:t>
            </a:r>
          </a:p>
          <a:p>
            <a:pPr lvl="1"/>
            <a:r>
              <a:rPr lang="en-US" dirty="0" smtClean="0"/>
              <a:t>Bones, imprints (footprints, leaves), shells, plants, seeds, eggs, fossilized amber (insects)</a:t>
            </a:r>
          </a:p>
          <a:p>
            <a:r>
              <a:rPr lang="en-US" dirty="0" smtClean="0"/>
              <a:t>Transitional Species</a:t>
            </a:r>
          </a:p>
          <a:p>
            <a:pPr lvl="1"/>
            <a:r>
              <a:rPr lang="en-US" dirty="0"/>
              <a:t>Show link between groups of organisms</a:t>
            </a:r>
          </a:p>
          <a:p>
            <a:pPr lvl="2"/>
            <a:r>
              <a:rPr lang="en-US" dirty="0"/>
              <a:t>Example: Archaeopteryx–Link between reptiles and birds  </a:t>
            </a:r>
            <a:endParaRPr lang="en-US" dirty="0" smtClean="0"/>
          </a:p>
          <a:p>
            <a:r>
              <a:rPr lang="en-US" dirty="0" smtClean="0"/>
              <a:t>Shows ancestry between living and extinct species </a:t>
            </a:r>
          </a:p>
          <a:p>
            <a:pPr lvl="2"/>
            <a:r>
              <a:rPr lang="en-US" dirty="0" smtClean="0"/>
              <a:t>Example: Darwin’s giant ground sloth fossil and tree sloths alive today</a:t>
            </a:r>
          </a:p>
        </p:txBody>
      </p:sp>
    </p:spTree>
    <p:extLst>
      <p:ext uri="{BB962C8B-B14F-4D97-AF65-F5344CB8AC3E}">
        <p14:creationId xmlns:p14="http://schemas.microsoft.com/office/powerpoint/2010/main" val="76057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Ground Sloth (extinct) and </a:t>
            </a:r>
            <a:br>
              <a:rPr lang="en-US" sz="2400" dirty="0" smtClean="0"/>
            </a:br>
            <a:r>
              <a:rPr lang="en-US" sz="2400" dirty="0" smtClean="0"/>
              <a:t>Tree sloth (living species) </a:t>
            </a:r>
            <a:endParaRPr lang="en-US" sz="2400" dirty="0"/>
          </a:p>
        </p:txBody>
      </p:sp>
      <p:pic>
        <p:nvPicPr>
          <p:cNvPr id="1028" name="Picture 4" descr="http://www.slothsanctuary.com/wp-content/uploads/2011/09/20090421130214-megather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781" y="1378062"/>
            <a:ext cx="2971801" cy="25582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c/ce/Megatherium_americanum_Skeleton_NH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464679"/>
            <a:ext cx="2328862" cy="31051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2" name="Picture 8" descr="http://cutegram.com/system/images/110/original/cutest-cute-sloth-playing-in-tree.jpg?13281476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524000"/>
            <a:ext cx="3753703" cy="286032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4" name="Picture 10" descr="http://critterbabies.com/wp-content/uploads/2014/01/baby-slot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2207" y="4247713"/>
            <a:ext cx="3002887" cy="225216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42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www.dinosaur-world.com/feathered_dinosaurs/species/archaeopteryx_lithograph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365435"/>
            <a:ext cx="4038600" cy="34112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Archaeopteryx</a:t>
            </a:r>
            <a:endParaRPr lang="en-US" dirty="0"/>
          </a:p>
        </p:txBody>
      </p:sp>
      <p:sp>
        <p:nvSpPr>
          <p:cNvPr id="4" name="AutoShape 4" descr="data:image/jpeg;base64,/9j/4AAQSkZJRgABAQAAAQABAAD/2wCEAAkGBxQQEhQUEhQVFRQUFRcVFRQUFBUVFhQVFxYWFxUVFRQYHSggGB0lHRQUITEhJSksLi4uFx8zODMsNygtLisBCgoKDg0OGhAQGywkICQsLCwsLDQsLDQsLCwsLCwsLSwvLCwsNCwsLCwsLCwsLCwsLCwsLCwsLCwsLCwsLCwsLP/AABEIALoBDwMBIgACEQEDEQH/xAAcAAEAAgMBAQEAAAAAAAAAAAAAAQMEBQYCBwj/xAA7EAABAwIEBAQFAgYBAwUAAAABAAIRAyEEEjFBBQZRYSJxgZETMqGx8ELRByNSYnLB8UOC4RQVFqKy/8QAGQEBAAMBAQAAAAAAAAAAAAAAAAECAwQF/8QAJhEBAAICAgICAQQDAAAAAAAAAAECAxEhMQQSIkFRFDKBsRNCYf/aAAwDAQACEQMRAD8A+2oiICIiAiIglQiICIiAiIgKVCIJQKFIQSiJKAi57jfNdLDy1sPqCxAMNZ/m7Y/2iT2Wu4Hzhmp1KuIc0DNFNrR4nWkwOmlyo3CdOyRfOeM8+PJLaUUhsXDNUPk02Hr7rV4Lideu8ZsQ9osXVHPIDR/axtpN7AH6KPZPq+tFQtFhuaaL6jaTRUJdYEi58xOYDeSAt6rbV0hSoRAREQFKhEHpECIPJVNRXFUvQXIiICIiAiIgIiICIiAiIgIiIJWv41xmnhGZnm5+Vg+Zx/0O69ca4qzC0jUfJ2a0fM92wC+TY7GOxD3Vq7ru2GzdmtHQdFEynTq+Dc2Va2J8bmtpBpLmgCAALHNqXTA6dljczc4vqn4WGlrdHPHzO7A/pHfVcM/iDrhoyAnzJA6leM73tgEjyVdksh5IIDnAaGBsLad1msrNtljp5eXRahuBLBMTP56qhhIO5veLBV3rtaI303v/AKLO6XSR0B18yBb0VWIquZYENb0bbz7lXUSA25v0E/VKVTI4EMDnHQObng9gbe4KNNbdFybRxDofQYGh2tZzYBG4GaSR5Aea+kjv7riuCUcZij/Mr/DYNWtc3P0jKyA0efsuzpsygCSYESTJPmVerO8vSIisoIiICIiD0EQIg8lVPVpVL1AuREUgiIgIiICItVzJxxuCpZyM73HLTpixe7z/AEtG7tvMgKJmIjcpiJmdQ2yqxWJZSaX1HtYxty57g1o8yV894TzBiRX+LiaktyuPwmw2mJ+UQb67m/2GLxyqzFu+JVqy5vyMDvBT/wAW6A/3a91hPkV1uG0YJ3qXb8H5noYuq6lRLnZW5i4tLWxIGh8V5sSIMWWbieL0KTsr61Nr/wCjOM/nkF/ovmGDqU6TKjKVWo34nzFpyTEwC+cxHiOhErCHAA+ctUQblrYbr2Gpibm6z/UzrrbT9PG+32XD1m1GhzHBzToRoVh4/jFOg9raktD9H2y21m8jbbdfOv8A5NjaIbTpNpU6bBlY1tFxAaNM73PPvZaXjfGziajqj3T+kAWBAkidgBJ06krSPIi37e2c4Zr22XM3MD8VUJp/JfKDNqYs5xjQEkew635rHPdow5iNXR7x+6xK2McbCw3Omb20HQbK3CEnbe/r0HsrxtTUPNBrwfEZ9svqd1vME7PGncRDR6HVYGIcABcTP+R66DRZnDDAzRAAmXdvLRUne2tYjTLxzA1lx+dgtC+lneAL6WHn2V2KxNTEOytuL6W853KzaOFGHb8wD9+t+yieU60y2MIbEQ0alx07XWdwXl1+OfOdoa2CS6XuAk/K3T83WbyvygcWBWrPeKZPhAs546hxEhvlr2X0PA4GnQYGUmBjRsNz1J1J7laRXfbO19cQx+D8Ip4VmWmLn5nHV37DsLLPRFqxEREBERARSkIJCIiDyVS9WlVPUC5ERSCIiAiIg13MOMNHDve2zogdZJi3fVcFjMfVr1GucRTDWhoLpcbWOUEkzM7+q2uLcfiVW5jkFUAtzZocARmvvDt5N27hYZqBoJay/wDVrbaJMrz895tOt6h3YaRWP+tdVNK5LK1XqT4Qf2H53VNTilAQDh3eWw91sv8A3RpIDmlvQyD9Nl6e2m68Ag7kT7n91yzDo6aqi/DVjlGcEnWwE93DRecTwt1Eh1Ig3MQcxE72Wr4vh8r/AAucRMgDQeyzcRjy7CwDBENcNSQZieunuEx197eqL2itdsHifGHVAKeaYkOLf1aWA0tpN99ZWqDtG6XsI0WUaUaKoMMj81+y9auOKxw8u2W1+2PWpgG3qrcK+4EE221sOp2uvVRki9ydI/LrIbUbQpixznTSR2vqkzpNImyx9G2eppsBuq2tdWIaPC0bRt36qvCn4pJc7Xr5/VbSiXCpka8gWHhFr6ggCZss3RplYXDZIZSpuqVXdI/5C7zgXJtGk1r67BUrauzHMxrujQbGOpXQ4PDNptAa1osJhobJ6kBXlbRWGFr76QBFhoiIrKCIiAiIgKUheX1Wt1cB5kBB6ClYGI4zQpuyuqNB6a/Za+vzfhmCSX3JA8Bm3ZUnJWO5XjHaeob9eSVzJ50pGcjKpjqGge4JWq4pzrVbanSa22ryXH2EKk56fleMF/w7klVFy4HgGLxmNqhxrVGsbrkaxjIuNy6T/wBvqu7YzKALmNySSfMnVXrbfKlq+vDKREV1BEXitWawS4wOqD2vFd0NcRqGkj0C1mK4qbCmL2JLhYCRFupEwPIqcDiXVnnoJBAPgGttPEVX3iZ1C/pMRuXJto5S6DJc7MTe7tyT1klepB/Vt/ySFtuJ8EcyCycsXgm35+QtPiXOA0m82kyPLZeRlrak/J6mO1bx8Wtx+G3knoG/cbhapuIdTNwXMOsEOIW3e4GYsB9+kLCrMuZ9z9lze8xO2/rGnh2HZUAyweviuPNpCxsZTDKTo1z0x12ebeytdTAuLOGkb+S8cQqfyGFwvUe4zf8AQAB/+j9V1eJO8kOTyo1jlqcw3kW+q9NNtr949FVWp5miD1iJv6K5r4AAv2BvPZetaXlUhdSYTtp6rA4gPFf89Ftqr8jb7Dtf6/krn8/xKkDrt+/5osbd6dVJ4bbhtMtbNyOnT91ueUMH8fEsIc6C7PLGwRAkTe3SVpMS402hrXCbWM6e33X0/wDh5wc0aPxXOJdVA8MZQACYMbkzqrxHKs21DrCoXpVvqAakDzIC1YvSLS4nmaizNEuy9Bv6rSYrm17vkAYD2uPJx+6xtnpX7a1w3t9Oze8NEkwOpWBiOOUKerwf8fF9RZcTW4i97XCpVzBxByzuNhdYVOpmPga49zDR7arGfKmf2w3r4sf7S6+tzWP0MkdXW+x1WrxXNFcnwuYztafcn/S078FIzOqRqYAIt5g30WM6rRECAXDSZ9L5VlOTJb7bRix1+mbjOLVXktdUqk9yWz6NH+liuNY/MbR+o67idxr91tsPwXF1HNGT4bD+vM0wDvGW6zqfIcvmrXzNPzBrMhI6SDHqpjDe3as5qVclXLjGeo1o7ZdPIx9lWwNE5c9Rx/pBJ9mAwvpWC5Uw1IEZM4O1Q5x6A2CzMLwTD0nZqdGm139QYJHkdQrx4n5lnPlfiHzjh7MRXd8OnSc0wZ+I1zQBfUlkBdDwjk6STiodpDQQR3zQ0fddrCghb0wVqxvntZRRoNYA1rQ0DQNAA9gpKsK8OWrFaiIpAmLlcVxnjra1bJQmo1rbua0uZmJvB0Ntx3Cs5r4t8UOp0yfgtBNYiD8QD/p9m2ud9NCuWqYmtUJpUyaTBOg+GHNgeNomSDJEmNFx+RlmfjV2YMWvlZ0dFjhBc0N1MvqQQTqYgnNptbzK3WH4w1oDWGj0ygPaPQwV87rYOoy4fmaepMgz9v2XunVdpNxp4jPUWO+q58d7Y+m18cX7fVaGODtbTpeWn/uFvQwVRjuDsqXHhPYWM7lv+xBXzvDYt9IyCWk62sek9Qul4VzRFn3HcxftGnl5Lprnrfi8Oa2K1J3WWv45wF1IkjQ6dD5Hy2111iVz1J1xrIj062X1NvEKNVl3Ng7OIG8a9Z6Lg+acKxlSab2uJuQ0hxy38UA2iIPp1tx+V4sRHtTp1+P5E2+N+2lxbsska7Af6hVceHip0h/0WBpIv49X3/yJ9AFl4ZxYDXeIbSPhBI/mVSPA0R0s49IHVc2/Gk3JJMzPn1lbeDhmu7S5/PyxOqQivXghvT8/dRTdLrkQDcEzvCwX4jMdL9Nl7FX4YktJ7ddNl1ZLfUOfFX7lk8TxB/8AAP8ApeMCMlzeQPRa9+ILvE4CJ0j9lsMLXDmm5bbYxcRbtvssYnXys2nU8Q63lXDUmubiMTWblBOWiaYLnG7ZIItffsuzqc70QDkZUcQLDLY+vRfPaL8uVz5c02yt8RiLGRpftt3VjfA6HGA4TF2nqBceVlT9Rb64axgrPfLqMXzhWqFvwxkb+rwkm07nyC1FXib6jjne4kzbNA7E6rXMfTZZwPWSM3S9v2V1Pio/QMw7ZgT5DdV9rX7leKVr0vosfqcjZ+Vzyb6zf2VjcM35nuza/LMf/WSs7gHC62KJlz2U9nTSeJ6FoIcLdl0+A5QoU2xUAqEmZjJ9GlXp48ypbPWriWMaLU2OfJ6G5/yqNj6rOPCMWTDaDx/kKJH0cF9FoUgxoa0Q1ogDoF7W0eNX7ljPk2+ocpguSWa13fEsIDQ5kHc/MfsukweDZRY1jBDW2AuY9Sr0XRFYjpha027SihSpVJUrypQSoIUoUHgqtyscq3KBauN5k5kL4p4cB7SS17gdSLZfKfeItv2RCoFKnSaSGsY0SSQA0DqTCpkrNo1E6Xx2is7mNuGZgsTkcTDGEeIuESIggudFtbAFajhVT4zQ4tFOmLEvcRcEtgU2tEm0/NA8wt9xDE1uI1jTpAikwxewP99QjSdmawt/w3lmjSALx8V0QS8S30ZoAuSMPtPx6/LrnLFI+Xf4cbT4FWxYa7DwykSW/FLhLhMOLW3Ox/Lr6Hh+H0qbQxtNgaBEZR7nqe6yGMAEAAAaAWA8gpXVjxVp05cmW13Mcd5Va8F9AZXxdgjK+JsJ+U+VlwmIa+jZ4IgxcEQfM/7X2JazjPAqWKBzCHR82s9nDQhZZvGi3NeJa4vI1xZ8zw2MibwYmZgwYGo2PZeeIcQe5sGdjE6HrpvHVZ/FuWKuGDgJybO+Znvq3y+60b2HIA7MS4ESDIbuPoOu4XHa16fF1apMezF4jxB9RrGCC2mLMaIaDvIA1PUrnsZijoQddjA8o3XXUYOV7mMeMoDXggeMzEjT6WK1PF+G5nF4EEi7GkkAncnZXxZp6ljkxR+5oMzheP8AXr+BX1qMi9tjaY9Zt7KyrTcIFg7f767LHJbeDM6zYytvaWXrAymM8SL7jqN1fQaJJm4GkFvqvGCdDm9zeyzqtIZoEAzeDrqqZJnS2OOV2Hx7hGgtBP7gWWbRAG8tnUCcpG86jXWFrrEeUrO4ZWvDgLQBqDBGltR2WNflPLaeOm44Xy+/GPDZcABcgB151cC4R9V9E4JylSw2V0uNQXL2uewHzaHEH7FYf8PyMlTs4R2BHXpb6LrV6GLHWsbcuTJaZ0iEQotmKEREBERAREQFIUKUEoiFB4KrcrHKp6C5V4ig2o0te0OaYkG4MEEfUAqxEFeHw7abcrGhrejRA7nzViIgIiICIiAvm/NnLhpVHPpMOR5mGyGiZMTsQdPRfSEc2QQbg6g7rPJji8alel5rL4T8PIf5gAYIlobLgf6iPzyXnEV2kkRAcJFUdJ0uenuvsGP5ZoVplsE6RYDyA09FzeO/h6XDwVGgjSQQI6QNNVzf4LVniG05YtHb5NitQ5hLoMXge7bQsWrQcTAYe+pM+Y9V9Sd/DysBHgM/qBmPOYPtKob/AA3xIMh9KOl5i609JZ70+dYTO0j7dB3C31ZrXUw5gEgw7eLa9pWfzfyniMEMzSKlMgS5rQC07tOs+a41vEqtN4cHEkbdeoI6KtqbjUtKz9tiweLTX2V9F8EbaX9for6DW12Z2CCPmaDdp19Vdh8PBveND2/IXL6TWzb23D6P/DcPDHZgYcGkGNTedPPTzXaLhuS+OBsUqjgALA+BoJtB6yV3K9LHMTXhx3idoUKVCuoIiICIiApUKUBEUoCFEQVlVuVpVb1AtREUgiIgIiICIiAiIgKVCIPUooRB5q0w8FrgCDYggEH0K4PmH+GdGqCaBDHXOUzkJ9Pl3vdd8pUTESmJmH54x3AsTgKoDg5hGh1a7pDtHD8K2VHGCqADDKmpboD/AIk/ZfbcbgqdZhZUaHNOoI/IXE8a/huyoSaL8oIPhfJg3IyuGg0Wdse165NOJp4k0nTp2mPML6RyZzIK7RSfZ+je4A0P1818+r8PqYat8DE6WhwuW7BzT+oRP/grI4rwfEYF2YtzNFw9skGdL9bb9llEWpPHK+4tHL7JChaDlHmNmLpMBMVQ2HNJ1I1I9l0K6YmJjcMZjTyilQpQIiIClQpQESVKAhRQUHkqpxVhVT1AvREUgiIgIiICIpQEREBQpRARIUoIUoiAiIg53nPhArUS8Dx0wTvdv6gY1jX0PVZfBqoxWFbnGbM0seDuRLTI7xPqtsRNjoVy/LlduGq18O9zWgOzsJIAvY3O8ZSoS0/CuHDA8Qh1w8TTd4RINiCABFnGepYvoK5bmerSrgClUaa1PxtDTILf1NLgCO8dlvOD40V6TXjWIM6yNZ+/qs6cWmP5aX5rFv4ZhSFKLVkhQphEEKUhSgIiICgqVBQeSqXq0lVPUC9FMJCkQi9QiCIUL0kIIAUoiCIRSiAiJKAiiVMoCKJSUEoolJQSuQ514A6t/MY3PbxNGsgQD7AadF18qCVE8jhuWeLsa7JUpMbmhhe1jWa2AeBAI1uPULHdVfhKxpOqVadLMZLMsluzgCLDS4vddBzLwUVhLRBcQHkCbaF0C5ME/TouZY19Go2hixnpTlE/PSBHzU6muXtJt5FZTXn+m1baj+3UcuUqAJdSruqPdd2Z9y0xEs0tBvG5uugXytvDatOu9uHfJEvZByl4BGnUxf3XUcpcxOrONKrdwEtebSRqwjrvHmbjSa21xKLV3zDrEUAqVqyEREBElJQF5JUuK8koIcqXq0lUvKgZWZMyrRBZmUZl4RB7zJmVagaoLcyjMq0CCzMmZVqUS95lErwFCCyUlVlAgtlJVSlEPcqZXhEHuUleFKCZVNfDMfAe0Oi4kTCsUIlhP4a34zaogOaC0iAZBAEg7GwE9LLHxfL9Gq8VILXyCS3L4j/c1wIPstmpCjRtY0qQVWjVIszIHLwV53RC3MoleFAQWSvJK8FCgOcqypcvBQ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QEhQUEhQVFRQUFRcVFRQUFBUVFhQVFxYWFxUVFRQYHSggGB0lHRQUITEhJSksLi4uFx8zODMsNygtLisBCgoKDg0OGhAQGywkICQsLCwsLDQsLDQsLCwsLCwsLSwvLCwsNCwsLCwsLCwsLCwsLCwsLCwsLCwsLCwsLCwsLP/AABEIALoBDwMBIgACEQEDEQH/xAAcAAEAAgMBAQEAAAAAAAAAAAAAAQMEBQYCBwj/xAA7EAABAwIEBAQFAgYBAwUAAAABAAIRAyEEEjFBBQZRYSJxgZETMqGx8ELRByNSYnLB8UOC4RQVFqKy/8QAGQEBAAMBAQAAAAAAAAAAAAAAAAECAwQF/8QAJhEBAAICAgICAQQDAAAAAAAAAAECAxEhMQQSIkFRFDKBsRNCYf/aAAwDAQACEQMRAD8A+2oiICIiAiIglQiICIiAiIgKVCIJQKFIQSiJKAi57jfNdLDy1sPqCxAMNZ/m7Y/2iT2Wu4Hzhmp1KuIc0DNFNrR4nWkwOmlyo3CdOyRfOeM8+PJLaUUhsXDNUPk02Hr7rV4Lideu8ZsQ9osXVHPIDR/axtpN7AH6KPZPq+tFQtFhuaaL6jaTRUJdYEi58xOYDeSAt6rbV0hSoRAREQFKhEHpECIPJVNRXFUvQXIiICIiAiIgIiICIiAiIgIiIJWv41xmnhGZnm5+Vg+Zx/0O69ca4qzC0jUfJ2a0fM92wC+TY7GOxD3Vq7ru2GzdmtHQdFEynTq+Dc2Va2J8bmtpBpLmgCAALHNqXTA6dljczc4vqn4WGlrdHPHzO7A/pHfVcM/iDrhoyAnzJA6leM73tgEjyVdksh5IIDnAaGBsLad1msrNtljp5eXRahuBLBMTP56qhhIO5veLBV3rtaI303v/AKLO6XSR0B18yBb0VWIquZYENb0bbz7lXUSA25v0E/VKVTI4EMDnHQObng9gbe4KNNbdFybRxDofQYGh2tZzYBG4GaSR5Aea+kjv7riuCUcZij/Mr/DYNWtc3P0jKyA0efsuzpsygCSYESTJPmVerO8vSIisoIiICIiD0EQIg8lVPVpVL1AuREUgiIgIiICItVzJxxuCpZyM73HLTpixe7z/AEtG7tvMgKJmIjcpiJmdQ2yqxWJZSaX1HtYxty57g1o8yV894TzBiRX+LiaktyuPwmw2mJ+UQb67m/2GLxyqzFu+JVqy5vyMDvBT/wAW6A/3a91hPkV1uG0YJ3qXb8H5noYuq6lRLnZW5i4tLWxIGh8V5sSIMWWbieL0KTsr61Nr/wCjOM/nkF/ovmGDqU6TKjKVWo34nzFpyTEwC+cxHiOhErCHAA+ctUQblrYbr2Gpibm6z/UzrrbT9PG+32XD1m1GhzHBzToRoVh4/jFOg9raktD9H2y21m8jbbdfOv8A5NjaIbTpNpU6bBlY1tFxAaNM73PPvZaXjfGziajqj3T+kAWBAkidgBJ06krSPIi37e2c4Zr22XM3MD8VUJp/JfKDNqYs5xjQEkew635rHPdow5iNXR7x+6xK2McbCw3Omb20HQbK3CEnbe/r0HsrxtTUPNBrwfEZ9svqd1vME7PGncRDR6HVYGIcABcTP+R66DRZnDDAzRAAmXdvLRUne2tYjTLxzA1lx+dgtC+lneAL6WHn2V2KxNTEOytuL6W853KzaOFGHb8wD9+t+yieU60y2MIbEQ0alx07XWdwXl1+OfOdoa2CS6XuAk/K3T83WbyvygcWBWrPeKZPhAs546hxEhvlr2X0PA4GnQYGUmBjRsNz1J1J7laRXfbO19cQx+D8Ip4VmWmLn5nHV37DsLLPRFqxEREBERARSkIJCIiDyVS9WlVPUC5ERSCIiAiIg13MOMNHDve2zogdZJi3fVcFjMfVr1GucRTDWhoLpcbWOUEkzM7+q2uLcfiVW5jkFUAtzZocARmvvDt5N27hYZqBoJay/wDVrbaJMrz895tOt6h3YaRWP+tdVNK5LK1XqT4Qf2H53VNTilAQDh3eWw91sv8A3RpIDmlvQyD9Nl6e2m68Ag7kT7n91yzDo6aqi/DVjlGcEnWwE93DRecTwt1Eh1Ig3MQcxE72Wr4vh8r/AAucRMgDQeyzcRjy7CwDBENcNSQZieunuEx197eqL2itdsHifGHVAKeaYkOLf1aWA0tpN99ZWqDtG6XsI0WUaUaKoMMj81+y9auOKxw8u2W1+2PWpgG3qrcK+4EE221sOp2uvVRki9ydI/LrIbUbQpixznTSR2vqkzpNImyx9G2eppsBuq2tdWIaPC0bRt36qvCn4pJc7Xr5/VbSiXCpka8gWHhFr6ggCZss3RplYXDZIZSpuqVXdI/5C7zgXJtGk1r67BUrauzHMxrujQbGOpXQ4PDNptAa1osJhobJ6kBXlbRWGFr76QBFhoiIrKCIiAiIgKUheX1Wt1cB5kBB6ClYGI4zQpuyuqNB6a/Za+vzfhmCSX3JA8Bm3ZUnJWO5XjHaeob9eSVzJ50pGcjKpjqGge4JWq4pzrVbanSa22ryXH2EKk56fleMF/w7klVFy4HgGLxmNqhxrVGsbrkaxjIuNy6T/wBvqu7YzKALmNySSfMnVXrbfKlq+vDKREV1BEXitWawS4wOqD2vFd0NcRqGkj0C1mK4qbCmL2JLhYCRFupEwPIqcDiXVnnoJBAPgGttPEVX3iZ1C/pMRuXJto5S6DJc7MTe7tyT1klepB/Vt/ySFtuJ8EcyCycsXgm35+QtPiXOA0m82kyPLZeRlrak/J6mO1bx8Wtx+G3knoG/cbhapuIdTNwXMOsEOIW3e4GYsB9+kLCrMuZ9z9lze8xO2/rGnh2HZUAyweviuPNpCxsZTDKTo1z0x12ebeytdTAuLOGkb+S8cQqfyGFwvUe4zf8AQAB/+j9V1eJO8kOTyo1jlqcw3kW+q9NNtr949FVWp5miD1iJv6K5r4AAv2BvPZetaXlUhdSYTtp6rA4gPFf89Ftqr8jb7Dtf6/krn8/xKkDrt+/5osbd6dVJ4bbhtMtbNyOnT91ueUMH8fEsIc6C7PLGwRAkTe3SVpMS402hrXCbWM6e33X0/wDh5wc0aPxXOJdVA8MZQACYMbkzqrxHKs21DrCoXpVvqAakDzIC1YvSLS4nmaizNEuy9Bv6rSYrm17vkAYD2uPJx+6xtnpX7a1w3t9Oze8NEkwOpWBiOOUKerwf8fF9RZcTW4i97XCpVzBxByzuNhdYVOpmPga49zDR7arGfKmf2w3r4sf7S6+tzWP0MkdXW+x1WrxXNFcnwuYztafcn/S078FIzOqRqYAIt5g30WM6rRECAXDSZ9L5VlOTJb7bRix1+mbjOLVXktdUqk9yWz6NH+liuNY/MbR+o67idxr91tsPwXF1HNGT4bD+vM0wDvGW6zqfIcvmrXzNPzBrMhI6SDHqpjDe3as5qVclXLjGeo1o7ZdPIx9lWwNE5c9Rx/pBJ9mAwvpWC5Uw1IEZM4O1Q5x6A2CzMLwTD0nZqdGm139QYJHkdQrx4n5lnPlfiHzjh7MRXd8OnSc0wZ+I1zQBfUlkBdDwjk6STiodpDQQR3zQ0fddrCghb0wVqxvntZRRoNYA1rQ0DQNAA9gpKsK8OWrFaiIpAmLlcVxnjra1bJQmo1rbua0uZmJvB0Ntx3Cs5r4t8UOp0yfgtBNYiD8QD/p9m2ud9NCuWqYmtUJpUyaTBOg+GHNgeNomSDJEmNFx+RlmfjV2YMWvlZ0dFjhBc0N1MvqQQTqYgnNptbzK3WH4w1oDWGj0ygPaPQwV87rYOoy4fmaepMgz9v2XunVdpNxp4jPUWO+q58d7Y+m18cX7fVaGODtbTpeWn/uFvQwVRjuDsqXHhPYWM7lv+xBXzvDYt9IyCWk62sek9Qul4VzRFn3HcxftGnl5Lprnrfi8Oa2K1J3WWv45wF1IkjQ6dD5Hy2111iVz1J1xrIj062X1NvEKNVl3Ng7OIG8a9Z6Lg+acKxlSab2uJuQ0hxy38UA2iIPp1tx+V4sRHtTp1+P5E2+N+2lxbsska7Af6hVceHip0h/0WBpIv49X3/yJ9AFl4ZxYDXeIbSPhBI/mVSPA0R0s49IHVc2/Gk3JJMzPn1lbeDhmu7S5/PyxOqQivXghvT8/dRTdLrkQDcEzvCwX4jMdL9Nl7FX4YktJ7ddNl1ZLfUOfFX7lk8TxB/8AAP8ApeMCMlzeQPRa9+ILvE4CJ0j9lsMLXDmm5bbYxcRbtvssYnXys2nU8Q63lXDUmubiMTWblBOWiaYLnG7ZIItffsuzqc70QDkZUcQLDLY+vRfPaL8uVz5c02yt8RiLGRpftt3VjfA6HGA4TF2nqBceVlT9Rb64axgrPfLqMXzhWqFvwxkb+rwkm07nyC1FXib6jjne4kzbNA7E6rXMfTZZwPWSM3S9v2V1Pio/QMw7ZgT5DdV9rX7leKVr0vosfqcjZ+Vzyb6zf2VjcM35nuza/LMf/WSs7gHC62KJlz2U9nTSeJ6FoIcLdl0+A5QoU2xUAqEmZjJ9GlXp48ypbPWriWMaLU2OfJ6G5/yqNj6rOPCMWTDaDx/kKJH0cF9FoUgxoa0Q1ogDoF7W0eNX7ljPk2+ocpguSWa13fEsIDQ5kHc/MfsukweDZRY1jBDW2AuY9Sr0XRFYjpha027SihSpVJUrypQSoIUoUHgqtyscq3KBauN5k5kL4p4cB7SS17gdSLZfKfeItv2RCoFKnSaSGsY0SSQA0DqTCpkrNo1E6Xx2is7mNuGZgsTkcTDGEeIuESIggudFtbAFajhVT4zQ4tFOmLEvcRcEtgU2tEm0/NA8wt9xDE1uI1jTpAikwxewP99QjSdmawt/w3lmjSALx8V0QS8S30ZoAuSMPtPx6/LrnLFI+Xf4cbT4FWxYa7DwykSW/FLhLhMOLW3Ox/Lr6Hh+H0qbQxtNgaBEZR7nqe6yGMAEAAAaAWA8gpXVjxVp05cmW13Mcd5Va8F9AZXxdgjK+JsJ+U+VlwmIa+jZ4IgxcEQfM/7X2JazjPAqWKBzCHR82s9nDQhZZvGi3NeJa4vI1xZ8zw2MibwYmZgwYGo2PZeeIcQe5sGdjE6HrpvHVZ/FuWKuGDgJybO+Znvq3y+60b2HIA7MS4ESDIbuPoOu4XHa16fF1apMezF4jxB9RrGCC2mLMaIaDvIA1PUrnsZijoQddjA8o3XXUYOV7mMeMoDXggeMzEjT6WK1PF+G5nF4EEi7GkkAncnZXxZp6ljkxR+5oMzheP8AXr+BX1qMi9tjaY9Zt7KyrTcIFg7f767LHJbeDM6zYytvaWXrAymM8SL7jqN1fQaJJm4GkFvqvGCdDm9zeyzqtIZoEAzeDrqqZJnS2OOV2Hx7hGgtBP7gWWbRAG8tnUCcpG86jXWFrrEeUrO4ZWvDgLQBqDBGltR2WNflPLaeOm44Xy+/GPDZcABcgB151cC4R9V9E4JylSw2V0uNQXL2uewHzaHEH7FYf8PyMlTs4R2BHXpb6LrV6GLHWsbcuTJaZ0iEQotmKEREBERAREQFIUKUEoiFB4KrcrHKp6C5V4ig2o0te0OaYkG4MEEfUAqxEFeHw7abcrGhrejRA7nzViIgIiICIiAvm/NnLhpVHPpMOR5mGyGiZMTsQdPRfSEc2QQbg6g7rPJji8alel5rL4T8PIf5gAYIlobLgf6iPzyXnEV2kkRAcJFUdJ0uenuvsGP5ZoVplsE6RYDyA09FzeO/h6XDwVGgjSQQI6QNNVzf4LVniG05YtHb5NitQ5hLoMXge7bQsWrQcTAYe+pM+Y9V9Sd/DysBHgM/qBmPOYPtKob/AA3xIMh9KOl5i609JZ70+dYTO0j7dB3C31ZrXUw5gEgw7eLa9pWfzfyniMEMzSKlMgS5rQC07tOs+a41vEqtN4cHEkbdeoI6KtqbjUtKz9tiweLTX2V9F8EbaX9for6DW12Z2CCPmaDdp19Vdh8PBveND2/IXL6TWzb23D6P/DcPDHZgYcGkGNTedPPTzXaLhuS+OBsUqjgALA+BoJtB6yV3K9LHMTXhx3idoUKVCuoIiICIiApUKUBEUoCFEQVlVuVpVb1AtREUgiIgIiICIiAiIgKVCIPUooRB5q0w8FrgCDYggEH0K4PmH+GdGqCaBDHXOUzkJ9Pl3vdd8pUTESmJmH54x3AsTgKoDg5hGh1a7pDtHD8K2VHGCqADDKmpboD/AIk/ZfbcbgqdZhZUaHNOoI/IXE8a/huyoSaL8oIPhfJg3IyuGg0Wdse165NOJp4k0nTp2mPML6RyZzIK7RSfZ+je4A0P1818+r8PqYat8DE6WhwuW7BzT+oRP/grI4rwfEYF2YtzNFw9skGdL9bb9llEWpPHK+4tHL7JChaDlHmNmLpMBMVQ2HNJ1I1I9l0K6YmJjcMZjTyilQpQIiIClQpQESVKAhRQUHkqpxVhVT1AvREUgiIgIiICIpQEREBQpRARIUoIUoiAiIg53nPhArUS8Dx0wTvdv6gY1jX0PVZfBqoxWFbnGbM0seDuRLTI7xPqtsRNjoVy/LlduGq18O9zWgOzsJIAvY3O8ZSoS0/CuHDA8Qh1w8TTd4RINiCABFnGepYvoK5bmerSrgClUaa1PxtDTILf1NLgCO8dlvOD40V6TXjWIM6yNZ+/qs6cWmP5aX5rFv4ZhSFKLVkhQphEEKUhSgIiICgqVBQeSqXq0lVPUC9FMJCkQi9QiCIUL0kIIAUoiCIRSiAiJKAiiVMoCKJSUEoolJQSuQ514A6t/MY3PbxNGsgQD7AadF18qCVE8jhuWeLsa7JUpMbmhhe1jWa2AeBAI1uPULHdVfhKxpOqVadLMZLMsluzgCLDS4vddBzLwUVhLRBcQHkCbaF0C5ME/TouZY19Go2hixnpTlE/PSBHzU6muXtJt5FZTXn+m1baj+3UcuUqAJdSruqPdd2Z9y0xEs0tBvG5uugXytvDatOu9uHfJEvZByl4BGnUxf3XUcpcxOrONKrdwEtebSRqwjrvHmbjSa21xKLV3zDrEUAqVqyEREBElJQF5JUuK8koIcqXq0lUvKgZWZMyrRBZmUZl4RB7zJmVagaoLcyjMq0CCzMmZVqUS95lErwFCCyUlVlAgtlJVSlEPcqZXhEHuUleFKCZVNfDMfAe0Oi4kTCsUIlhP4a34zaogOaC0iAZBAEg7GwE9LLHxfL9Gq8VILXyCS3L4j/c1wIPstmpCjRtY0qQVWjVIszIHLwV53RC3MoleFAQWSvJK8FCgOcqypcvBQ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ttp://christianitymalaysia.com/wp/wp-content/uploads/2013/02/Avian_Archaeopteryx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295398"/>
            <a:ext cx="2684933" cy="232694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60" name="Picture 12" descr="Artwork by Scott Hartman reveals the bone structure of Archaeopteryx."/>
          <p:cNvPicPr>
            <a:picLocks noChangeAspect="1" noChangeArrowheads="1"/>
          </p:cNvPicPr>
          <p:nvPr/>
        </p:nvPicPr>
        <p:blipFill rotWithShape="1">
          <a:blip r:embed="rId4">
            <a:extLst>
              <a:ext uri="{28A0092B-C50C-407E-A947-70E740481C1C}">
                <a14:useLocalDpi xmlns:a14="http://schemas.microsoft.com/office/drawing/2010/main" val="0"/>
              </a:ext>
            </a:extLst>
          </a:blip>
          <a:srcRect t="-1051" r="2792" b="17149"/>
          <a:stretch/>
        </p:blipFill>
        <p:spPr bwMode="auto">
          <a:xfrm>
            <a:off x="787990" y="4495800"/>
            <a:ext cx="3723732" cy="19675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62" name="Picture 14" descr="http://ryanellingson.files.wordpress.com/2014/02/archaeopteryx_dsc_827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572" y="1447800"/>
            <a:ext cx="3552265" cy="275215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47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Anatomical features</a:t>
            </a:r>
            <a:endParaRPr lang="en-US" dirty="0"/>
          </a:p>
        </p:txBody>
      </p:sp>
      <p:sp>
        <p:nvSpPr>
          <p:cNvPr id="3" name="Content Placeholder 2"/>
          <p:cNvSpPr>
            <a:spLocks noGrp="1"/>
          </p:cNvSpPr>
          <p:nvPr>
            <p:ph idx="1"/>
          </p:nvPr>
        </p:nvSpPr>
        <p:spPr/>
        <p:txBody>
          <a:bodyPr>
            <a:normAutofit/>
          </a:bodyPr>
          <a:lstStyle/>
          <a:p>
            <a:r>
              <a:rPr lang="en-US" sz="2800" dirty="0" smtClean="0"/>
              <a:t>Similarities in anatomy suggest common descent/ancestry among organisms</a:t>
            </a:r>
          </a:p>
          <a:p>
            <a:pPr marL="868680" lvl="1" indent="-457200">
              <a:buFont typeface="+mj-lt"/>
              <a:buAutoNum type="arabicPeriod"/>
            </a:pPr>
            <a:r>
              <a:rPr lang="en-US" sz="2400" dirty="0" smtClean="0"/>
              <a:t>Homologous structures</a:t>
            </a:r>
          </a:p>
          <a:p>
            <a:pPr marL="868680" lvl="1" indent="-457200">
              <a:buFont typeface="+mj-lt"/>
              <a:buAutoNum type="arabicPeriod"/>
            </a:pPr>
            <a:r>
              <a:rPr lang="en-US" sz="2400" dirty="0" smtClean="0"/>
              <a:t>Vestigial structures  </a:t>
            </a:r>
            <a:endParaRPr lang="en-US" sz="2400" dirty="0"/>
          </a:p>
        </p:txBody>
      </p:sp>
    </p:spTree>
    <p:extLst>
      <p:ext uri="{BB962C8B-B14F-4D97-AF65-F5344CB8AC3E}">
        <p14:creationId xmlns:p14="http://schemas.microsoft.com/office/powerpoint/2010/main" val="365991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theory?</a:t>
            </a:r>
            <a:endParaRPr lang="en-US" dirty="0"/>
          </a:p>
        </p:txBody>
      </p:sp>
      <p:sp>
        <p:nvSpPr>
          <p:cNvPr id="3" name="Content Placeholder 2"/>
          <p:cNvSpPr>
            <a:spLocks noGrp="1"/>
          </p:cNvSpPr>
          <p:nvPr>
            <p:ph idx="1"/>
          </p:nvPr>
        </p:nvSpPr>
        <p:spPr/>
        <p:txBody>
          <a:bodyPr>
            <a:normAutofit/>
          </a:bodyPr>
          <a:lstStyle/>
          <a:p>
            <a:r>
              <a:rPr lang="en-US" dirty="0" smtClean="0"/>
              <a:t>Definition: </a:t>
            </a:r>
          </a:p>
          <a:p>
            <a:pPr lvl="1"/>
            <a:r>
              <a:rPr lang="en-US" dirty="0" smtClean="0"/>
              <a:t>“A </a:t>
            </a:r>
            <a:r>
              <a:rPr lang="en-US" dirty="0"/>
              <a:t>coherent set of propositions that explain a class of </a:t>
            </a:r>
            <a:r>
              <a:rPr lang="en-US" dirty="0" smtClean="0"/>
              <a:t>phenomena </a:t>
            </a:r>
            <a:r>
              <a:rPr lang="en-US" dirty="0"/>
              <a:t>that are supported by </a:t>
            </a:r>
            <a:r>
              <a:rPr lang="en-US" b="1" dirty="0"/>
              <a:t>extensive factual evidence</a:t>
            </a:r>
            <a:r>
              <a:rPr lang="en-US" dirty="0"/>
              <a:t>, and that may be used for prediction of future </a:t>
            </a:r>
            <a:r>
              <a:rPr lang="en-US" dirty="0" smtClean="0"/>
              <a:t>observations.” </a:t>
            </a:r>
          </a:p>
          <a:p>
            <a:pPr lvl="1"/>
            <a:r>
              <a:rPr lang="en-US" dirty="0" smtClean="0"/>
              <a:t>Numerous lines of evidence </a:t>
            </a:r>
            <a:r>
              <a:rPr lang="en-US" b="1" dirty="0" smtClean="0"/>
              <a:t>must</a:t>
            </a:r>
            <a:r>
              <a:rPr lang="en-US" dirty="0" smtClean="0"/>
              <a:t> exist</a:t>
            </a:r>
          </a:p>
          <a:p>
            <a:pPr lvl="1"/>
            <a:r>
              <a:rPr lang="en-US" sz="1800" dirty="0" smtClean="0"/>
              <a:t>Examples: Newton’s theory of gravity; Copernicus’s theory of the heliocentric solar system </a:t>
            </a:r>
          </a:p>
          <a:p>
            <a:r>
              <a:rPr lang="en-US" dirty="0" smtClean="0"/>
              <a:t>Different than a fact</a:t>
            </a:r>
          </a:p>
          <a:p>
            <a:pPr lvl="1"/>
            <a:r>
              <a:rPr lang="en-US" dirty="0" smtClean="0"/>
              <a:t>Facts are based on direct observation or experience</a:t>
            </a:r>
          </a:p>
          <a:p>
            <a:pPr lvl="2"/>
            <a:r>
              <a:rPr lang="en-US" dirty="0" smtClean="0"/>
              <a:t>Examples: The existence of dinosaur fossils or the number of ribs a human possesses.  </a:t>
            </a:r>
          </a:p>
        </p:txBody>
      </p:sp>
    </p:spTree>
    <p:extLst>
      <p:ext uri="{BB962C8B-B14F-4D97-AF65-F5344CB8AC3E}">
        <p14:creationId xmlns:p14="http://schemas.microsoft.com/office/powerpoint/2010/main" val="237321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Homology vs. Analogy</a:t>
            </a:r>
            <a:endParaRPr lang="en-US" dirty="0"/>
          </a:p>
        </p:txBody>
      </p:sp>
      <p:sp>
        <p:nvSpPr>
          <p:cNvPr id="3" name="Content Placeholder 2"/>
          <p:cNvSpPr>
            <a:spLocks noGrp="1"/>
          </p:cNvSpPr>
          <p:nvPr>
            <p:ph idx="1"/>
          </p:nvPr>
        </p:nvSpPr>
        <p:spPr/>
        <p:txBody>
          <a:bodyPr/>
          <a:lstStyle/>
          <a:p>
            <a:r>
              <a:rPr lang="en-US" dirty="0" smtClean="0"/>
              <a:t>Homology- traits inherited by two different organisms from a common ancestor (forelimbs of a dog and human arm)</a:t>
            </a:r>
          </a:p>
          <a:p>
            <a:r>
              <a:rPr lang="en-US" dirty="0" smtClean="0"/>
              <a:t>Analogy- similarity due to convergent evolution not common ancestry (wings of a bird and wings of a butterfly)</a:t>
            </a:r>
          </a:p>
        </p:txBody>
      </p:sp>
    </p:spTree>
    <p:extLst>
      <p:ext uri="{BB962C8B-B14F-4D97-AF65-F5344CB8AC3E}">
        <p14:creationId xmlns:p14="http://schemas.microsoft.com/office/powerpoint/2010/main" val="217422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Convergent  Evolution</a:t>
            </a:r>
            <a:endParaRPr lang="en-US" dirty="0"/>
          </a:p>
        </p:txBody>
      </p:sp>
      <p:sp>
        <p:nvSpPr>
          <p:cNvPr id="3" name="Content Placeholder 2"/>
          <p:cNvSpPr>
            <a:spLocks noGrp="1"/>
          </p:cNvSpPr>
          <p:nvPr>
            <p:ph idx="1"/>
          </p:nvPr>
        </p:nvSpPr>
        <p:spPr/>
        <p:txBody>
          <a:bodyPr/>
          <a:lstStyle/>
          <a:p>
            <a:r>
              <a:rPr lang="en-US" dirty="0"/>
              <a:t>Convergent evolution</a:t>
            </a:r>
          </a:p>
          <a:p>
            <a:pPr lvl="1"/>
            <a:r>
              <a:rPr lang="en-US" dirty="0"/>
              <a:t>Two separate organisms evolve similar characteristics independently of one another</a:t>
            </a:r>
          </a:p>
          <a:p>
            <a:pPr lvl="1"/>
            <a:r>
              <a:rPr lang="en-US" dirty="0"/>
              <a:t>Happens when two species are facing similar selective </a:t>
            </a:r>
            <a:r>
              <a:rPr lang="en-US" dirty="0" smtClean="0"/>
              <a:t>pressures/same environmental pressures</a:t>
            </a:r>
            <a:endParaRPr lang="en-US" dirty="0"/>
          </a:p>
          <a:p>
            <a:endParaRPr lang="en-US" dirty="0"/>
          </a:p>
        </p:txBody>
      </p:sp>
    </p:spTree>
    <p:extLst>
      <p:ext uri="{BB962C8B-B14F-4D97-AF65-F5344CB8AC3E}">
        <p14:creationId xmlns:p14="http://schemas.microsoft.com/office/powerpoint/2010/main" val="1932192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0" y="2133600"/>
            <a:ext cx="9065559" cy="4310895"/>
          </a:xfrm>
          <a:prstGeom prst="rect">
            <a:avLst/>
          </a:prstGeom>
        </p:spPr>
      </p:pic>
    </p:spTree>
    <p:extLst>
      <p:ext uri="{BB962C8B-B14F-4D97-AF65-F5344CB8AC3E}">
        <p14:creationId xmlns:p14="http://schemas.microsoft.com/office/powerpoint/2010/main" val="2419168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Divergent evolution</a:t>
            </a:r>
            <a:endParaRPr lang="en-US" dirty="0"/>
          </a:p>
        </p:txBody>
      </p:sp>
      <p:sp>
        <p:nvSpPr>
          <p:cNvPr id="3" name="Content Placeholder 2"/>
          <p:cNvSpPr>
            <a:spLocks noGrp="1"/>
          </p:cNvSpPr>
          <p:nvPr>
            <p:ph idx="1"/>
          </p:nvPr>
        </p:nvSpPr>
        <p:spPr/>
        <p:txBody>
          <a:bodyPr/>
          <a:lstStyle/>
          <a:p>
            <a:r>
              <a:rPr lang="en-US" dirty="0" smtClean="0"/>
              <a:t>Divergent evolution is the accumulation of differences; results in different species</a:t>
            </a:r>
          </a:p>
          <a:p>
            <a:endParaRPr lang="en-US" dirty="0"/>
          </a:p>
        </p:txBody>
      </p:sp>
      <p:pic>
        <p:nvPicPr>
          <p:cNvPr id="1026" name="Picture 2" descr="http://www.biologycorner.com/resources/primate%20evolu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667000"/>
            <a:ext cx="6629400" cy="391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056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Homologous Structures</a:t>
            </a:r>
            <a:endParaRPr lang="en-US" dirty="0"/>
          </a:p>
        </p:txBody>
      </p:sp>
      <p:sp>
        <p:nvSpPr>
          <p:cNvPr id="3" name="Content Placeholder 2"/>
          <p:cNvSpPr>
            <a:spLocks noGrp="1"/>
          </p:cNvSpPr>
          <p:nvPr>
            <p:ph idx="1"/>
          </p:nvPr>
        </p:nvSpPr>
        <p:spPr/>
        <p:txBody>
          <a:bodyPr/>
          <a:lstStyle/>
          <a:p>
            <a:r>
              <a:rPr lang="en-US" dirty="0" smtClean="0"/>
              <a:t>Definition:</a:t>
            </a:r>
          </a:p>
          <a:p>
            <a:pPr lvl="1"/>
            <a:r>
              <a:rPr lang="en-US" dirty="0" smtClean="0"/>
              <a:t>Bones or organs that appear in different organisms but share a common ancestry</a:t>
            </a:r>
          </a:p>
          <a:p>
            <a:pPr lvl="1"/>
            <a:r>
              <a:rPr lang="en-US" dirty="0" smtClean="0"/>
              <a:t>Same basic structure, but different functions</a:t>
            </a:r>
          </a:p>
          <a:p>
            <a:pPr lvl="1"/>
            <a:r>
              <a:rPr lang="en-US" dirty="0" smtClean="0"/>
              <a:t>Example: </a:t>
            </a:r>
          </a:p>
          <a:p>
            <a:pPr lvl="2"/>
            <a:r>
              <a:rPr lang="en-US" dirty="0" smtClean="0"/>
              <a:t>Forelimbs of vertebrates:</a:t>
            </a:r>
          </a:p>
          <a:p>
            <a:pPr lvl="3"/>
            <a:r>
              <a:rPr lang="en-US" dirty="0" smtClean="0"/>
              <a:t>Dolphin flipper</a:t>
            </a:r>
          </a:p>
          <a:p>
            <a:pPr lvl="3"/>
            <a:r>
              <a:rPr lang="en-US" dirty="0" smtClean="0"/>
              <a:t>Bat wing</a:t>
            </a:r>
          </a:p>
          <a:p>
            <a:pPr lvl="3"/>
            <a:r>
              <a:rPr lang="en-US" dirty="0" smtClean="0"/>
              <a:t>Dog front limb</a:t>
            </a:r>
          </a:p>
          <a:p>
            <a:pPr lvl="3"/>
            <a:r>
              <a:rPr lang="en-US" dirty="0" smtClean="0"/>
              <a:t>Human arm</a:t>
            </a:r>
          </a:p>
          <a:p>
            <a:pPr lvl="3"/>
            <a:r>
              <a:rPr lang="en-US" dirty="0" smtClean="0"/>
              <a:t>These bones are very similar but have </a:t>
            </a:r>
            <a:r>
              <a:rPr lang="en-US" b="1" dirty="0" smtClean="0"/>
              <a:t>very different functions </a:t>
            </a:r>
          </a:p>
        </p:txBody>
      </p:sp>
    </p:spTree>
    <p:extLst>
      <p:ext uri="{BB962C8B-B14F-4D97-AF65-F5344CB8AC3E}">
        <p14:creationId xmlns:p14="http://schemas.microsoft.com/office/powerpoint/2010/main" val="59049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Homologous Structures </a:t>
            </a:r>
            <a:endParaRPr lang="en-US" dirty="0"/>
          </a:p>
        </p:txBody>
      </p:sp>
      <p:pic>
        <p:nvPicPr>
          <p:cNvPr id="3074" name="Picture 2" descr="http://homepage.smc.edu/wissmann_paul/humanbiology/hom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305"/>
            <a:ext cx="7010400" cy="4974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52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Vestigial Structures </a:t>
            </a:r>
            <a:endParaRPr lang="en-US" dirty="0"/>
          </a:p>
        </p:txBody>
      </p:sp>
      <p:sp>
        <p:nvSpPr>
          <p:cNvPr id="3" name="Content Placeholder 2"/>
          <p:cNvSpPr>
            <a:spLocks noGrp="1"/>
          </p:cNvSpPr>
          <p:nvPr>
            <p:ph idx="1"/>
          </p:nvPr>
        </p:nvSpPr>
        <p:spPr>
          <a:xfrm>
            <a:off x="457200" y="1752600"/>
            <a:ext cx="8229600" cy="4648200"/>
          </a:xfrm>
        </p:spPr>
        <p:txBody>
          <a:bodyPr>
            <a:normAutofit lnSpcReduction="10000"/>
          </a:bodyPr>
          <a:lstStyle/>
          <a:p>
            <a:r>
              <a:rPr lang="en-US" dirty="0" smtClean="0"/>
              <a:t>Definition</a:t>
            </a:r>
          </a:p>
          <a:p>
            <a:pPr lvl="1"/>
            <a:r>
              <a:rPr lang="en-US" dirty="0" smtClean="0"/>
              <a:t>Body structure that has been reduced in size and function </a:t>
            </a:r>
          </a:p>
          <a:p>
            <a:pPr lvl="1"/>
            <a:r>
              <a:rPr lang="en-US" dirty="0" smtClean="0"/>
              <a:t>But, resembles a fully functional structure in another organism</a:t>
            </a:r>
          </a:p>
          <a:p>
            <a:r>
              <a:rPr lang="en-US" dirty="0" smtClean="0"/>
              <a:t>Examples</a:t>
            </a:r>
          </a:p>
          <a:p>
            <a:pPr lvl="1"/>
            <a:r>
              <a:rPr lang="en-US" dirty="0" smtClean="0"/>
              <a:t>Tailbone (coccyx) in humans </a:t>
            </a:r>
          </a:p>
          <a:p>
            <a:pPr lvl="1"/>
            <a:r>
              <a:rPr lang="en-US" dirty="0" smtClean="0"/>
              <a:t>Appendix in humans</a:t>
            </a:r>
          </a:p>
          <a:p>
            <a:pPr lvl="1"/>
            <a:r>
              <a:rPr lang="en-US" dirty="0" smtClean="0"/>
              <a:t>Wings in flightless birds</a:t>
            </a:r>
          </a:p>
          <a:p>
            <a:pPr lvl="2"/>
            <a:r>
              <a:rPr lang="en-US" dirty="0" smtClean="0"/>
              <a:t>Related to wings used for flying </a:t>
            </a:r>
          </a:p>
          <a:p>
            <a:pPr lvl="1"/>
            <a:r>
              <a:rPr lang="en-US" dirty="0" smtClean="0"/>
              <a:t>Semilunar fold in human eye</a:t>
            </a:r>
          </a:p>
          <a:p>
            <a:pPr lvl="2"/>
            <a:r>
              <a:rPr lang="en-US" dirty="0" smtClean="0"/>
              <a:t>Remnant of nictitating membrane </a:t>
            </a:r>
          </a:p>
          <a:p>
            <a:pPr lvl="1"/>
            <a:r>
              <a:rPr lang="en-US" dirty="0" smtClean="0"/>
              <a:t>Goosebumps in humans</a:t>
            </a:r>
          </a:p>
          <a:p>
            <a:pPr lvl="2"/>
            <a:r>
              <a:rPr lang="en-US" dirty="0" smtClean="0"/>
              <a:t>Attempt to fluff up fur when cold</a:t>
            </a:r>
          </a:p>
        </p:txBody>
      </p:sp>
    </p:spTree>
    <p:extLst>
      <p:ext uri="{BB962C8B-B14F-4D97-AF65-F5344CB8AC3E}">
        <p14:creationId xmlns:p14="http://schemas.microsoft.com/office/powerpoint/2010/main" val="330412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68" y="228600"/>
            <a:ext cx="8260672" cy="1039427"/>
          </a:xfrm>
        </p:spPr>
        <p:txBody>
          <a:bodyPr/>
          <a:lstStyle/>
          <a:p>
            <a:r>
              <a:rPr lang="en-US" dirty="0" smtClean="0"/>
              <a:t>Vestigial structures</a:t>
            </a:r>
            <a:endParaRPr lang="en-US" dirty="0"/>
          </a:p>
        </p:txBody>
      </p:sp>
      <p:pic>
        <p:nvPicPr>
          <p:cNvPr id="5122" name="Picture 2" descr="http://static.ddmcdn.com/gif/appendix-1.jpg"/>
          <p:cNvPicPr>
            <a:picLocks noChangeAspect="1" noChangeArrowheads="1"/>
          </p:cNvPicPr>
          <p:nvPr/>
        </p:nvPicPr>
        <p:blipFill rotWithShape="1">
          <a:blip r:embed="rId2">
            <a:extLst>
              <a:ext uri="{28A0092B-C50C-407E-A947-70E740481C1C}">
                <a14:useLocalDpi xmlns:a14="http://schemas.microsoft.com/office/drawing/2010/main" val="0"/>
              </a:ext>
            </a:extLst>
          </a:blip>
          <a:srcRect t="9907" r="3911" b="12798"/>
          <a:stretch/>
        </p:blipFill>
        <p:spPr bwMode="auto">
          <a:xfrm>
            <a:off x="801024" y="1554116"/>
            <a:ext cx="3661012" cy="235594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124" name="Picture 4" descr="http://nevadapain.com/wp-content/uploads/2013/11/HumanTailb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33" y="4019799"/>
            <a:ext cx="2486025" cy="261937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128" name="Picture 8" descr="http://www.emperor-penguin.com/penguin-chi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7850" y="3751992"/>
            <a:ext cx="2220861" cy="274774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130" name="Picture 10" descr="http://pensivetoaster.com/wp-content/uploads/2013/04/courtesy-of-creepyanimal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5413" y="3609292"/>
            <a:ext cx="2343860" cy="312300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126" name="Picture 6" descr="http://3.bp.blogspot.com/-Bd9K-mIuV-A/UJOihva26CI/AAAAAAAACKk/qOf8qMCofbQ/s1600/baby-kiwi.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5518" b="11234"/>
          <a:stretch/>
        </p:blipFill>
        <p:spPr bwMode="auto">
          <a:xfrm>
            <a:off x="5029200" y="1642236"/>
            <a:ext cx="2745332" cy="217970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29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Embryology </a:t>
            </a:r>
            <a:endParaRPr lang="en-US" dirty="0"/>
          </a:p>
        </p:txBody>
      </p:sp>
      <p:sp>
        <p:nvSpPr>
          <p:cNvPr id="3" name="Content Placeholder 2"/>
          <p:cNvSpPr>
            <a:spLocks noGrp="1"/>
          </p:cNvSpPr>
          <p:nvPr>
            <p:ph idx="1"/>
          </p:nvPr>
        </p:nvSpPr>
        <p:spPr/>
        <p:txBody>
          <a:bodyPr/>
          <a:lstStyle/>
          <a:p>
            <a:r>
              <a:rPr lang="en-US" dirty="0" smtClean="0"/>
              <a:t>Embryology Definition:</a:t>
            </a:r>
          </a:p>
          <a:p>
            <a:pPr lvl="1"/>
            <a:r>
              <a:rPr lang="en-US" dirty="0" smtClean="0"/>
              <a:t>The study of embryos and their development </a:t>
            </a:r>
          </a:p>
          <a:p>
            <a:r>
              <a:rPr lang="en-US" dirty="0" smtClean="0"/>
              <a:t>Different organisms show very similar developmental patterns and structures </a:t>
            </a:r>
          </a:p>
          <a:p>
            <a:pPr lvl="1"/>
            <a:r>
              <a:rPr lang="en-US" dirty="0" smtClean="0"/>
              <a:t>Suggests common ancestry between species</a:t>
            </a:r>
          </a:p>
          <a:p>
            <a:r>
              <a:rPr lang="en-US" dirty="0" smtClean="0"/>
              <a:t>Example:</a:t>
            </a:r>
          </a:p>
          <a:p>
            <a:pPr lvl="1"/>
            <a:r>
              <a:rPr lang="en-US" dirty="0" smtClean="0"/>
              <a:t>All vertebrates have gill slits and a tail at some point during development </a:t>
            </a:r>
            <a:endParaRPr lang="en-US" dirty="0"/>
          </a:p>
        </p:txBody>
      </p:sp>
    </p:spTree>
    <p:extLst>
      <p:ext uri="{BB962C8B-B14F-4D97-AF65-F5344CB8AC3E}">
        <p14:creationId xmlns:p14="http://schemas.microsoft.com/office/powerpoint/2010/main" val="126283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Embryology </a:t>
            </a:r>
            <a:endParaRPr lang="en-US" dirty="0"/>
          </a:p>
        </p:txBody>
      </p:sp>
      <p:sp>
        <p:nvSpPr>
          <p:cNvPr id="6" name="AutoShape 2" descr="data:image/jpeg;base64,/9j/4AAQSkZJRgABAQAAAQABAAD/2wCEAAkGBhQSERUTEhQWFRUWGB8WGBgYGBoaGxwcHBwXIRkfHxsgHCYgIBojIRsaIjEgIycpLSwsHR4xNTAqNSYtLCsBCQoKBQUFDQUFDSkYEhgpKSkpKSkpKSkpKSkpKSkpKSkpKSkpKSkpKSkpKSkpKSkpKSkpKSkpKSkpKSkpKSkpKf/AABEIALgBEwMBIgACEQEDEQH/xAAcAAACAgMBAQAAAAAAAAAAAAAFBgAEAwcIAgH/xABLEAACAgAEBAMDBwcJBwQDAQABAgMRAAQSIQUGEzEiQVEyYXEHFCNCUoGRCDVicqGzwSUzQ3SCkrGy0RUkU3OiwvFjo8PwZJPhNP/EABQBAQAAAAAAAAAAAAAAAAAAAAD/xAAUEQEAAAAAAAAAAAAAAAAAAAAA/9oADAMBAAIRAxEAPwDeOJiYA8R4Tmmd2hzGgOex30rpUeEEEA3qN13I+GAPYmMWVRgihzqYABjVWa3Ne/GDi2XkeFlibQ5qjZHmL3AJFixt+zvgLmJhYTh/EdW+Yh0nbZdwN6q1O+/n6C7xk+ZcR8X08JH1fDRI87OggGuxAIvyI8OAY8TArgeWzKA/OZUk2AXQtetk7Xfb9uCuAmJhd/2dnlFJOlA2NXiYixYJKGtr33+r77y5CDPCRerJAY7JYANqqjQGw86/+9wO4mJilxnOCKCRzIsVKad/ZDEUt+u9bb3gLuJhO4dxTM5gN82niau6yBg62PD3iSxYJvT2uiTvhqyQfpr1Spkoait6SfOr3rAZ8TExMBMTEwB4y+bV2eBkYBRUJALN31Ebqb7UNVe8YA9iYx5ctoXWAGoagO11vXuvGTATEwO45mGSMFHCksBuyKSPRS/hvt3Ha63rGDg8uady03TEdEKEOqzqGk6vhY/07YAxiYmJgJiYWepxFTWmKQFidVi1Filq19/rV3Zqje4HJmyT86VFGkVpqy31r8Roeg39bF0AMYmJgdxSTMAr0FRhR1BjRvVHVb/Z6nf3YAjiYXmz2fsVl4iCftgFR7/FufPb0I87wcyjMUUyAB6GoDtfnXuwGXExMUONSSrETAAX1L3rtqGo7kC6vAX8TC/l+LZsyKHgVUL6PbBNXs2xIA0jt5nz7AsGAmJiYmAmFhJszm1M+WzCRx39EvTDCQDzdjZCv5aACAQdztgtzBq+bSBO5FEgEkKSA5AG5IUk0PTGveVuAz5R2lWMyoukAjXpNF9TqrtZOltFotBbIVmBUg48N5vGpYc3G2VnJ0gP/NyEf8OQEqb+yTfx74YsJHLHAIXyU2X1yy63Zv8AeDqdSfCpogFRqjLDUAxNsQNVYK8h8UM+TUsSWRmiYn1U9t99u2++2++ADcycbjkzvQmzBgysShX0StG8k8nspqQ6wiKLO4FuL7DFnK8YkyOoTdSbKB6TMWJNCGvbbVqIVrUkgigDfdQtcwchSzaIjl3+hlmkGZSSPS8Uxd5AUNydc2FFL331bDBzl/h6ZifLSpmPBl4ej0FZmRqUggNqAfSssYc6PaRBa7rgHmKUMAykEEWCNwQexB9MYeIZ9IInlkbSkal2J8gBZwB5Lg+bnMZMElMvL9DflFIodV/sEuo9wXGPn3KNIMspiefL9cHMRp3ZQrFLG1oJApIOxoA4BX4ccpnUmmzUwfOPc0agl5MvFt0enEpugCHNC2Dbg2LNpzhPkxFHnIS2vwq6uhLVZtV1dRhQvdQV+tftle4dwKTL5859cuY4nnJRZmHV1SIwk0L1Ejijau7ljstA7W5y8Kgz0iTFzaadlKlW6bh1KsVsqH+ulXVXtgDfDeIpPEssZtWFj+I/8bYVuN8UQ8RQzOqZfJJrdmPhM81rEtecipZFf8T34vRQ/Ms1S7QZl6AF0kpB+4aq/b5BRaxx7IbTZWXJZqd3zhzUTxAdNyx8GuU2qBVPSYMPZWxtRwDNnyk0iZnLzrHpj3mKkxsj0Up9keiDtZrXex04t8E4vIZGy+Y0dUKJFZL0SITWoX5g9x7/AE3IPg2XgmyoyJ+iMBJpVVemI3oWpkl0hjqADMSwDHbGbmrJHKQ5aaA75TYBvrx0OqhPkxRSwNVageeAccTHiKUMoZdwQCPgce8AM5k4n83ys0t0VQlfjRqh5nzr3YCQ8lRiPWXcZh6Yu7sQXIGxQmmXy38XowPix95iljGeiOaswRx9SNdLMDNq7kAGyq7i9hd7XgByZxieWSR8wkU8ipJJHbx9YiNqAjiFlUZj7VAbrudsAycL5p6R+b50NDKppXfdJF8mWTsdtjqo+ZAvDRgHkG+f5SszCU1EgqQRuDsy2AQR3B7gjAyKWaThM8UNnMRJJlttiWTwij6laPxOAw8L4dBmp583mdMiGToZfWbUBGItAdrZvMdyPfiZdm4ZK6FHbKt40Yam0DbwlvIqbFud0KeLwEYEcZAkfJPk0nijyR8QaCVANZjFaXCGRvCVKg2TJYujTnxLjrpAzwwtJMlEwWNYDMQCQpbyBIAskDAWuE8bizK6omvzrb/EEgjY7gkdx3x94pxdIAoYjW50otgFj57nso8z5bdyQCAz4+b53LZnSsazr0ZUsahIaZWNbNQUqSN/CncDatNnIoeKTy5oOCI41yx0M4K0TJooGn1beXuO5oPXDeU1zStNnJZ5HkJZF1vF0kJPTpFIINb23n5DFnl7irwZiTI5mQsVpoJHI1PG3YH1YMGF+ZB2G1p/yf5HM5rNjOzNcciyaizrrNNUahVOpdB1EHtR2HY4ZuLywZ2STKBGbMQhzFIwABKaNSalOsKdSAkgX7SnUgIB1wkZ7ONnOInKqZBBEh1vHWkPtSsWBWydQogkaBVBjZrg3F2myAmSzJoYAMPFqXUBqFe0SBYrucJnGZR/siKDJTRCZik0jlt1KkSSO9AnVrCqNQ7lQL2GAZIcpncrKwS54NtItL94IZk0kfaQlSP6MGyS3BOYBmC6FHiljNMjijv2IPmPf8PIgmhDxFhlHbJpHPOK1BX1BmNbltV9vFpJsCsUeK53o5mHNMvTfaHMJdjS4JRgRsVDWL7k6B5DAOeNf/Lo1cGm97x/vF/0w/g41/8ALt+Zpv14/wDOuA585C/OmR/rUP7xMdiDHHnIC3xTI/1qL94uOwxgJiYmJgJiYmJgFzMcMCcRhdDoWRJWdQdmkHQCmuwJXVqIonQu9WDi5RmAzGeiT+b6qzoaI/n11P5fbVvxGLnHOIrFNEx+pFNKb28KhB6erKPvwK+TOA/N2mNEyEWRZsoCt2TZvvfvO2AcCML/AB/hSGWGRS8UjyqjvG2nUoWSgw7N3oEi1JBHbDDgPzXo+bjXsOrCR8RNGQfuq/uOArZA1xHMD7UaMfuCj+P+OGHCXyDnDmXmzB1bsdIY34Tor7tUbmvQjDBxnjXQfLpQYzzCOt7A0sSw+BC99t/eMASeMEUQCPQ7jC7muDdCeBss3TEkgR4zuhCq7bbhlpVcKgOizem98MmE/jXMMeXjOdlJclmXLpZqr06lUbFn76jXhYKCL3ClzvnQmdyoG7M8aV5UJYXavABYA+2SNXsjVZfca+5Q5YmzM68Rz3havoIe+kWG1uassWGoKNlv0oKbj5oZ+J/NI1BiSNuo179Twkaf0QDRP2mA+qcBe5k4TFLC7vasilhIoOpStMCAPaoqDR9BhX50llfggU0JpjGkYF34pFKg2WJYR+0bNkNuRvhl50zLJkZwn85IvRi98kv0cf8A1MD8AcB4Mp85zkUfiEPDzZsUJJitIRv2UEm/eRgG3J5fpxol3pULfwAH8MZsTEwFbPZmJApmZVDOqLqqi7GkAv6xOwwH4xysZHaWKUo7HVW1aiipqVgAyyBAVVm1hSxOk4WflhzJYZWBO/U65O+2krGh2/TlBHvAxsfABeWc9K4linC9SCQxkqxYFSquhs77KwUltyVJ2vAXlQdHiefy4Nq7DMAG9i+m+5JIJY7+4AUBQM8KWs7nCNx9Ff6+g2P7vTP34UFzrNmOIzwtu8qZOMitnZo4mNit1KE7n7OA2KypIrKdLqbVgaYehBHb4g4Uc5yzJlG6+WdNEYJ0OtELZZwrBSLchAzMpchfaHfBrlHIJFlIhGKDDX/e3394FD7sWuPsBlZye3Se67+w37cAD+UiEHKo3mkyMvx3B/YTjLzjzJHloYmeETySuqpGa861myDQAPpuSq/WxS+UGVmhghF65XUUD5kgbjz3OKnGTr4iA3sRS5ZB7gzMyn/9kaD338MB747wSTLSvPGA0buXZo4ScxHamwpDAaCbsjSRqN3Zs5yhxiLNxdZApfZHdabVQBH0oRVc0RenYNY8sH8KvLeXVeIcR0qF8UOwAA/my3l6szE+8k+ZwGTlNDFPncua0rN1Y/cJFVmHwBP7SPLBePgUCuZFhQOTqJCj2vtemrc799z64EcvZzrZzNyD2UYRA+pXwsb9xQjHjkrmaXNvm+qoURzVEAK+johSfUkqxJ7XYHbAfM3kZco6vGZHgUklFttAJkaSoo1BkZiVUFydNlu/fDza/wA54d84jGk0slMDYAdSRQ+t4fhYwf5jnKZWdherpsFA7liCEA/SLEAe8jADnbjaxwtlVA1OFiCgX4nPhQUCLKJIaNbAVgGLgb3loT/6a/5RhI+Xv8zv/wA2P/Nh+yOX6cSJ30qF/AAfwwg/L3+Z3/5sf+bAaC+T3865H+sxf51x2CMcg/Jyt8VyX9YjP4MDjr8YCYmJiYCnxjq9CX5vXW0Hp3XtVt32+87euEjgvypaoQs6quZS1kVuom6+14Vjdg3qoB+4EY2HhK54gyKyo8+RizMxVnLP0kCxppBLySECrZQqm7N+hIBa/wBpycWnaOAa0tVmk0lUCqSQt76V1b6b6hNsdICgbEfg5jyTZfLN03ETJG+wpyp0tsK9o3sK92MXK3H8pmYqybIFjpTGoCmOxYGkbAHyI8J8icG8Br/g3yoAJ085GUzMdJIo2Ja6sDtR9xPfsLrA3mTmts4yQwxl3awkI1KxsaWJsAjwMwLlenGGY27FQrbzTNkw6pmMv13ZWfwxCRlRaBZj3VbYD/wcX+XcllEi15KOFI33uJFS623oA2DY33GA+cq8C+aZZIiQz+1Iw7Fz7Ve7yHuGF35TOESscrmoQx+bOxcL7YVtB1LYItWjXuCKJsEWMPOPLuACSQANyTgNfDn2OdAnUkmZtjFBC6N7wza2I7dlK96urwS4Ryq80q5jOgAIbhy4rRGOy2B4bA2A8gT21EYYIOP5d5Okk0ZfyUMLO17eu2+14I4CY1Jn4p+H5+Wb2epLJIj6QUKPR0MpKkjbuGUhh39lZNt4r55Iyh6wQp5660/fe2A1nNzi0jLK7LPMm0EUK6YhI4ILbuZHlKEgNpCoGbYk0XTkjgz5fKqJv56QmWXe6ZzZF16kk+8tj7wccPVycuYNfbwspYD0G9hfcNsHla9xgPuJiYmARufOHKczDJLqEMsT5Z3UWY2Yq8L9uwde/YEAna8E8rxLPvGKTJkEeHMCZzGQfrCLp3f6HU/t4NcYzMMcLvmSohAty/s18PM3QA7k1W+NfRtweVypEqamFxv1F1MexMTeM3WxK+leWAKZnjAgjOUyb/Oc5MxMklBgHb2nevCKFBU7ABQfCrEWJeU2y3C+jB45o2Wfbu8iMrH32QukeZ2vzwX5dTKIvTyoRdI3WirgeVhgG09q8sGJZAqlmICgWSdgAO5J9MAh8C55TSQrQp4ienPI0OgsSSFfQyspJJAOkgbVsMXc7zXD4WzE0TKGGmLLEzW1iiz0LA2OnSOw77DFbi/GuFO2vMoUs0JWhlVXPn9Iq0SK31dq3rAqCTgUMq6VclxqUmPMujL6hipDr+IwBPl/KyZ/PfPpNQgiGiBD2JGq2r4nv7hX1gMvNPDzHOzsrNBmAqvoJDqRo0slA/SxsgdAN2JcC2CqzhkcxHJGrQsrRkeErWmhttW23asV+NcRhhiLZgjQfDpKlyxO2kIASxP2QDeAW8jzFmhH4ZMjmlGwmadsu3YVrjEUg1b76SBd7Dtilk882uaPLOuYzmZYPNNH/MwgKqqFbfZVG1n2iSdzpxQk49wmR/FlJSb3LrRXuPEGlDJdEAEC9ttxh54FncsV6eXCx1v09HTI8idJAsXtqFj34D1wHga5aDpg2SSzt6se/ffYADfc1ZJJJKJwjq5SWRGlTLTaq1yxl4ZVtyA1MpUhmco2rdWAolWVdnO4AJJoDck9hhVzPNvDcy3RaRZGHYBX1bgeyQNVEVuvce7AD+Jc0CBetmpUlCUUCL0YdW9MSzu7kU1aQao+GwCKPJPCZM9mBxHMoVRSWgVgQzswAaXSSdKUqqi+iqdyCz2sjwHgscmtIFLqTu8c8lEd/bDAEfsw9ZbNJIoaNgy+qmx/5wGXGtfygPzSf+dH/wB2NlY1p+UE1cJ+M8Y/Y5/hgNGfJt+dsl/WE/xx18Mci/JgP5XyX/OX+OOuhgJiYmJgJjWvygcFfM50LE8HUSGOQRz/AM3JomZtLe5gGFUQQHG3fGysar5y4yuWzk7ZiTQklLEdJNdNF1gUy/bVqOsHY6CV2Ajy1y22TbhsZdDMomEhjvS0bAvoG28aMyUT2On7WNh4WcnEP9p6gLAyKBSbJAMr3+NLfrpGGbAInN3KgzWdKNIyx5nKNCw3IDJIjq4A8/CARYsee2KHIT5Xh0z5UZhNDxRsrsdHUl1yrJ4WbwOA0C6O5AB7Cgxc6u6tlniGqVXkKL61E7VQIsEqu140tztLA8zOskrLO8jB1VyF1AGRdJZSQpk07abDrercEOgOYuJnL5WadRqMcbOB33A228/h54XTywXWOTOTzzvJQEXU0RBit0AijcUfGT61pG2M3JmcXNcKWMBSUjOWZRem0XSNiikWultJUVqqtsK3GuLzw8Ggz0NiSKMxjUFYQhnCCQ7G3VaXz79jucAX4/wvKRREPAmSKhSkgAKMQVAVtG7CyBZGoGmFEA4JcI5heNooprZJaEchIcGwNJWUbSISQN9MgsEhgSwVeUOaY+IwHKcRC5rTmOnFMo09WusRIFWmRVRGuTbvXrbZzDlI5eGsMsykQqssRu60BXUX3FpsL8mGAKc08aOVyzSIoeQlY4lPZpHIVAfdZs+4HALP8qtHEcxPm55JkW2a1CeWoJGEqMHsCvir62CWZiHEsgpU6S2lwfsujbi6PmpF0fWj2xWyWcnzUJSQIrRSBZR4hqCtbEUdrry2DKwsgAkMXEeTuHlFabKaga8ZZiwJ3Fvr1Dxed1dYXeC5nM5SH54IjHl1f6WEg30yqnqA6VLMpOkkoDYJLFRhM4fzJmI8ys0uac5pcxLHPl3diiqD4DZOiONnZIgPZo3fpuDhkkOZVunuj6oZVDExkEMC6C6KFgyhqANGveDFDKGUMpsMAQR5g9jj3hZ+TbMl+G5fUbKqU/usQP2VhmwC9zUQJchr3T52A19tRhn6RPwk0V+lpPlgfxPmeJ+IjIusBIXcSUzSalBEYBWl7g2TvQFb4Mc2ws2WtUZzHLDNpUWxEU8UjaR5tpU0PM7YR+OGB8zJxKDTGscPjmnWSJDMtdI6GUGSRQK0kD6v2QCFyHguRglOUi60OcVWzMUpBdkHcJqWw0agBembtRW53wwHNtncg4I0yg9OVVPZkZS2k+astMv2lZfXAzlTjz53MCWiE3ZaKswRkUKkhUaBZBkoOx1MNgATgzwqHpZuWMCldQwHl4Ko/wB11Qe6EYAZl+PunCI5isauiiO/biXpsULkAg9OlLULYDbcjFDjfNUQysOcljLFd8vOgbpDqA+Mpr1eFdyjC7Uhb2OBvFImymWzeV6M7SmZsxlpVVjGjMQIyZD4E07Wt+IErRLEGZDic/EAcvAB04SPbVkBQRmJgmrxM4d3cM9bxx+EEE4Bp4aXy+abXWmYgtQ0qzEhUlVe4Y2sci37XSYUGOPmdmD8agiYEiPKvMnorM4Qk++tgfj64yc95cLAMxekwnxG6PTellF/qnUP0lU9wMY+HzF+IxyE1ryOqq7nqJr3/RNbX9bAWZOPs2ZaIwsYVtJPCWYk6KahY6dGq3Y6gaAU2BThPgWNJpepGNSiSBl2GwIUVKvprF16Htj188nh4owEo+bByZNVaiZAgRANtTB2CgiyBoBqvEei4dlpM4ZlLNJpJrbR4dcR+rd7sKuj3rzwC7xDmV5+GZqOTaeJV6mgg6o2PhdCBRDhWXt3BBA9kZebeP5fKpk4FysUsEzKWVlFLGSAGCEbvve+9iu5sDuJw1OxjGpTFIuwNGN43miFaFUlZMs2yg11iNyTicz8GYcLys0chkMcCxu53DRsgKsQoJIDhBtfhYnxHfAGs3yJw8TS5mbLw9IpGFAXw2NQsIuxdtSKKFmlA99OeUZLMpPG0qwsRFLFISSpYHpHcklHoqDZKuFUUGcYGcKysc+RRM2wZ1DyLKj9WM9Mhn0oT0zpV1jLr3bXv5sf5wyGjL6FF9OClYndtJXTfvWUZdgf18A5q1ixjWP5QzVwpffmEH/TJ/ph35Pz4myOWkHZol/YK/hhG/KJ/NSf1lP8kuA0x8lq3xfJf84H8ATjrgY5J+Sgfyxk/wDm/wDa2OtsBMTExMBMI3OLRRiSbM5f5xBqaKRQU1KXGW6bAOyjutE6gRa998POFLnHLs8OYhUEu/TmjA7sUZA4XcbgIv8AfXATlTLEZl+wEWWij0jcKXeeTQD6IhiUbDDbha5XtcxmkfZqgej3owIvrv4kbDLgFHmLPVn4gBZgys2ZA722yLt/ewoxcmnOKIAY0kihV9TRf8WeZT4btWKZdd+9jfvhg55lCZyMEH/eMpmIgR6xgS194BH8D5ePk6zIkzmeKm0WLJpGfIqIXa/vLscAw8j5CeDJRw5qupHa2GLWt+GySTYBC9z7OBnFeX5cs7Pk4Fnhn1DMZV3VVYkbOuu1G+zL2K+RoU44F8I5khzTypAxfokK7geDUfqhvMgb7bbj1wGpuKcGeBZcvJKw6cQtYAIowXClzSjdVFDxbUpv2zbzwHOZCMPkstL1ZHVpZGsuWYi9Uj2BrYC9OoGgTtV4J83cEEkbTx7TxISjDuaBOk+4+nvo7HCk88UcUWZhRYA2XeS1Cqdl22LJqozH625NC7rAMvycisppuwpUDz/oob7Ejc2e579z3xj5q4G0bDOZfq6hIhnjj8XVisCQaKJLAHWAN7BoamJNvkDLMmQiL+041m/f7P8A0hcCM98rMCZnoxwzzot9SWNbVAt6m9SikG227GrwAnnDjEWblgiy8bulmTMHpOimOHRJpOpV1HwhexrVXmRj1yTPlMhk0cOHzWZy3zkop1aY442dEAslUXUVBJ3YmthStnEs8Bmsm4IMcscyatW1FI5AR67RH7icasn4QiSwrlY1WTNIWJC3azTI0I7+FdGXomiPpWJ3ayG0vk+yJi4fAhqwDddvaaiPdVYYsYcllRFGka+yihB8FAA/wxmwExrjm/OR5jONFJqkOXETQwLZEspk1NY7FQIihJ8KqzE98OXM3H4spl3klkEZohNtRLUaCp3Y+dDyu6G+EflDMvLm8nnZo+n87hl0i9hIShKixdMI2kWz2YjfTuB7h3OU0uZ6TZboKo8QkdWkNmgaUlQux82Pw8yOYk/lBB/6Yv4H5x/pj7nMqr56M14ljtjXkW8O997X0uh32rFLhJ6vEsxIPZQLGP7I2Pc7HXIPL2Dt5kKfyh3I+Vy4cqryKW0kAkGSND3BBAV3sEVv94q8s8zmDJQxpk5JHCgO0fSWJmvxOG1Cg3tVpsBhti/zEcvnKlQrOuXkMMwWyKfQTTCgSjrGTRoAPfphmzRXpE1tpseXl6V+wj7sAB5g4kma4PmJU1BXy8lirYUGDggMLIIYbNRrYkd8HDkgkyGTkzLBGOkRtYvXIaCiwb1WBVeV7VgfzQxyfAZVFFpAyqD4rOYkYgb7mg5/DbAvgjq3FUhmdVh4blUADEACUhF1bmrB1b+oX0wBfieUVJzBGurpqkgJKxnUXpACsdLTspFCrMjMGPcvyzyq2WlaUvp1RrGY0bUhKl21ksgbWS7dq276ibxR535YMpXNRKZSmkvErFWdFaz02BHjI8r3KoQQRva5fyscskWZhzEssZj1hmlkIYNsAys1Cje1AgrgBmTfTxGFKI9sXQ3CNIF3qyAC217feRj1zNwcI8eUgnmhjzTMHiTSyae7hQULxq296CFADbC7xg4EofimpaPg6hI0nv1NQJHncsezGx6DBDmPNu4hz2SZXWJnR7BKsm4JH6IdasdwbGwvADuW+XurIvT0NlYZXIlJdnd0YmoyztpTWWLMCNZX0OzBzuwEBJIFJL39Fid/8YwfuwuScPf5qkkTtWZnGqJfDGrSMbsXbAeanY+Yrt757yqpBHkoPKFo0WyN5voo9wwFHVKa32U0vmoMPyeRFeGZUHv0h5V3s9sJ35RZ/kuL+tJ+7nxsrhuREMMcS9o0VB8FAH8Ma0/KM/NcX9aT93PgNQ/JF+ecn+uf8j46yxyb8kX55yf65/yPjrLATExMTATADnbJlsq0iD6SH6RSDRoUXANjuoO19wp8gQfxr7mPifSkOYlmYO+Y6GXg1tolhWlnQRjwmRj1CGb6wiAI2sKvKXFo0eCSPaMtJlJLkLlT1GkhGo0TtIe4FBW9MbLxqnh8KIkoQgqxtm7Ag0Vlv/htq8deyk4832f+WOKdaEar1odDX327E/pV39GDjywC/wDKpw1mghzCKWfLyhqFWVYaWXfya1H34G/JnmkSdlQ3FPErRNsK6RcKh2Hi6TRv2ApsOHGeJ5ZmOTlkp5E7UTQN0dVFQ2xIBPlfljWWSjORLxqCs2WfrhNVhogxE4UVYUKyOP0Ao+qSQ2fzbmCmTmZe+iv7xAP+OFH5POKRZThWX0I0ryzyRlYwNTSkysbsgCkTufILh5ljTMwd7SRQQfcaKn/A41XmeByZLMrJJaokqy92WORk2VmdQ3iKWp1Kb2J0kkkHrjHN8HzRWQlpMzH9DCB9KxkXw+DuALFk7DCVPljMctkIm1VEkOpewQFTNID3KsY10kUCI7ttQA9cOyJkdvmWVOmZQWcs5WjuE6rKhWFRsY46LFm8exDPHKfKS5NSzsJJ39uTSFFbeFFGyoKHbvQJ8qDNzVIYOHZkw+Ex5d9FbaSEIX8Nvwxrz5OuLvl4DNoiGXSToTgBurGAXIlY7Dp+NQdidK2T4TW2c3llkRo3Fq6lWHqCKP7DjXHCslNwrNSF45JYWjEYZAG1hD9GWOwV1BK0e4oDZQSF3mPiCZ7MxZTLOCkSs88qEaI0dGQ+IGtRjZwB6up+qa+cpZZc1xGbOKgWGICGGgAG0irsEgigOx00sTD2tseV4XNmUMOWyw4flnbXIaCuxJJagK72Nwa2qwPCXnhfDI8vEsUQ0ooof6/HAW8TExMBpznqQS8YCylKj6cUIkBMeuRovaAYEr4y2kEaiiAmlIwx8U4+kqJk5VC52HMQnpxDyjeN+rHfsxtHYo9ixTerxb555HfMyLmICvUGkOjXpkCNqW6I37juNj38jkWbPs5Y5aCN6rUq9Rq+qNTNGCAS3ZvPYeoWOM8TbLqbI+cTk9NbOyrROqj7KKbZgRQuiCVsPxbhT5PguY0ErLIBqb2WHUdVYmt1NO7muzM9YN8B5RMcrT5iQyytV3R7VRJCqGIoUAqgUthiqsGDO5RZY3jcWrqVI9xFHAa65DdBwuGUlkhVnilRmbSsQV0YFB4Q3Upiavc+tYP8NaXM5eCI2VCKMw+4BNeJBVW1962Fm+1Gpw3hucyStl1y0OZy5LEEMqEhr1a0Iok+dXfneL7R57Mp02VcovmyMC5HoCL0/wD3cYAXxuX/AGhxGLKp4oMq/UmN7GUDZf7AIv8ASdR5NgLk8k+V5ieR11RzMyKfsmSNHRq71qSWO+wvyvfYfAeX4snEI4VoeZ8z3/1J+JJNkknHx7l5cyFYO0UsZtJU7j1B9VPocAN/2+2XdsksLySRopiICiMo2oR6jfhIKFTQN6bHehR4Dw48M4aI5nuUhyxXyBZ3et6pAx37XXuxb6vFI2oxwTjYa1YIfPyPY/cR7vI1YeUszmmB4g46YIJjVj4iDYBo6VWwPZ7gdgbLAFiWWPhmdzoUpLOulNxaqzKmoUBRClR2A+iDAAHBPkPMO+SjSNhcEUaHLUlFemt2SNWpzro6guwFVZLrmsgkkTRMo0Mumh6e70rCVleXc5kJi+WUZiIoVWPqdOrcMSVbw333UjdmYgkmwz8qwvbK2oZeGaSRTITfiJKKwIBGgHs1kbWfIYeCwyZriUkrkNFC2sVuA9aYkG/dUt2BAIZyCKAxbmyvEM6xWRVycNkHxLLKwv6oW0Q0K1Fm9phpNimXhHCIstEsMK6UX7ySe5J7lidyTgLmNV/lGfmuL+tJ+7nxtTGqvyjW/kyEeuaX91PgNR/JCP5Zyf67fu3x1jjlH5G/z1lP1n/dSY6uwExMTEwExqrmcxTwJM6ydXLOZowCNDmWaJ6at6DFSRt2ruRWxOYOLrlctLOwsIpNXVnsovyskC/Lvjnnk/NySR59p2JMUSaVugt5iMmh2XuRsPXAbQ4Zw1HysOaTYB5I7rZVE8qRsQKtApCOp7p6aBj38nUrpPKkilbtN+56buqX6kKrWR3bUfPBP5ONMnD2gZdo5ZoWU+YLs2/xWQX8cZODcDMWcNq+reR5DqKvShIyD2tgXZlHZgxqmUkAfPPC87MM3DkvExkhkZS4UldBHgY0BRRLF/V95vGnLmYzeR0iYfPMpIYGlA9vpj4jxAOQCdm7MDe2XmPiYV+KShyp6SQpRNHpaTIaFm9WY0dj2YVscY/kb41GmWMEkqmZpDJdmnD0EIsA7hR5bnbvYANvIuRlhyMcU1601De7I1NR33370e1+XbFp+KtI7JlwraDpeRr0hhVqAK1Eee4AO12CBg4tnXldsrl2KuEDSSCvAGNBVv8ApCLN76RRI8Sg3+E8PEMYjAAA7V6fjf4+d4AS/MUsEgXNIgQmhIhIrYkkqSaUUb8W1XuOzGDirxLIrKhVh8Nr/Z54C8Gz4ysZizEi6Y/YY3snlqO4oeR8lq6qyDJgNxTi7GYZXLlOuU6jMwJEcd1qKgjUxOyrYumJNLRs8b4l0cu8qUxC+D0LMQFuvKyO3ljTHN3MkmXzsxEULwwSwrO7lRmJGkVWLKwqQMBYBQjRS0AARgNqzZXNZf6UZhswq7vE6RKWWh7DKqhXBBIvwm6Ne0C3D+KRzBtBNqaZWBDKasWD6jsex8icUOCzyP1FkcMsTGIkjdq0srX29hgp23IJFdsYs7pjaPMxnYHQ5FUUZgCD+qxDCu1MPrHAMGJiYmA+O4AJJoDcnAyGaeZVdCsKtuAyF3INaSfEoUkfVo9xuKIx8zvEUld8rH45NhKB2jRhZ1HsCVul7mwaqyJnMpMZ0dDcYAtSzKBub9lhdgjZlYbfV7kKGZ4zNlZF+cFJIGYIZFXQ0ZYgKW8RDJqIUkBau6rsyYTeeVnMiKiO8TrR0sAEYNvqUsutHRip76a7eKwy8HnLQpqNsBpb9ZfCfxIv78BhknlmZliPTRTpaSgzFh7QQHw7dizWLBGk9x4bhUqC48zIW7/SBXU/FQB/06fuxUGeeCDSSNUbsrsVLWN2U+0qjUpVizMALI74t8YnkOWDxCQMTGxCAa9JZdYAYEXpJ/DAWOF8S6oZWXRJGdLrd0e4IPmrDcH4g0QQPfEeJrCFLAszsERFFs7EE0B27AkkkAAEkgAnC1yzmnOZQybSPl9MoFVrjZa7bdpH28r7YPZ5Q80YU+KLVIfOgyOi38SSR2vScB8lGaK2phQ+SlXkr4tqS/gAPj54p8E5id5Wy+YVUlALKVPhkUVdA+JXWxaG/UE71e4JM7Ixdi3ioE1fv3CKCPhfn4jhc47nkTNQiiriWPTYoMHYKxVux8LOunYixtRBINmezqxIXbsKAA7kkgKo/SYkAe8jAtchmZfFLMYwdxFFQ0+gMhBZj5EjSPQetvPqGngVuwLSD9ZVAX9jsfu92COAAyZaaAFo5Wkr+jlIIPf6wBcE9gSSNiSDgpwziKzxJKnZhdGrBGzKaJGpSCDR7g4zyrYwF5eURyzwqAq2soAOwLlwwHuuPV2G7nAHcao/KO/NsH9aX91Nja+NS/lHn+T8v/WR+7lwGq/kbH8tZT9Z/wB1Jjq7HKfyL/nvKfGT9zLjqzATExMTALnyhcIfM5CVIyNa6ZVBNA9Ng5U/rAEfeMa/j5BkyXDc7PNp60yoNIOqh1tZJIFFiW7CwAo3Plt/MQ60ZT2YFfxFYXebF6/CcxpO5gZvgyDUR8QVrAYeV/os7nIbFSCPNIN/rKY3/DpIdvtDB3j3Evm+Vnnq+lE8leulSQPvrCJLxdo+KcOYezNlwjGhfj0kAeekswJrzAu6w681cMbM5LMwJ7UsLot7DUVOm/ddYDTfD8rxCFZ2zSEvswYKXOuRm0ldJ06VaQtR3LML9hdPhuRM3JlIhEjSRtDDPEy0dDuqmUDsfE97A6Qug1YsOfMUceZieWNNJeIMxO7gwlXkiZCy/SL0tJBNjzIw1chZjXw3Kse/RVT/AGRp/hgBHFuIzZOPO2wErLHLHKV8NaYYpX03/RsNZB2AZd6utbcvc5umbyzRDNKMzKFR5cx1hmFEmiXXGTSNuSpXcEACwcbu45wkTx1sHU60J7WLBB9UZSyMKNqxwj8D4Rloc2gyWTjXNdMieVkIWJuxGlDoVjRNIRYKV4X1AH+PM6ETrOms0pI8ILnalBJO58rOMHGMnqTUBZG/urz/ANfuxTk5ZywQvmljke9bTOqqVPkVbvGF7LTWO9kkk/OFS/zoEjyQUqo0lNbeLWFYi3StHiNgktuaOArcC4Zryc2UewgZo0ruqMAyVf2NWkfqDCZn+W+tOz5rIdWaNtDTKYUjcoFKHU0wZAyBLDI5FnTXcuPLWbPziSP2gyB79NOgUfOyHH4fcPvOGUVEacrqAp+16ZI1cow9CwuIk99S+hBAPns/mIAMlHE0ubzP0szxt9HDrIXdj4gFVQAxAutXfw4Kx8EWGGfLRgkCFWJ82kYSh286dtKk/d64zcAlZYRKVLZnNsZdLeEgfUVu5RIk0Ke9G9izUSWWAHUTVrlPjkIBAsgACrpRQACk3Qs3uSF3JT640f7ShvxAOM2BfLAIykKE20aCJj6mPwE/fpv78FMAqcb5bk+drmoDIGKlHEbxpZ8IGoujHRSj2dwVUgYu5niOdjZSYcuULBWImaxqIUUGjAO5G19u1k1ijxnieZXMlNLiOgYwhX6UkG19nXqBBNIRQ0ElQWZaWSy3UNzTZiQJ7aQrK0QYrvTvrkcgE00ZA3ugaoGuJlniV69oXt5+lEgbXuDtexwL4XmTFmTCxFSguu1eNQAR96/5GwV4fxGOTwxhwFH1opIwPd4lG/uwtc4ZeRXjaGTpuJFEbUCFaXVCDR2IHUB7EYC4OY4YHm+dMiSdWgotm6faJ9OmwpFktuoOqyKIFiHmSR5IQuVlWOU7PIUXbSTYj1dTatwyrV/dhc4vNNpVcxN7DLqdQsxWSrASJcuA0p3IU6tK+JjVBmDhSyNIXQ6twjmfaWKqLR6FUKdVhrse0D4wFwHvPZfTnIHBoWykfrK1ef2qx4izgyuZlWQSacxJ1FkOjQPo0XTqsMWtTS0xqq2G3vmgnp613ZCGG49pGDfwo+4+V4Ac5ZNWzMGcWRWEcRYxSNpjKeLSyHUCs51FVIB3rtQsHDK8Zhkfpo4L6dWmiDpurojte2EjmrhUkebg0qrJNm4GLihIoRwyq23jVfGFOxRXrfvglyxLNCJ5pW6mWZEkhk1F5JbXbwncMRoGgbF2OkC6F7j/AFDl1naPTJGRNoB1kdNtVXpA1MoKmvM0Ce5ArxiBigkT+ciPUUHYGgQyk+WpSwvyJB8sYMtDI0wkDN0mGutXqBQrtt7gPeWvbLxfjMcGVkzLeKNIzJtvqAFivj64WuT0GZhinyzyQrGZEMD2yBvP2Smsbkhn1FtQJ3GAZJ8q5zKyC9AiZTvteoEeG7J29PPvtWK3CX1ZvMH7Cxp3B8nb/uGM3BZ7LjqmQFiyE0SV21EED2C5YL5UNiR2wfzOcBOyZhAnwkj1FTf6Slh/YQeeAOY1J+Ug3+4Zcf8A5H/xyY23jUH5SLf7nlh/65P4I3+uA1r8ii3xvK+7qH/2ZcdU45Y+RAfy1lvcJf3MmOp8BMTExMAL5p4mcvksxOuxjidwe+4U1+3Cjytmb4TmI2LWI5tm7ilIevcSQ3rbnD1xDIpNE8UgtJFKMPcwIP8AjhBbLRZTiGWySklHgkjdnI1HrFiSaAFlooxQHmMBW5V4aubzeXdpFrK5XLsI/NjpfSw8gote2+wGwONn41J8m8Mnz6EnYjJJ1CP0QItJ3I9tGPu0nYdsbbwGu+LZtouI5sxeEPDEhIGoGZmXphgFN/Rhy2xIQEnasHPk5JXJJC2zQ6oiLvZJJIwew79M+WAHMPKmWXiUeY6bFmlVyurwa+nLblCQtnQtkmtvecNHL8YWWYAAW8hNV360p8v18AS4nxVYFBILM2yotamPn3IAAG5YkADckYXo+aMwuVzGcly8cUaoXiUOWkkYUELUgAVvDXc0RYGMmbTryU1FZZjl6r+ihDtKvpTyIVb1Wge2xbmb/wDyyr5OOmb9HIVv2McAEyXC8xLHBM2ZjkkKAgyxq6qSbLxqojGsggeIGuwYC9XriUiKTDHmGed1Z2Mrlo1jHtyOoKqEWxQXTZpbAJIsx8j5MxBDESncJ1ZGVT56fHQ88KPFeHwQpPHGIIFmmTLFppHRWCx9Zw0urWA1rH3/ABvcLfLWdjXNQyZcvPFMzxPmHnBtiuoaYVtVFxjZtLDzG+5nmLmGdc183yz5ckRhmRpDHJZJqmMbx7jcKdzROwGPknD+m+RjaxI0uuQ6kZmKRv7UmhS9AAatIYir+thZ5r4M83EsxJp6YhjiINEiUSCSNTdbMpZh/ZHqaC3wviKIqsZHyWYntkaaJWibqENpDKiRtZIYDVrXtuo04ZeGySZTJlp2jlneRqMZNSvI56SixY8JRa3pVvsMUuKyniAfJwCLpKqmV5E6iG9441WxZIAYseyldjq2r8icGjKiWUSHMwloKkYsqEUGMQN+F1rxEsaJGqrsDvLEh1ZlT5TagNtg0cZoD0u/24O4D8CFyZhv01X8EU/92DGAGcS5dhnfXJrulHhkkTZW1D2WHnv76F9hWLgaghdNhdOsUGCnqFqHbS2kKAADaiuwIxg5g5nEB0ppLqyl1YEeAhj4TsCbCixem7IxZ4J28JBVQUPibbSbjpfZ8SOCTsfZ7+QFsAOYVt0rv1IhtRJ+lj732rvg/gBxNS+agQXWvqHceyi35fp9Pv8Aa+GAww8vQ5eWIK7szyswDyFiASZWoefjVfEbbsLqhgxmeDxSMWZSGIpirOmoDsG0sNQG+zX3ONYwcaMucy2amUR5gIxNBgDGhlJoH2bVXWifbU9wRjY2X45bL1IzHHIaidiPEe4DL3QsN1B71R0nwkMmdyaRwFY0VVXcKoAH4AYXOIct5fM5RJpIw0mWjkWJrNjRrVQfIi1BojuBhk4tmwEIHtEGgO//AN3xU4FGZMkL/pRIw/VkZyp/usMB9i5ZRXWmcxK/UWEnwK92CNrIDWwUmgxsAUKKZuIMpB/0+O/wvHnIZnqRJJVa0Vq+IB/jiwcAu5d448lNFMLjhV4yDtcem0Wz28DKtn0O+AE0mstHmCrRBunmnWQiNCqjxMoFESIFQs1BHR+xrBTiWUjnTPwyvphbLrrcd1/nwzUPMBRt7sAsjnYcpl42hLRkZVtCzKU6skbaZBIha9TnSR3Is+pDA0cIzWiKORlqXNONKEVpj3KLXkI4vL7RPm2M3NZCwGTb6Nkl99q6n08wDjPwvJhj15DrkK0GBGgKd6QBjSnYkkktQJOwrxzSmrLsn2yqf3mA/jgDGNOflJv/ALtlB6ysfwT/APuNvZjMrGpZ2VFHdmIAFnzJ2xpb8oviEckGU6ciPUj3pYN9VfQ4BJ+Qxb41B7llP/tuP446kxy38h8qrxeJnZVAjk3YgD2CO5+OOnstnEkBMbq4Gx0sGr8DgM2JiYmAmNZ/KZylm3zcWeya62jQAraimiZ3jNMRYJYjbcUNj5bMxMBqHl7mlcvOJwhaGZ3U0PEI5XeeFh66GbMxML7xtvsAdsZTNpKiyRsHRhqVlNgg+YONNc2cGkyE0kYUvl5X6kAG2gkeJUO1MrKrVfZUcXpkVs3yb/KAFdYmXTG76ZO9JI3Z6O62bDLXnqs6WJB75jj/AN5Q/qkVqu1jzg+qQ3dk9nffGflwXNKbPtSn/wB5l/8AjI+7Fbn7wrDIQCA4Q2CdmK2aBB2VWOxxn5MOoSyeTGvP6zSTee/9OB92AwMNHjIJOVzUkrgd+nL1bat70pKH+C0N8C+Juc3PnYvnIR0URwIJGVDaK5Z1Fgg3p1EHYnzAAaOJ5B0lGYgXU1aZY9rdRdaSdhILPfYg0SKBAGbIZeQfQSQroJuHMIT0/UKNSSRir8N6e1D1DyONZqLQmYi0ByY1k6kbgsQxCmm2GxNnbwgVeB+SlZ3jWJmJNyPp6DHTO+pTLE5to+msNmMgi9r3AGwxRrlmM8xkyscx0EsE6su/0URJpYlJZTIWNLqGrSpZc/K+XmmkkZSTJIdRLJ4MvYpyEYvok+oqxvpdUUkKN8A6cPqbNswFJl16aiiBrYC68vCoA+D+WJzQCHyzKCSZgpAG7KoMpA946INefbzwW4dw9IYxGl0LJJ3JJNsxPmxJJJwL5yv5sQsLzMWFdMsGjO/0lp4/D+hubrsTgA3AJoOGQDLlgJGkaRg27KsklRdQrqC0pijsmttiawabLLBNNPrIDoGKHTpsX4txqBoVV7gdrwvtPC2UOXjWZ5G0l/o3M7MpQhn2NNY9pjS0AAQAMEstwObMOWzQ0x2CY7BL1vpNE/R3WxJJqjQvUBHlOM/NxIy6TKzS16KzHp379AS/fgziYmAUeduBx5hgtt1DGWKL7TRofaQHwmRGexffUwPhZgwPg2cKzIuazUcKSKAqRNp6w7xsteOGP2jpJBssg8KjFv5S+H5uWXLjLpLpAYB4SAyyOUA1P7SIFs2NrG+2xo8U5azQgGWkiE2mXqCdbXqXqVuqIwZOoVN66JDKp1NgHSLqQgq0gaIewzOWko7021nSLptRJAFiwSaeUlKxz51hemNtC2fZQFm33rUQAa28AI74q5Tgs83hkHRi21G/pHqvZ8TFAd/EzahvQBOoNXzVdHT0jRp0aaoaaqq9K2wCJnOGvJFFm8xEGIYTAQHwrq06r1G1jdSOpRNGMsAS2GPh+YGcimhzMYDK7I6qxI2a0Kts1gaDqoUdxXkOTq5NGy8kXWy9EI1SP4Ddowjjdrrvagb7HfSozhWQk6zSwrmDJIoXdXihCqaBkaVVeSQrt1Ql0F8PckCXGuGdSRcupPjoHzpP6Rj5A1QB+0R7iPHO/F3iEeUgTMxl06nWy6BunHEy6gFokmiBpA8xvhg4NwjogtI3Umb23qthdKB5KL+/cnFzNZRZAA3cHUpGxU+oPkaJHvBIOxOAVeXeLySxRZdJV1KpZp1UMGj1VCyD2fpRZ8wNEi1YBB3JZ+Rtcc0RVkoa6HSkB7FPFY96tuvazsSjZnhkcazxamiZZGljVk3eQOzRsWU00OolgiItFzYZgSTZ49NmII1ihZJJR4eojLp3ILMrU2hR9zWALsWH3N8bEETy9JpzNMMuiJ3bSraq7japfdY8gdq/ClCp0c0EkbNStlRpa16YgZnItQSGZXJFd2A8hhm/2Kq5dYUNFACjHchwbDHtdncjzth54AZXlNzFIa6coFQamV9DCRpS1j6rSNVbHQi9jsAKcEzMgTpuLljASU7bkKPEDdkMKIvfxb+Yx8z85lzcEI7KTM3fsmy9x31snr2OPKczpRBR1m7MnSctY/RC2w9CNj5HGfl/hjK0k8oqWahp2OlFvQprbVuWNeZrerwBPN5RJUaORQ6OCrKwsEHuCPTHM3yq/JY/DZOtCC2Uc+E9zGT2Rj6ejefY79+n8DOPzQdIx5kBopdSMGrSRodiDZ9FPbe6wHLPIHIE3FJ9EfhiWjLKRso9B6ufJfvOwx1Ny7y7BkYFy+XQIi/ix82Y+bH1/wAAAMCuSMzkUjGVyKlFQaqKmzdWxY92Njvv+GzRgJiYmJgJiYmJgKvEeGx5iNoplDo3cG/xBG4I8iCCMJMvyRRs+87GMjSwMadQr9kyeY95WxQN2Lx9xMA58T4Uk8Rif2T57Egj4gg+hBBBBIIIJGPXDeHLBGI0sgbknckk2SfeT6UPIADbExMBaxUz/CIZxU0Uco7eNFbY9+4OJiYAanJGTVgRAoCqUVAW6aqxtgItWgBjuQF387wZy+WWNQiKqKNgqgAD4AbDHzEwGXExMTATExMTATExMTATExMTATExMTATExMTATExMTAfCMYsvko470IqX30qBddrob4mJgM2JiYmAmJiYmAmPhW++JiYCBAOwx9xMTATExMTAf/Z"/>
          <p:cNvSpPr>
            <a:spLocks noChangeAspect="1" noChangeArrowheads="1"/>
          </p:cNvSpPr>
          <p:nvPr/>
        </p:nvSpPr>
        <p:spPr bwMode="auto">
          <a:xfrm>
            <a:off x="155575" y="-2217738"/>
            <a:ext cx="6905625" cy="4619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hQSERUTEhQWFRUWGB8WGBgYGBoaGxwcHBwXIRkfHxsgHCYgIBojIRsaIjEgIycpLSwsHR4xNTAqNSYtLCsBCQoKBQUFDQUFDSkYEhgpKSkpKSkpKSkpKSkpKSkpKSkpKSkpKSkpKSkpKSkpKSkpKSkpKSkpKSkpKSkpKSkpKf/AABEIALgBEwMBIgACEQEDEQH/xAAcAAACAgMBAQAAAAAAAAAAAAAFBgAEAwcIAgH/xABLEAACAgAEBAMDBwcJBwQDAQABAgMRAAQSIQUGEzEiQVEyYXEHFCNCUoGRCDVicqGzwSUzQ3SCkrGy0RUkU3OiwvFjo8PwZJPhNP/EABQBAQAAAAAAAAAAAAAAAAAAAAD/xAAUEQEAAAAAAAAAAAAAAAAAAAAA/9oADAMBAAIRAxEAPwDeOJiYA8R4Tmmd2hzGgOex30rpUeEEEA3qN13I+GAPYmMWVRgihzqYABjVWa3Ne/GDi2XkeFlibQ5qjZHmL3AJFixt+zvgLmJhYTh/EdW+Yh0nbZdwN6q1O+/n6C7xk+ZcR8X08JH1fDRI87OggGuxAIvyI8OAY8TArgeWzKA/OZUk2AXQtetk7Xfb9uCuAmJhd/2dnlFJOlA2NXiYixYJKGtr33+r77y5CDPCRerJAY7JYANqqjQGw86/+9wO4mJilxnOCKCRzIsVKad/ZDEUt+u9bb3gLuJhO4dxTM5gN82niau6yBg62PD3iSxYJvT2uiTvhqyQfpr1Spkoait6SfOr3rAZ8TExMBMTEwB4y+bV2eBkYBRUJALN31Ebqb7UNVe8YA9iYx5ctoXWAGoagO11vXuvGTATEwO45mGSMFHCksBuyKSPRS/hvt3Ha63rGDg8uady03TEdEKEOqzqGk6vhY/07YAxiYmJgJiYWepxFTWmKQFidVi1Filq19/rV3Zqje4HJmyT86VFGkVpqy31r8Roeg39bF0AMYmJgdxSTMAr0FRhR1BjRvVHVb/Z6nf3YAjiYXmz2fsVl4iCftgFR7/FufPb0I87wcyjMUUyAB6GoDtfnXuwGXExMUONSSrETAAX1L3rtqGo7kC6vAX8TC/l+LZsyKHgVUL6PbBNXs2xIA0jt5nz7AsGAmJiYmAmFhJszm1M+WzCRx39EvTDCQDzdjZCv5aACAQdztgtzBq+bSBO5FEgEkKSA5AG5IUk0PTGveVuAz5R2lWMyoukAjXpNF9TqrtZOltFotBbIVmBUg48N5vGpYc3G2VnJ0gP/NyEf8OQEqb+yTfx74YsJHLHAIXyU2X1yy63Zv8AeDqdSfCpogFRqjLDUAxNsQNVYK8h8UM+TUsSWRmiYn1U9t99u2++2++ADcycbjkzvQmzBgysShX0StG8k8nspqQ6wiKLO4FuL7DFnK8YkyOoTdSbKB6TMWJNCGvbbVqIVrUkgigDfdQtcwchSzaIjl3+hlmkGZSSPS8Uxd5AUNydc2FFL331bDBzl/h6ZifLSpmPBl4ej0FZmRqUggNqAfSssYc6PaRBa7rgHmKUMAykEEWCNwQexB9MYeIZ9IInlkbSkal2J8gBZwB5Lg+bnMZMElMvL9DflFIodV/sEuo9wXGPn3KNIMspiefL9cHMRp3ZQrFLG1oJApIOxoA4BX4ccpnUmmzUwfOPc0agl5MvFt0enEpugCHNC2Dbg2LNpzhPkxFHnIS2vwq6uhLVZtV1dRhQvdQV+tftle4dwKTL5859cuY4nnJRZmHV1SIwk0L1Ejijau7ljstA7W5y8Kgz0iTFzaadlKlW6bh1KsVsqH+ulXVXtgDfDeIpPEssZtWFj+I/8bYVuN8UQ8RQzOqZfJJrdmPhM81rEtecipZFf8T34vRQ/Ms1S7QZl6AF0kpB+4aq/b5BRaxx7IbTZWXJZqd3zhzUTxAdNyx8GuU2qBVPSYMPZWxtRwDNnyk0iZnLzrHpj3mKkxsj0Up9keiDtZrXex04t8E4vIZGy+Y0dUKJFZL0SITWoX5g9x7/AE3IPg2XgmyoyJ+iMBJpVVemI3oWpkl0hjqADMSwDHbGbmrJHKQ5aaA75TYBvrx0OqhPkxRSwNVageeAccTHiKUMoZdwQCPgce8AM5k4n83ys0t0VQlfjRqh5nzr3YCQ8lRiPWXcZh6Yu7sQXIGxQmmXy38XowPix95iljGeiOaswRx9SNdLMDNq7kAGyq7i9hd7XgByZxieWSR8wkU8ipJJHbx9YiNqAjiFlUZj7VAbrudsAycL5p6R+b50NDKppXfdJF8mWTsdtjqo+ZAvDRgHkG+f5SszCU1EgqQRuDsy2AQR3B7gjAyKWaThM8UNnMRJJlttiWTwij6laPxOAw8L4dBmp583mdMiGToZfWbUBGItAdrZvMdyPfiZdm4ZK6FHbKt40Yam0DbwlvIqbFud0KeLwEYEcZAkfJPk0nijyR8QaCVANZjFaXCGRvCVKg2TJYujTnxLjrpAzwwtJMlEwWNYDMQCQpbyBIAskDAWuE8bizK6omvzrb/EEgjY7gkdx3x94pxdIAoYjW50otgFj57nso8z5bdyQCAz4+b53LZnSsazr0ZUsahIaZWNbNQUqSN/CncDatNnIoeKTy5oOCI41yx0M4K0TJooGn1beXuO5oPXDeU1zStNnJZ5HkJZF1vF0kJPTpFIINb23n5DFnl7irwZiTI5mQsVpoJHI1PG3YH1YMGF+ZB2G1p/yf5HM5rNjOzNcciyaizrrNNUahVOpdB1EHtR2HY4ZuLywZ2STKBGbMQhzFIwABKaNSalOsKdSAkgX7SnUgIB1wkZ7ONnOInKqZBBEh1vHWkPtSsWBWydQogkaBVBjZrg3F2myAmSzJoYAMPFqXUBqFe0SBYrucJnGZR/siKDJTRCZik0jlt1KkSSO9AnVrCqNQ7lQL2GAZIcpncrKwS54NtItL94IZk0kfaQlSP6MGyS3BOYBmC6FHiljNMjijv2IPmPf8PIgmhDxFhlHbJpHPOK1BX1BmNbltV9vFpJsCsUeK53o5mHNMvTfaHMJdjS4JRgRsVDWL7k6B5DAOeNf/Lo1cGm97x/vF/0w/g41/8ALt+Zpv14/wDOuA585C/OmR/rUP7xMdiDHHnIC3xTI/1qL94uOwxgJiYmJgJiYmJgFzMcMCcRhdDoWRJWdQdmkHQCmuwJXVqIonQu9WDi5RmAzGeiT+b6qzoaI/n11P5fbVvxGLnHOIrFNEx+pFNKb28KhB6erKPvwK+TOA/N2mNEyEWRZsoCt2TZvvfvO2AcCML/AB/hSGWGRS8UjyqjvG2nUoWSgw7N3oEi1JBHbDDgPzXo+bjXsOrCR8RNGQfuq/uOArZA1xHMD7UaMfuCj+P+OGHCXyDnDmXmzB1bsdIY34Tor7tUbmvQjDBxnjXQfLpQYzzCOt7A0sSw+BC99t/eMASeMEUQCPQ7jC7muDdCeBss3TEkgR4zuhCq7bbhlpVcKgOizem98MmE/jXMMeXjOdlJclmXLpZqr06lUbFn76jXhYKCL3ClzvnQmdyoG7M8aV5UJYXavABYA+2SNXsjVZfca+5Q5YmzM68Rz3havoIe+kWG1uassWGoKNlv0oKbj5oZ+J/NI1BiSNuo179Twkaf0QDRP2mA+qcBe5k4TFLC7vasilhIoOpStMCAPaoqDR9BhX50llfggU0JpjGkYF34pFKg2WJYR+0bNkNuRvhl50zLJkZwn85IvRi98kv0cf8A1MD8AcB4Mp85zkUfiEPDzZsUJJitIRv2UEm/eRgG3J5fpxol3pULfwAH8MZsTEwFbPZmJApmZVDOqLqqi7GkAv6xOwwH4xysZHaWKUo7HVW1aiipqVgAyyBAVVm1hSxOk4WflhzJYZWBO/U65O+2krGh2/TlBHvAxsfABeWc9K4linC9SCQxkqxYFSquhs77KwUltyVJ2vAXlQdHiefy4Nq7DMAG9i+m+5JIJY7+4AUBQM8KWs7nCNx9Ff6+g2P7vTP34UFzrNmOIzwtu8qZOMitnZo4mNit1KE7n7OA2KypIrKdLqbVgaYehBHb4g4Uc5yzJlG6+WdNEYJ0OtELZZwrBSLchAzMpchfaHfBrlHIJFlIhGKDDX/e3394FD7sWuPsBlZye3Se67+w37cAD+UiEHKo3mkyMvx3B/YTjLzjzJHloYmeETySuqpGa861myDQAPpuSq/WxS+UGVmhghF65XUUD5kgbjz3OKnGTr4iA3sRS5ZB7gzMyn/9kaD338MB747wSTLSvPGA0buXZo4ScxHamwpDAaCbsjSRqN3Zs5yhxiLNxdZApfZHdabVQBH0oRVc0RenYNY8sH8KvLeXVeIcR0qF8UOwAA/my3l6szE+8k+ZwGTlNDFPncua0rN1Y/cJFVmHwBP7SPLBePgUCuZFhQOTqJCj2vtemrc799z64EcvZzrZzNyD2UYRA+pXwsb9xQjHjkrmaXNvm+qoURzVEAK+johSfUkqxJ7XYHbAfM3kZco6vGZHgUklFttAJkaSoo1BkZiVUFydNlu/fDza/wA54d84jGk0slMDYAdSRQ+t4fhYwf5jnKZWdherpsFA7liCEA/SLEAe8jADnbjaxwtlVA1OFiCgX4nPhQUCLKJIaNbAVgGLgb3loT/6a/5RhI+Xv8zv/wA2P/Nh+yOX6cSJ30qF/AAfwwg/L3+Z3/5sf+bAaC+T3865H+sxf51x2CMcg/Jyt8VyX9YjP4MDjr8YCYmJiYCnxjq9CX5vXW0Hp3XtVt32+87euEjgvypaoQs6quZS1kVuom6+14Vjdg3qoB+4EY2HhK54gyKyo8+RizMxVnLP0kCxppBLySECrZQqm7N+hIBa/wBpycWnaOAa0tVmk0lUCqSQt76V1b6b6hNsdICgbEfg5jyTZfLN03ETJG+wpyp0tsK9o3sK92MXK3H8pmYqybIFjpTGoCmOxYGkbAHyI8J8icG8Br/g3yoAJ085GUzMdJIo2Ja6sDtR9xPfsLrA3mTmts4yQwxl3awkI1KxsaWJsAjwMwLlenGGY27FQrbzTNkw6pmMv13ZWfwxCRlRaBZj3VbYD/wcX+XcllEi15KOFI33uJFS623oA2DY33GA+cq8C+aZZIiQz+1Iw7Fz7Ve7yHuGF35TOESscrmoQx+bOxcL7YVtB1LYItWjXuCKJsEWMPOPLuACSQANyTgNfDn2OdAnUkmZtjFBC6N7wza2I7dlK96urwS4Ryq80q5jOgAIbhy4rRGOy2B4bA2A8gT21EYYIOP5d5Okk0ZfyUMLO17eu2+14I4CY1Jn4p+H5+Wb2epLJIj6QUKPR0MpKkjbuGUhh39lZNt4r55Iyh6wQp5660/fe2A1nNzi0jLK7LPMm0EUK6YhI4ILbuZHlKEgNpCoGbYk0XTkjgz5fKqJv56QmWXe6ZzZF16kk+8tj7wccPVycuYNfbwspYD0G9hfcNsHla9xgPuJiYmARufOHKczDJLqEMsT5Z3UWY2Yq8L9uwde/YEAna8E8rxLPvGKTJkEeHMCZzGQfrCLp3f6HU/t4NcYzMMcLvmSohAty/s18PM3QA7k1W+NfRtweVypEqamFxv1F1MexMTeM3WxK+leWAKZnjAgjOUyb/Oc5MxMklBgHb2nevCKFBU7ABQfCrEWJeU2y3C+jB45o2Wfbu8iMrH32QukeZ2vzwX5dTKIvTyoRdI3WirgeVhgG09q8sGJZAqlmICgWSdgAO5J9MAh8C55TSQrQp4ienPI0OgsSSFfQyspJJAOkgbVsMXc7zXD4WzE0TKGGmLLEzW1iiz0LA2OnSOw77DFbi/GuFO2vMoUs0JWhlVXPn9Iq0SK31dq3rAqCTgUMq6VclxqUmPMujL6hipDr+IwBPl/KyZ/PfPpNQgiGiBD2JGq2r4nv7hX1gMvNPDzHOzsrNBmAqvoJDqRo0slA/SxsgdAN2JcC2CqzhkcxHJGrQsrRkeErWmhttW23asV+NcRhhiLZgjQfDpKlyxO2kIASxP2QDeAW8jzFmhH4ZMjmlGwmadsu3YVrjEUg1b76SBd7Dtilk882uaPLOuYzmZYPNNH/MwgKqqFbfZVG1n2iSdzpxQk49wmR/FlJSb3LrRXuPEGlDJdEAEC9ttxh54FncsV6eXCx1v09HTI8idJAsXtqFj34D1wHga5aDpg2SSzt6se/ffYADfc1ZJJJKJwjq5SWRGlTLTaq1yxl4ZVtyA1MpUhmco2rdWAolWVdnO4AJJoDck9hhVzPNvDcy3RaRZGHYBX1bgeyQNVEVuvce7AD+Jc0CBetmpUlCUUCL0YdW9MSzu7kU1aQao+GwCKPJPCZM9mBxHMoVRSWgVgQzswAaXSSdKUqqi+iqdyCz2sjwHgscmtIFLqTu8c8lEd/bDAEfsw9ZbNJIoaNgy+qmx/5wGXGtfygPzSf+dH/wB2NlY1p+UE1cJ+M8Y/Y5/hgNGfJt+dsl/WE/xx18Mci/JgP5XyX/OX+OOuhgJiYmJgJjWvygcFfM50LE8HUSGOQRz/AM3JomZtLe5gGFUQQHG3fGysar5y4yuWzk7ZiTQklLEdJNdNF1gUy/bVqOsHY6CV2Ajy1y22TbhsZdDMomEhjvS0bAvoG28aMyUT2On7WNh4WcnEP9p6gLAyKBSbJAMr3+NLfrpGGbAInN3KgzWdKNIyx5nKNCw3IDJIjq4A8/CARYsee2KHIT5Xh0z5UZhNDxRsrsdHUl1yrJ4WbwOA0C6O5AB7Cgxc6u6tlniGqVXkKL61E7VQIsEqu140tztLA8zOskrLO8jB1VyF1AGRdJZSQpk07abDrercEOgOYuJnL5WadRqMcbOB33A228/h54XTywXWOTOTzzvJQEXU0RBit0AijcUfGT61pG2M3JmcXNcKWMBSUjOWZRem0XSNiikWultJUVqqtsK3GuLzw8Ggz0NiSKMxjUFYQhnCCQ7G3VaXz79jucAX4/wvKRREPAmSKhSkgAKMQVAVtG7CyBZGoGmFEA4JcI5heNooprZJaEchIcGwNJWUbSISQN9MgsEhgSwVeUOaY+IwHKcRC5rTmOnFMo09WusRIFWmRVRGuTbvXrbZzDlI5eGsMsykQqssRu60BXUX3FpsL8mGAKc08aOVyzSIoeQlY4lPZpHIVAfdZs+4HALP8qtHEcxPm55JkW2a1CeWoJGEqMHsCvir62CWZiHEsgpU6S2lwfsujbi6PmpF0fWj2xWyWcnzUJSQIrRSBZR4hqCtbEUdrry2DKwsgAkMXEeTuHlFabKaga8ZZiwJ3Fvr1Dxed1dYXeC5nM5SH54IjHl1f6WEg30yqnqA6VLMpOkkoDYJLFRhM4fzJmI8ys0uac5pcxLHPl3diiqD4DZOiONnZIgPZo3fpuDhkkOZVunuj6oZVDExkEMC6C6KFgyhqANGveDFDKGUMpsMAQR5g9jj3hZ+TbMl+G5fUbKqU/usQP2VhmwC9zUQJchr3T52A19tRhn6RPwk0V+lpPlgfxPmeJ+IjIusBIXcSUzSalBEYBWl7g2TvQFb4Mc2ws2WtUZzHLDNpUWxEU8UjaR5tpU0PM7YR+OGB8zJxKDTGscPjmnWSJDMtdI6GUGSRQK0kD6v2QCFyHguRglOUi60OcVWzMUpBdkHcJqWw0agBembtRW53wwHNtncg4I0yg9OVVPZkZS2k+astMv2lZfXAzlTjz53MCWiE3ZaKswRkUKkhUaBZBkoOx1MNgATgzwqHpZuWMCldQwHl4Ko/wB11Qe6EYAZl+PunCI5isauiiO/biXpsULkAg9OlLULYDbcjFDjfNUQysOcljLFd8vOgbpDqA+Mpr1eFdyjC7Uhb2OBvFImymWzeV6M7SmZsxlpVVjGjMQIyZD4E07Wt+IErRLEGZDic/EAcvAB04SPbVkBQRmJgmrxM4d3cM9bxx+EEE4Bp4aXy+abXWmYgtQ0qzEhUlVe4Y2sci37XSYUGOPmdmD8agiYEiPKvMnorM4Qk++tgfj64yc95cLAMxekwnxG6PTellF/qnUP0lU9wMY+HzF+IxyE1ryOqq7nqJr3/RNbX9bAWZOPs2ZaIwsYVtJPCWYk6KahY6dGq3Y6gaAU2BThPgWNJpepGNSiSBl2GwIUVKvprF16Htj188nh4owEo+bByZNVaiZAgRANtTB2CgiyBoBqvEei4dlpM4ZlLNJpJrbR4dcR+rd7sKuj3rzwC7xDmV5+GZqOTaeJV6mgg6o2PhdCBRDhWXt3BBA9kZebeP5fKpk4FysUsEzKWVlFLGSAGCEbvve+9iu5sDuJw1OxjGpTFIuwNGN43miFaFUlZMs2yg11iNyTicz8GYcLys0chkMcCxu53DRsgKsQoJIDhBtfhYnxHfAGs3yJw8TS5mbLw9IpGFAXw2NQsIuxdtSKKFmlA99OeUZLMpPG0qwsRFLFISSpYHpHcklHoqDZKuFUUGcYGcKysc+RRM2wZ1DyLKj9WM9Mhn0oT0zpV1jLr3bXv5sf5wyGjL6FF9OClYndtJXTfvWUZdgf18A5q1ixjWP5QzVwpffmEH/TJ/ph35Pz4myOWkHZol/YK/hhG/KJ/NSf1lP8kuA0x8lq3xfJf84H8ATjrgY5J+Sgfyxk/wDm/wDa2OtsBMTExMBMI3OLRRiSbM5f5xBqaKRQU1KXGW6bAOyjutE6gRa998POFLnHLs8OYhUEu/TmjA7sUZA4XcbgIv8AfXATlTLEZl+wEWWij0jcKXeeTQD6IhiUbDDbha5XtcxmkfZqgej3owIvrv4kbDLgFHmLPVn4gBZgys2ZA722yLt/ewoxcmnOKIAY0kihV9TRf8WeZT4btWKZdd+9jfvhg55lCZyMEH/eMpmIgR6xgS194BH8D5ePk6zIkzmeKm0WLJpGfIqIXa/vLscAw8j5CeDJRw5qupHa2GLWt+GySTYBC9z7OBnFeX5cs7Pk4Fnhn1DMZV3VVYkbOuu1G+zL2K+RoU44F8I5khzTypAxfokK7geDUfqhvMgb7bbj1wGpuKcGeBZcvJKw6cQtYAIowXClzSjdVFDxbUpv2zbzwHOZCMPkstL1ZHVpZGsuWYi9Uj2BrYC9OoGgTtV4J83cEEkbTx7TxISjDuaBOk+4+nvo7HCk88UcUWZhRYA2XeS1Cqdl22LJqozH625NC7rAMvycisppuwpUDz/oob7Ejc2e579z3xj5q4G0bDOZfq6hIhnjj8XVisCQaKJLAHWAN7BoamJNvkDLMmQiL+041m/f7P8A0hcCM98rMCZnoxwzzot9SWNbVAt6m9SikG227GrwAnnDjEWblgiy8bulmTMHpOimOHRJpOpV1HwhexrVXmRj1yTPlMhk0cOHzWZy3zkop1aY442dEAslUXUVBJ3YmthStnEs8Bmsm4IMcscyatW1FI5AR67RH7icasn4QiSwrlY1WTNIWJC3azTI0I7+FdGXomiPpWJ3ayG0vk+yJi4fAhqwDddvaaiPdVYYsYcllRFGka+yihB8FAA/wxmwExrjm/OR5jONFJqkOXETQwLZEspk1NY7FQIihJ8KqzE98OXM3H4spl3klkEZohNtRLUaCp3Y+dDyu6G+EflDMvLm8nnZo+n87hl0i9hIShKixdMI2kWz2YjfTuB7h3OU0uZ6TZboKo8QkdWkNmgaUlQux82Pw8yOYk/lBB/6Yv4H5x/pj7nMqr56M14ljtjXkW8O997X0uh32rFLhJ6vEsxIPZQLGP7I2Pc7HXIPL2Dt5kKfyh3I+Vy4cqryKW0kAkGSND3BBAV3sEVv94q8s8zmDJQxpk5JHCgO0fSWJmvxOG1Cg3tVpsBhti/zEcvnKlQrOuXkMMwWyKfQTTCgSjrGTRoAPfphmzRXpE1tpseXl6V+wj7sAB5g4kma4PmJU1BXy8lirYUGDggMLIIYbNRrYkd8HDkgkyGTkzLBGOkRtYvXIaCiwb1WBVeV7VgfzQxyfAZVFFpAyqD4rOYkYgb7mg5/DbAvgjq3FUhmdVh4blUADEACUhF1bmrB1b+oX0wBfieUVJzBGurpqkgJKxnUXpACsdLTspFCrMjMGPcvyzyq2WlaUvp1RrGY0bUhKl21ksgbWS7dq276ibxR535YMpXNRKZSmkvErFWdFaz02BHjI8r3KoQQRva5fyscskWZhzEssZj1hmlkIYNsAys1Cje1AgrgBmTfTxGFKI9sXQ3CNIF3qyAC217feRj1zNwcI8eUgnmhjzTMHiTSyae7hQULxq296CFADbC7xg4EofimpaPg6hI0nv1NQJHncsezGx6DBDmPNu4hz2SZXWJnR7BKsm4JH6IdasdwbGwvADuW+XurIvT0NlYZXIlJdnd0YmoyztpTWWLMCNZX0OzBzuwEBJIFJL39Fid/8YwfuwuScPf5qkkTtWZnGqJfDGrSMbsXbAeanY+Yrt757yqpBHkoPKFo0WyN5voo9wwFHVKa32U0vmoMPyeRFeGZUHv0h5V3s9sJ35RZ/kuL+tJ+7nxsrhuREMMcS9o0VB8FAH8Ma0/KM/NcX9aT93PgNQ/JF+ecn+uf8j46yxyb8kX55yf65/yPjrLATExMTATADnbJlsq0iD6SH6RSDRoUXANjuoO19wp8gQfxr7mPifSkOYlmYO+Y6GXg1tolhWlnQRjwmRj1CGb6wiAI2sKvKXFo0eCSPaMtJlJLkLlT1GkhGo0TtIe4FBW9MbLxqnh8KIkoQgqxtm7Ag0Vlv/htq8deyk4832f+WOKdaEar1odDX327E/pV39GDjywC/wDKpw1mghzCKWfLyhqFWVYaWXfya1H34G/JnmkSdlQ3FPErRNsK6RcKh2Hi6TRv2ApsOHGeJ5ZmOTlkp5E7UTQN0dVFQ2xIBPlfljWWSjORLxqCs2WfrhNVhogxE4UVYUKyOP0Ao+qSQ2fzbmCmTmZe+iv7xAP+OFH5POKRZThWX0I0ryzyRlYwNTSkysbsgCkTufILh5ljTMwd7SRQQfcaKn/A41XmeByZLMrJJaokqy92WORk2VmdQ3iKWp1Kb2J0kkkHrjHN8HzRWQlpMzH9DCB9KxkXw+DuALFk7DCVPljMctkIm1VEkOpewQFTNID3KsY10kUCI7ttQA9cOyJkdvmWVOmZQWcs5WjuE6rKhWFRsY46LFm8exDPHKfKS5NSzsJJ39uTSFFbeFFGyoKHbvQJ8qDNzVIYOHZkw+Ex5d9FbaSEIX8Nvwxrz5OuLvl4DNoiGXSToTgBurGAXIlY7Dp+NQdidK2T4TW2c3llkRo3Fq6lWHqCKP7DjXHCslNwrNSF45JYWjEYZAG1hD9GWOwV1BK0e4oDZQSF3mPiCZ7MxZTLOCkSs88qEaI0dGQ+IGtRjZwB6up+qa+cpZZc1xGbOKgWGICGGgAG0irsEgigOx00sTD2tseV4XNmUMOWyw4flnbXIaCuxJJagK72Nwa2qwPCXnhfDI8vEsUQ0ooof6/HAW8TExMBpznqQS8YCylKj6cUIkBMeuRovaAYEr4y2kEaiiAmlIwx8U4+kqJk5VC52HMQnpxDyjeN+rHfsxtHYo9ixTerxb555HfMyLmICvUGkOjXpkCNqW6I37juNj38jkWbPs5Y5aCN6rUq9Rq+qNTNGCAS3ZvPYeoWOM8TbLqbI+cTk9NbOyrROqj7KKbZgRQuiCVsPxbhT5PguY0ErLIBqb2WHUdVYmt1NO7muzM9YN8B5RMcrT5iQyytV3R7VRJCqGIoUAqgUthiqsGDO5RZY3jcWrqVI9xFHAa65DdBwuGUlkhVnilRmbSsQV0YFB4Q3Upiavc+tYP8NaXM5eCI2VCKMw+4BNeJBVW1962Fm+1Gpw3hucyStl1y0OZy5LEEMqEhr1a0Iok+dXfneL7R57Mp02VcovmyMC5HoCL0/wD3cYAXxuX/AGhxGLKp4oMq/UmN7GUDZf7AIv8ASdR5NgLk8k+V5ieR11RzMyKfsmSNHRq71qSWO+wvyvfYfAeX4snEI4VoeZ8z3/1J+JJNkknHx7l5cyFYO0UsZtJU7j1B9VPocAN/2+2XdsksLySRopiICiMo2oR6jfhIKFTQN6bHehR4Dw48M4aI5nuUhyxXyBZ3et6pAx37XXuxb6vFI2oxwTjYa1YIfPyPY/cR7vI1YeUszmmB4g46YIJjVj4iDYBo6VWwPZ7gdgbLAFiWWPhmdzoUpLOulNxaqzKmoUBRClR2A+iDAAHBPkPMO+SjSNhcEUaHLUlFemt2SNWpzro6guwFVZLrmsgkkTRMo0Mumh6e70rCVleXc5kJi+WUZiIoVWPqdOrcMSVbw333UjdmYgkmwz8qwvbK2oZeGaSRTITfiJKKwIBGgHs1kbWfIYeCwyZriUkrkNFC2sVuA9aYkG/dUt2BAIZyCKAxbmyvEM6xWRVycNkHxLLKwv6oW0Q0K1Fm9phpNimXhHCIstEsMK6UX7ySe5J7lidyTgLmNV/lGfmuL+tJ+7nxtTGqvyjW/kyEeuaX91PgNR/JCP5Zyf67fu3x1jjlH5G/z1lP1n/dSY6uwExMTEwExqrmcxTwJM6ydXLOZowCNDmWaJ6at6DFSRt2ruRWxOYOLrlctLOwsIpNXVnsovyskC/Lvjnnk/NySR59p2JMUSaVugt5iMmh2XuRsPXAbQ4Zw1HysOaTYB5I7rZVE8qRsQKtApCOp7p6aBj38nUrpPKkilbtN+56buqX6kKrWR3bUfPBP5ONMnD2gZdo5ZoWU+YLs2/xWQX8cZODcDMWcNq+reR5DqKvShIyD2tgXZlHZgxqmUkAfPPC87MM3DkvExkhkZS4UldBHgY0BRRLF/V95vGnLmYzeR0iYfPMpIYGlA9vpj4jxAOQCdm7MDe2XmPiYV+KShyp6SQpRNHpaTIaFm9WY0dj2YVscY/kb41GmWMEkqmZpDJdmnD0EIsA7hR5bnbvYANvIuRlhyMcU1601De7I1NR33370e1+XbFp+KtI7JlwraDpeRr0hhVqAK1Eee4AO12CBg4tnXldsrl2KuEDSSCvAGNBVv8ApCLN76RRI8Sg3+E8PEMYjAAA7V6fjf4+d4AS/MUsEgXNIgQmhIhIrYkkqSaUUb8W1XuOzGDirxLIrKhVh8Nr/Z54C8Gz4ysZizEi6Y/YY3snlqO4oeR8lq6qyDJgNxTi7GYZXLlOuU6jMwJEcd1qKgjUxOyrYumJNLRs8b4l0cu8qUxC+D0LMQFuvKyO3ljTHN3MkmXzsxEULwwSwrO7lRmJGkVWLKwqQMBYBQjRS0AARgNqzZXNZf6UZhswq7vE6RKWWh7DKqhXBBIvwm6Ne0C3D+KRzBtBNqaZWBDKasWD6jsex8icUOCzyP1FkcMsTGIkjdq0srX29hgp23IJFdsYs7pjaPMxnYHQ5FUUZgCD+qxDCu1MPrHAMGJiYmA+O4AJJoDcnAyGaeZVdCsKtuAyF3INaSfEoUkfVo9xuKIx8zvEUld8rH45NhKB2jRhZ1HsCVul7mwaqyJnMpMZ0dDcYAtSzKBub9lhdgjZlYbfV7kKGZ4zNlZF+cFJIGYIZFXQ0ZYgKW8RDJqIUkBau6rsyYTeeVnMiKiO8TrR0sAEYNvqUsutHRip76a7eKwy8HnLQpqNsBpb9ZfCfxIv78BhknlmZliPTRTpaSgzFh7QQHw7dizWLBGk9x4bhUqC48zIW7/SBXU/FQB/06fuxUGeeCDSSNUbsrsVLWN2U+0qjUpVizMALI74t8YnkOWDxCQMTGxCAa9JZdYAYEXpJ/DAWOF8S6oZWXRJGdLrd0e4IPmrDcH4g0QQPfEeJrCFLAszsERFFs7EE0B27AkkkAAEkgAnC1yzmnOZQybSPl9MoFVrjZa7bdpH28r7YPZ5Q80YU+KLVIfOgyOi38SSR2vScB8lGaK2phQ+SlXkr4tqS/gAPj54p8E5id5Wy+YVUlALKVPhkUVdA+JXWxaG/UE71e4JM7Ixdi3ioE1fv3CKCPhfn4jhc47nkTNQiiriWPTYoMHYKxVux8LOunYixtRBINmezqxIXbsKAA7kkgKo/SYkAe8jAtchmZfFLMYwdxFFQ0+gMhBZj5EjSPQetvPqGngVuwLSD9ZVAX9jsfu92COAAyZaaAFo5Wkr+jlIIPf6wBcE9gSSNiSDgpwziKzxJKnZhdGrBGzKaJGpSCDR7g4zyrYwF5eURyzwqAq2soAOwLlwwHuuPV2G7nAHcao/KO/NsH9aX91Nja+NS/lHn+T8v/WR+7lwGq/kbH8tZT9Z/wB1Jjq7HKfyL/nvKfGT9zLjqzATExMTALnyhcIfM5CVIyNa6ZVBNA9Ng5U/rAEfeMa/j5BkyXDc7PNp60yoNIOqh1tZJIFFiW7CwAo3Plt/MQ60ZT2YFfxFYXebF6/CcxpO5gZvgyDUR8QVrAYeV/os7nIbFSCPNIN/rKY3/DpIdvtDB3j3Evm+Vnnq+lE8leulSQPvrCJLxdo+KcOYezNlwjGhfj0kAeekswJrzAu6w681cMbM5LMwJ7UsLot7DUVOm/ddYDTfD8rxCFZ2zSEvswYKXOuRm0ldJ06VaQtR3LML9hdPhuRM3JlIhEjSRtDDPEy0dDuqmUDsfE97A6Qug1YsOfMUceZieWNNJeIMxO7gwlXkiZCy/SL0tJBNjzIw1chZjXw3Kse/RVT/AGRp/hgBHFuIzZOPO2wErLHLHKV8NaYYpX03/RsNZB2AZd6utbcvc5umbyzRDNKMzKFR5cx1hmFEmiXXGTSNuSpXcEACwcbu45wkTx1sHU60J7WLBB9UZSyMKNqxwj8D4Rloc2gyWTjXNdMieVkIWJuxGlDoVjRNIRYKV4X1AH+PM6ETrOms0pI8ILnalBJO58rOMHGMnqTUBZG/urz/ANfuxTk5ZywQvmljke9bTOqqVPkVbvGF7LTWO9kkk/OFS/zoEjyQUqo0lNbeLWFYi3StHiNgktuaOArcC4Zryc2UewgZo0ruqMAyVf2NWkfqDCZn+W+tOz5rIdWaNtDTKYUjcoFKHU0wZAyBLDI5FnTXcuPLWbPziSP2gyB79NOgUfOyHH4fcPvOGUVEacrqAp+16ZI1cow9CwuIk99S+hBAPns/mIAMlHE0ubzP0szxt9HDrIXdj4gFVQAxAutXfw4Kx8EWGGfLRgkCFWJ82kYSh286dtKk/d64zcAlZYRKVLZnNsZdLeEgfUVu5RIk0Ke9G9izUSWWAHUTVrlPjkIBAsgACrpRQACk3Qs3uSF3JT640f7ShvxAOM2BfLAIykKE20aCJj6mPwE/fpv78FMAqcb5bk+drmoDIGKlHEbxpZ8IGoujHRSj2dwVUgYu5niOdjZSYcuULBWImaxqIUUGjAO5G19u1k1ijxnieZXMlNLiOgYwhX6UkG19nXqBBNIRQ0ElQWZaWSy3UNzTZiQJ7aQrK0QYrvTvrkcgE00ZA3ugaoGuJlniV69oXt5+lEgbXuDtexwL4XmTFmTCxFSguu1eNQAR96/5GwV4fxGOTwxhwFH1opIwPd4lG/uwtc4ZeRXjaGTpuJFEbUCFaXVCDR2IHUB7EYC4OY4YHm+dMiSdWgotm6faJ9OmwpFktuoOqyKIFiHmSR5IQuVlWOU7PIUXbSTYj1dTatwyrV/dhc4vNNpVcxN7DLqdQsxWSrASJcuA0p3IU6tK+JjVBmDhSyNIXQ6twjmfaWKqLR6FUKdVhrse0D4wFwHvPZfTnIHBoWykfrK1ef2qx4izgyuZlWQSacxJ1FkOjQPo0XTqsMWtTS0xqq2G3vmgnp613ZCGG49pGDfwo+4+V4Ac5ZNWzMGcWRWEcRYxSNpjKeLSyHUCs51FVIB3rtQsHDK8Zhkfpo4L6dWmiDpurojte2EjmrhUkebg0qrJNm4GLihIoRwyq23jVfGFOxRXrfvglyxLNCJ5pW6mWZEkhk1F5JbXbwncMRoGgbF2OkC6F7j/AFDl1naPTJGRNoB1kdNtVXpA1MoKmvM0Ce5ArxiBigkT+ciPUUHYGgQyk+WpSwvyJB8sYMtDI0wkDN0mGutXqBQrtt7gPeWvbLxfjMcGVkzLeKNIzJtvqAFivj64WuT0GZhinyzyQrGZEMD2yBvP2Smsbkhn1FtQJ3GAZJ8q5zKyC9AiZTvteoEeG7J29PPvtWK3CX1ZvMH7Cxp3B8nb/uGM3BZ7LjqmQFiyE0SV21EED2C5YL5UNiR2wfzOcBOyZhAnwkj1FTf6Slh/YQeeAOY1J+Ug3+4Zcf8A5H/xyY23jUH5SLf7nlh/65P4I3+uA1r8ii3xvK+7qH/2ZcdU45Y+RAfy1lvcJf3MmOp8BMTExMAL5p4mcvksxOuxjidwe+4U1+3Cjytmb4TmI2LWI5tm7ilIevcSQ3rbnD1xDIpNE8UgtJFKMPcwIP8AjhBbLRZTiGWySklHgkjdnI1HrFiSaAFlooxQHmMBW5V4aubzeXdpFrK5XLsI/NjpfSw8gote2+wGwONn41J8m8Mnz6EnYjJJ1CP0QItJ3I9tGPu0nYdsbbwGu+LZtouI5sxeEPDEhIGoGZmXphgFN/Rhy2xIQEnasHPk5JXJJC2zQ6oiLvZJJIwew79M+WAHMPKmWXiUeY6bFmlVyurwa+nLblCQtnQtkmtvecNHL8YWWYAAW8hNV360p8v18AS4nxVYFBILM2yotamPn3IAAG5YkADckYXo+aMwuVzGcly8cUaoXiUOWkkYUELUgAVvDXc0RYGMmbTryU1FZZjl6r+ihDtKvpTyIVb1Wge2xbmb/wDyyr5OOmb9HIVv2McAEyXC8xLHBM2ZjkkKAgyxq6qSbLxqojGsggeIGuwYC9XriUiKTDHmGed1Z2Mrlo1jHtyOoKqEWxQXTZpbAJIsx8j5MxBDESncJ1ZGVT56fHQ88KPFeHwQpPHGIIFmmTLFppHRWCx9Zw0urWA1rH3/ABvcLfLWdjXNQyZcvPFMzxPmHnBtiuoaYVtVFxjZtLDzG+5nmLmGdc183yz5ckRhmRpDHJZJqmMbx7jcKdzROwGPknD+m+RjaxI0uuQ6kZmKRv7UmhS9AAatIYir+thZ5r4M83EsxJp6YhjiINEiUSCSNTdbMpZh/ZHqaC3wviKIqsZHyWYntkaaJWibqENpDKiRtZIYDVrXtuo04ZeGySZTJlp2jlneRqMZNSvI56SixY8JRa3pVvsMUuKyniAfJwCLpKqmV5E6iG9441WxZIAYseyldjq2r8icGjKiWUSHMwloKkYsqEUGMQN+F1rxEsaJGqrsDvLEh1ZlT5TagNtg0cZoD0u/24O4D8CFyZhv01X8EU/92DGAGcS5dhnfXJrulHhkkTZW1D2WHnv76F9hWLgaghdNhdOsUGCnqFqHbS2kKAADaiuwIxg5g5nEB0ppLqyl1YEeAhj4TsCbCixem7IxZ4J28JBVQUPibbSbjpfZ8SOCTsfZ7+QFsAOYVt0rv1IhtRJ+lj732rvg/gBxNS+agQXWvqHceyi35fp9Pv8Aa+GAww8vQ5eWIK7szyswDyFiASZWoefjVfEbbsLqhgxmeDxSMWZSGIpirOmoDsG0sNQG+zX3ONYwcaMucy2amUR5gIxNBgDGhlJoH2bVXWifbU9wRjY2X45bL1IzHHIaidiPEe4DL3QsN1B71R0nwkMmdyaRwFY0VVXcKoAH4AYXOIct5fM5RJpIw0mWjkWJrNjRrVQfIi1BojuBhk4tmwEIHtEGgO//AN3xU4FGZMkL/pRIw/VkZyp/usMB9i5ZRXWmcxK/UWEnwK92CNrIDWwUmgxsAUKKZuIMpB/0+O/wvHnIZnqRJJVa0Vq+IB/jiwcAu5d448lNFMLjhV4yDtcem0Wz28DKtn0O+AE0mstHmCrRBunmnWQiNCqjxMoFESIFQs1BHR+xrBTiWUjnTPwyvphbLrrcd1/nwzUPMBRt7sAsjnYcpl42hLRkZVtCzKU6skbaZBIha9TnSR3Is+pDA0cIzWiKORlqXNONKEVpj3KLXkI4vL7RPm2M3NZCwGTb6Nkl99q6n08wDjPwvJhj15DrkK0GBGgKd6QBjSnYkkktQJOwrxzSmrLsn2yqf3mA/jgDGNOflJv/ALtlB6ysfwT/APuNvZjMrGpZ2VFHdmIAFnzJ2xpb8oviEckGU6ciPUj3pYN9VfQ4BJ+Qxb41B7llP/tuP446kxy38h8qrxeJnZVAjk3YgD2CO5+OOnstnEkBMbq4Gx0sGr8DgM2JiYmAmNZ/KZylm3zcWeya62jQAraimiZ3jNMRYJYjbcUNj5bMxMBqHl7mlcvOJwhaGZ3U0PEI5XeeFh66GbMxML7xtvsAdsZTNpKiyRsHRhqVlNgg+YONNc2cGkyE0kYUvl5X6kAG2gkeJUO1MrKrVfZUcXpkVs3yb/KAFdYmXTG76ZO9JI3Z6O62bDLXnqs6WJB75jj/AN5Q/qkVqu1jzg+qQ3dk9nffGflwXNKbPtSn/wB5l/8AjI+7Fbn7wrDIQCA4Q2CdmK2aBB2VWOxxn5MOoSyeTGvP6zSTee/9OB92AwMNHjIJOVzUkrgd+nL1bat70pKH+C0N8C+Juc3PnYvnIR0URwIJGVDaK5Z1Fgg3p1EHYnzAAaOJ5B0lGYgXU1aZY9rdRdaSdhILPfYg0SKBAGbIZeQfQSQroJuHMIT0/UKNSSRir8N6e1D1DyONZqLQmYi0ByY1k6kbgsQxCmm2GxNnbwgVeB+SlZ3jWJmJNyPp6DHTO+pTLE5to+msNmMgi9r3AGwxRrlmM8xkyscx0EsE6su/0URJpYlJZTIWNLqGrSpZc/K+XmmkkZSTJIdRLJ4MvYpyEYvok+oqxvpdUUkKN8A6cPqbNswFJl16aiiBrYC68vCoA+D+WJzQCHyzKCSZgpAG7KoMpA946INefbzwW4dw9IYxGl0LJJ3JJNsxPmxJJJwL5yv5sQsLzMWFdMsGjO/0lp4/D+hubrsTgA3AJoOGQDLlgJGkaRg27KsklRdQrqC0pijsmttiawabLLBNNPrIDoGKHTpsX4txqBoVV7gdrwvtPC2UOXjWZ5G0l/o3M7MpQhn2NNY9pjS0AAQAMEstwObMOWzQ0x2CY7BL1vpNE/R3WxJJqjQvUBHlOM/NxIy6TKzS16KzHp379AS/fgziYmAUeduBx5hgtt1DGWKL7TRofaQHwmRGexffUwPhZgwPg2cKzIuazUcKSKAqRNp6w7xsteOGP2jpJBssg8KjFv5S+H5uWXLjLpLpAYB4SAyyOUA1P7SIFs2NrG+2xo8U5azQgGWkiE2mXqCdbXqXqVuqIwZOoVN66JDKp1NgHSLqQgq0gaIewzOWko7021nSLptRJAFiwSaeUlKxz51hemNtC2fZQFm33rUQAa28AI74q5Tgs83hkHRi21G/pHqvZ8TFAd/EzahvQBOoNXzVdHT0jRp0aaoaaqq9K2wCJnOGvJFFm8xEGIYTAQHwrq06r1G1jdSOpRNGMsAS2GPh+YGcimhzMYDK7I6qxI2a0Kts1gaDqoUdxXkOTq5NGy8kXWy9EI1SP4Ddowjjdrrvagb7HfSozhWQk6zSwrmDJIoXdXihCqaBkaVVeSQrt1Ql0F8PckCXGuGdSRcupPjoHzpP6Rj5A1QB+0R7iPHO/F3iEeUgTMxl06nWy6BunHEy6gFokmiBpA8xvhg4NwjogtI3Umb23qthdKB5KL+/cnFzNZRZAA3cHUpGxU+oPkaJHvBIOxOAVeXeLySxRZdJV1KpZp1UMGj1VCyD2fpRZ8wNEi1YBB3JZ+Rtcc0RVkoa6HSkB7FPFY96tuvazsSjZnhkcazxamiZZGljVk3eQOzRsWU00OolgiItFzYZgSTZ49NmII1ihZJJR4eojLp3ILMrU2hR9zWALsWH3N8bEETy9JpzNMMuiJ3bSraq7japfdY8gdq/ClCp0c0EkbNStlRpa16YgZnItQSGZXJFd2A8hhm/2Kq5dYUNFACjHchwbDHtdncjzth54AZXlNzFIa6coFQamV9DCRpS1j6rSNVbHQi9jsAKcEzMgTpuLljASU7bkKPEDdkMKIvfxb+Yx8z85lzcEI7KTM3fsmy9x31snr2OPKczpRBR1m7MnSctY/RC2w9CNj5HGfl/hjK0k8oqWahp2OlFvQprbVuWNeZrerwBPN5RJUaORQ6OCrKwsEHuCPTHM3yq/JY/DZOtCC2Uc+E9zGT2Rj6ejefY79+n8DOPzQdIx5kBopdSMGrSRodiDZ9FPbe6wHLPIHIE3FJ9EfhiWjLKRso9B6ufJfvOwx1Ny7y7BkYFy+XQIi/ix82Y+bH1/wAAAMCuSMzkUjGVyKlFQaqKmzdWxY92Njvv+GzRgJiYmJgJiYmJgKvEeGx5iNoplDo3cG/xBG4I8iCCMJMvyRRs+87GMjSwMadQr9kyeY95WxQN2Lx9xMA58T4Uk8Rif2T57Egj4gg+hBBBBIIIJGPXDeHLBGI0sgbknckk2SfeT6UPIADbExMBaxUz/CIZxU0Uco7eNFbY9+4OJiYAanJGTVgRAoCqUVAW6aqxtgItWgBjuQF387wZy+WWNQiKqKNgqgAD4AbDHzEwGXExMTATExMTATExMTATExMTATExMTATExMTATExMTAfCMYsvko470IqX30qBddrob4mJgM2JiYmAmJiYmAmPhW++JiYCBAOwx9xMTATExMTAf/Z"/>
          <p:cNvSpPr>
            <a:spLocks noChangeAspect="1" noChangeArrowheads="1"/>
          </p:cNvSpPr>
          <p:nvPr/>
        </p:nvSpPr>
        <p:spPr bwMode="auto">
          <a:xfrm>
            <a:off x="307975" y="-2065338"/>
            <a:ext cx="6905625" cy="4619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eg;base64,/9j/4AAQSkZJRgABAQAAAQABAAD/2wCEAAkGBhQSERUTEhQWFRUWGB8WGBgYGBoaGxwcHBwXIRkfHxsgHCYgIBojIRsaIjEgIycpLSwsHR4xNTAqNSYtLCsBCQoKBQUFDQUFDSkYEhgpKSkpKSkpKSkpKSkpKSkpKSkpKSkpKSkpKSkpKSkpKSkpKSkpKSkpKSkpKSkpKSkpKf/AABEIALgBEwMBIgACEQEDEQH/xAAcAAACAgMBAQAAAAAAAAAAAAAFBgAEAwcIAgH/xABLEAACAgAEBAMDBwcJBwQDAQABAgMRAAQSIQUGEzEiQVEyYXEHFCNCUoGRCDVicqGzwSUzQ3SCkrGy0RUkU3OiwvFjo8PwZJPhNP/EABQBAQAAAAAAAAAAAAAAAAAAAAD/xAAUEQEAAAAAAAAAAAAAAAAAAAAA/9oADAMBAAIRAxEAPwDeOJiYA8R4Tmmd2hzGgOex30rpUeEEEA3qN13I+GAPYmMWVRgihzqYABjVWa3Ne/GDi2XkeFlibQ5qjZHmL3AJFixt+zvgLmJhYTh/EdW+Yh0nbZdwN6q1O+/n6C7xk+ZcR8X08JH1fDRI87OggGuxAIvyI8OAY8TArgeWzKA/OZUk2AXQtetk7Xfb9uCuAmJhd/2dnlFJOlA2NXiYixYJKGtr33+r77y5CDPCRerJAY7JYANqqjQGw86/+9wO4mJilxnOCKCRzIsVKad/ZDEUt+u9bb3gLuJhO4dxTM5gN82niau6yBg62PD3iSxYJvT2uiTvhqyQfpr1Spkoait6SfOr3rAZ8TExMBMTEwB4y+bV2eBkYBRUJALN31Ebqb7UNVe8YA9iYx5ctoXWAGoagO11vXuvGTATEwO45mGSMFHCksBuyKSPRS/hvt3Ha63rGDg8uady03TEdEKEOqzqGk6vhY/07YAxiYmJgJiYWepxFTWmKQFidVi1Filq19/rV3Zqje4HJmyT86VFGkVpqy31r8Roeg39bF0AMYmJgdxSTMAr0FRhR1BjRvVHVb/Z6nf3YAjiYXmz2fsVl4iCftgFR7/FufPb0I87wcyjMUUyAB6GoDtfnXuwGXExMUONSSrETAAX1L3rtqGo7kC6vAX8TC/l+LZsyKHgVUL6PbBNXs2xIA0jt5nz7AsGAmJiYmAmFhJszm1M+WzCRx39EvTDCQDzdjZCv5aACAQdztgtzBq+bSBO5FEgEkKSA5AG5IUk0PTGveVuAz5R2lWMyoukAjXpNF9TqrtZOltFotBbIVmBUg48N5vGpYc3G2VnJ0gP/NyEf8OQEqb+yTfx74YsJHLHAIXyU2X1yy63Zv8AeDqdSfCpogFRqjLDUAxNsQNVYK8h8UM+TUsSWRmiYn1U9t99u2++2++ADcycbjkzvQmzBgysShX0StG8k8nspqQ6wiKLO4FuL7DFnK8YkyOoTdSbKB6TMWJNCGvbbVqIVrUkgigDfdQtcwchSzaIjl3+hlmkGZSSPS8Uxd5AUNydc2FFL331bDBzl/h6ZifLSpmPBl4ej0FZmRqUggNqAfSssYc6PaRBa7rgHmKUMAykEEWCNwQexB9MYeIZ9IInlkbSkal2J8gBZwB5Lg+bnMZMElMvL9DflFIodV/sEuo9wXGPn3KNIMspiefL9cHMRp3ZQrFLG1oJApIOxoA4BX4ccpnUmmzUwfOPc0agl5MvFt0enEpugCHNC2Dbg2LNpzhPkxFHnIS2vwq6uhLVZtV1dRhQvdQV+tftle4dwKTL5859cuY4nnJRZmHV1SIwk0L1Ejijau7ljstA7W5y8Kgz0iTFzaadlKlW6bh1KsVsqH+ulXVXtgDfDeIpPEssZtWFj+I/8bYVuN8UQ8RQzOqZfJJrdmPhM81rEtecipZFf8T34vRQ/Ms1S7QZl6AF0kpB+4aq/b5BRaxx7IbTZWXJZqd3zhzUTxAdNyx8GuU2qBVPSYMPZWxtRwDNnyk0iZnLzrHpj3mKkxsj0Up9keiDtZrXex04t8E4vIZGy+Y0dUKJFZL0SITWoX5g9x7/AE3IPg2XgmyoyJ+iMBJpVVemI3oWpkl0hjqADMSwDHbGbmrJHKQ5aaA75TYBvrx0OqhPkxRSwNVageeAccTHiKUMoZdwQCPgce8AM5k4n83ys0t0VQlfjRqh5nzr3YCQ8lRiPWXcZh6Yu7sQXIGxQmmXy38XowPix95iljGeiOaswRx9SNdLMDNq7kAGyq7i9hd7XgByZxieWSR8wkU8ipJJHbx9YiNqAjiFlUZj7VAbrudsAycL5p6R+b50NDKppXfdJF8mWTsdtjqo+ZAvDRgHkG+f5SszCU1EgqQRuDsy2AQR3B7gjAyKWaThM8UNnMRJJlttiWTwij6laPxOAw8L4dBmp583mdMiGToZfWbUBGItAdrZvMdyPfiZdm4ZK6FHbKt40Yam0DbwlvIqbFud0KeLwEYEcZAkfJPk0nijyR8QaCVANZjFaXCGRvCVKg2TJYujTnxLjrpAzwwtJMlEwWNYDMQCQpbyBIAskDAWuE8bizK6omvzrb/EEgjY7gkdx3x94pxdIAoYjW50otgFj57nso8z5bdyQCAz4+b53LZnSsazr0ZUsahIaZWNbNQUqSN/CncDatNnIoeKTy5oOCI41yx0M4K0TJooGn1beXuO5oPXDeU1zStNnJZ5HkJZF1vF0kJPTpFIINb23n5DFnl7irwZiTI5mQsVpoJHI1PG3YH1YMGF+ZB2G1p/yf5HM5rNjOzNcciyaizrrNNUahVOpdB1EHtR2HY4ZuLywZ2STKBGbMQhzFIwABKaNSalOsKdSAkgX7SnUgIB1wkZ7ONnOInKqZBBEh1vHWkPtSsWBWydQogkaBVBjZrg3F2myAmSzJoYAMPFqXUBqFe0SBYrucJnGZR/siKDJTRCZik0jlt1KkSSO9AnVrCqNQ7lQL2GAZIcpncrKwS54NtItL94IZk0kfaQlSP6MGyS3BOYBmC6FHiljNMjijv2IPmPf8PIgmhDxFhlHbJpHPOK1BX1BmNbltV9vFpJsCsUeK53o5mHNMvTfaHMJdjS4JRgRsVDWL7k6B5DAOeNf/Lo1cGm97x/vF/0w/g41/8ALt+Zpv14/wDOuA585C/OmR/rUP7xMdiDHHnIC3xTI/1qL94uOwxgJiYmJgJiYmJgFzMcMCcRhdDoWRJWdQdmkHQCmuwJXVqIonQu9WDi5RmAzGeiT+b6qzoaI/n11P5fbVvxGLnHOIrFNEx+pFNKb28KhB6erKPvwK+TOA/N2mNEyEWRZsoCt2TZvvfvO2AcCML/AB/hSGWGRS8UjyqjvG2nUoWSgw7N3oEi1JBHbDDgPzXo+bjXsOrCR8RNGQfuq/uOArZA1xHMD7UaMfuCj+P+OGHCXyDnDmXmzB1bsdIY34Tor7tUbmvQjDBxnjXQfLpQYzzCOt7A0sSw+BC99t/eMASeMEUQCPQ7jC7muDdCeBss3TEkgR4zuhCq7bbhlpVcKgOizem98MmE/jXMMeXjOdlJclmXLpZqr06lUbFn76jXhYKCL3ClzvnQmdyoG7M8aV5UJYXavABYA+2SNXsjVZfca+5Q5YmzM68Rz3havoIe+kWG1uassWGoKNlv0oKbj5oZ+J/NI1BiSNuo179Twkaf0QDRP2mA+qcBe5k4TFLC7vasilhIoOpStMCAPaoqDR9BhX50llfggU0JpjGkYF34pFKg2WJYR+0bNkNuRvhl50zLJkZwn85IvRi98kv0cf8A1MD8AcB4Mp85zkUfiEPDzZsUJJitIRv2UEm/eRgG3J5fpxol3pULfwAH8MZsTEwFbPZmJApmZVDOqLqqi7GkAv6xOwwH4xysZHaWKUo7HVW1aiipqVgAyyBAVVm1hSxOk4WflhzJYZWBO/U65O+2krGh2/TlBHvAxsfABeWc9K4linC9SCQxkqxYFSquhs77KwUltyVJ2vAXlQdHiefy4Nq7DMAG9i+m+5JIJY7+4AUBQM8KWs7nCNx9Ff6+g2P7vTP34UFzrNmOIzwtu8qZOMitnZo4mNit1KE7n7OA2KypIrKdLqbVgaYehBHb4g4Uc5yzJlG6+WdNEYJ0OtELZZwrBSLchAzMpchfaHfBrlHIJFlIhGKDDX/e3394FD7sWuPsBlZye3Se67+w37cAD+UiEHKo3mkyMvx3B/YTjLzjzJHloYmeETySuqpGa861myDQAPpuSq/WxS+UGVmhghF65XUUD5kgbjz3OKnGTr4iA3sRS5ZB7gzMyn/9kaD338MB747wSTLSvPGA0buXZo4ScxHamwpDAaCbsjSRqN3Zs5yhxiLNxdZApfZHdabVQBH0oRVc0RenYNY8sH8KvLeXVeIcR0qF8UOwAA/my3l6szE+8k+ZwGTlNDFPncua0rN1Y/cJFVmHwBP7SPLBePgUCuZFhQOTqJCj2vtemrc799z64EcvZzrZzNyD2UYRA+pXwsb9xQjHjkrmaXNvm+qoURzVEAK+johSfUkqxJ7XYHbAfM3kZco6vGZHgUklFttAJkaSoo1BkZiVUFydNlu/fDza/wA54d84jGk0slMDYAdSRQ+t4fhYwf5jnKZWdherpsFA7liCEA/SLEAe8jADnbjaxwtlVA1OFiCgX4nPhQUCLKJIaNbAVgGLgb3loT/6a/5RhI+Xv8zv/wA2P/Nh+yOX6cSJ30qF/AAfwwg/L3+Z3/5sf+bAaC+T3865H+sxf51x2CMcg/Jyt8VyX9YjP4MDjr8YCYmJiYCnxjq9CX5vXW0Hp3XtVt32+87euEjgvypaoQs6quZS1kVuom6+14Vjdg3qoB+4EY2HhK54gyKyo8+RizMxVnLP0kCxppBLySECrZQqm7N+hIBa/wBpycWnaOAa0tVmk0lUCqSQt76V1b6b6hNsdICgbEfg5jyTZfLN03ETJG+wpyp0tsK9o3sK92MXK3H8pmYqybIFjpTGoCmOxYGkbAHyI8J8icG8Br/g3yoAJ085GUzMdJIo2Ja6sDtR9xPfsLrA3mTmts4yQwxl3awkI1KxsaWJsAjwMwLlenGGY27FQrbzTNkw6pmMv13ZWfwxCRlRaBZj3VbYD/wcX+XcllEi15KOFI33uJFS623oA2DY33GA+cq8C+aZZIiQz+1Iw7Fz7Ve7yHuGF35TOESscrmoQx+bOxcL7YVtB1LYItWjXuCKJsEWMPOPLuACSQANyTgNfDn2OdAnUkmZtjFBC6N7wza2I7dlK96urwS4Ryq80q5jOgAIbhy4rRGOy2B4bA2A8gT21EYYIOP5d5Okk0ZfyUMLO17eu2+14I4CY1Jn4p+H5+Wb2epLJIj6QUKPR0MpKkjbuGUhh39lZNt4r55Iyh6wQp5660/fe2A1nNzi0jLK7LPMm0EUK6YhI4ILbuZHlKEgNpCoGbYk0XTkjgz5fKqJv56QmWXe6ZzZF16kk+8tj7wccPVycuYNfbwspYD0G9hfcNsHla9xgPuJiYmARufOHKczDJLqEMsT5Z3UWY2Yq8L9uwde/YEAna8E8rxLPvGKTJkEeHMCZzGQfrCLp3f6HU/t4NcYzMMcLvmSohAty/s18PM3QA7k1W+NfRtweVypEqamFxv1F1MexMTeM3WxK+leWAKZnjAgjOUyb/Oc5MxMklBgHb2nevCKFBU7ABQfCrEWJeU2y3C+jB45o2Wfbu8iMrH32QukeZ2vzwX5dTKIvTyoRdI3WirgeVhgG09q8sGJZAqlmICgWSdgAO5J9MAh8C55TSQrQp4ienPI0OgsSSFfQyspJJAOkgbVsMXc7zXD4WzE0TKGGmLLEzW1iiz0LA2OnSOw77DFbi/GuFO2vMoUs0JWhlVXPn9Iq0SK31dq3rAqCTgUMq6VclxqUmPMujL6hipDr+IwBPl/KyZ/PfPpNQgiGiBD2JGq2r4nv7hX1gMvNPDzHOzsrNBmAqvoJDqRo0slA/SxsgdAN2JcC2CqzhkcxHJGrQsrRkeErWmhttW23asV+NcRhhiLZgjQfDpKlyxO2kIASxP2QDeAW8jzFmhH4ZMjmlGwmadsu3YVrjEUg1b76SBd7Dtilk882uaPLOuYzmZYPNNH/MwgKqqFbfZVG1n2iSdzpxQk49wmR/FlJSb3LrRXuPEGlDJdEAEC9ttxh54FncsV6eXCx1v09HTI8idJAsXtqFj34D1wHga5aDpg2SSzt6se/ffYADfc1ZJJJKJwjq5SWRGlTLTaq1yxl4ZVtyA1MpUhmco2rdWAolWVdnO4AJJoDck9hhVzPNvDcy3RaRZGHYBX1bgeyQNVEVuvce7AD+Jc0CBetmpUlCUUCL0YdW9MSzu7kU1aQao+GwCKPJPCZM9mBxHMoVRSWgVgQzswAaXSSdKUqqi+iqdyCz2sjwHgscmtIFLqTu8c8lEd/bDAEfsw9ZbNJIoaNgy+qmx/5wGXGtfygPzSf+dH/wB2NlY1p+UE1cJ+M8Y/Y5/hgNGfJt+dsl/WE/xx18Mci/JgP5XyX/OX+OOuhgJiYmJgJjWvygcFfM50LE8HUSGOQRz/AM3JomZtLe5gGFUQQHG3fGysar5y4yuWzk7ZiTQklLEdJNdNF1gUy/bVqOsHY6CV2Ajy1y22TbhsZdDMomEhjvS0bAvoG28aMyUT2On7WNh4WcnEP9p6gLAyKBSbJAMr3+NLfrpGGbAInN3KgzWdKNIyx5nKNCw3IDJIjq4A8/CARYsee2KHIT5Xh0z5UZhNDxRsrsdHUl1yrJ4WbwOA0C6O5AB7Cgxc6u6tlniGqVXkKL61E7VQIsEqu140tztLA8zOskrLO8jB1VyF1AGRdJZSQpk07abDrercEOgOYuJnL5WadRqMcbOB33A228/h54XTywXWOTOTzzvJQEXU0RBit0AijcUfGT61pG2M3JmcXNcKWMBSUjOWZRem0XSNiikWultJUVqqtsK3GuLzw8Ggz0NiSKMxjUFYQhnCCQ7G3VaXz79jucAX4/wvKRREPAmSKhSkgAKMQVAVtG7CyBZGoGmFEA4JcI5heNooprZJaEchIcGwNJWUbSISQN9MgsEhgSwVeUOaY+IwHKcRC5rTmOnFMo09WusRIFWmRVRGuTbvXrbZzDlI5eGsMsykQqssRu60BXUX3FpsL8mGAKc08aOVyzSIoeQlY4lPZpHIVAfdZs+4HALP8qtHEcxPm55JkW2a1CeWoJGEqMHsCvir62CWZiHEsgpU6S2lwfsujbi6PmpF0fWj2xWyWcnzUJSQIrRSBZR4hqCtbEUdrry2DKwsgAkMXEeTuHlFabKaga8ZZiwJ3Fvr1Dxed1dYXeC5nM5SH54IjHl1f6WEg30yqnqA6VLMpOkkoDYJLFRhM4fzJmI8ys0uac5pcxLHPl3diiqD4DZOiONnZIgPZo3fpuDhkkOZVunuj6oZVDExkEMC6C6KFgyhqANGveDFDKGUMpsMAQR5g9jj3hZ+TbMl+G5fUbKqU/usQP2VhmwC9zUQJchr3T52A19tRhn6RPwk0V+lpPlgfxPmeJ+IjIusBIXcSUzSalBEYBWl7g2TvQFb4Mc2ws2WtUZzHLDNpUWxEU8UjaR5tpU0PM7YR+OGB8zJxKDTGscPjmnWSJDMtdI6GUGSRQK0kD6v2QCFyHguRglOUi60OcVWzMUpBdkHcJqWw0agBembtRW53wwHNtncg4I0yg9OVVPZkZS2k+astMv2lZfXAzlTjz53MCWiE3ZaKswRkUKkhUaBZBkoOx1MNgATgzwqHpZuWMCldQwHl4Ko/wB11Qe6EYAZl+PunCI5isauiiO/biXpsULkAg9OlLULYDbcjFDjfNUQysOcljLFd8vOgbpDqA+Mpr1eFdyjC7Uhb2OBvFImymWzeV6M7SmZsxlpVVjGjMQIyZD4E07Wt+IErRLEGZDic/EAcvAB04SPbVkBQRmJgmrxM4d3cM9bxx+EEE4Bp4aXy+abXWmYgtQ0qzEhUlVe4Y2sci37XSYUGOPmdmD8agiYEiPKvMnorM4Qk++tgfj64yc95cLAMxekwnxG6PTellF/qnUP0lU9wMY+HzF+IxyE1ryOqq7nqJr3/RNbX9bAWZOPs2ZaIwsYVtJPCWYk6KahY6dGq3Y6gaAU2BThPgWNJpepGNSiSBl2GwIUVKvprF16Htj188nh4owEo+bByZNVaiZAgRANtTB2CgiyBoBqvEei4dlpM4ZlLNJpJrbR4dcR+rd7sKuj3rzwC7xDmV5+GZqOTaeJV6mgg6o2PhdCBRDhWXt3BBA9kZebeP5fKpk4FysUsEzKWVlFLGSAGCEbvve+9iu5sDuJw1OxjGpTFIuwNGN43miFaFUlZMs2yg11iNyTicz8GYcLys0chkMcCxu53DRsgKsQoJIDhBtfhYnxHfAGs3yJw8TS5mbLw9IpGFAXw2NQsIuxdtSKKFmlA99OeUZLMpPG0qwsRFLFISSpYHpHcklHoqDZKuFUUGcYGcKysc+RRM2wZ1DyLKj9WM9Mhn0oT0zpV1jLr3bXv5sf5wyGjL6FF9OClYndtJXTfvWUZdgf18A5q1ixjWP5QzVwpffmEH/TJ/ph35Pz4myOWkHZol/YK/hhG/KJ/NSf1lP8kuA0x8lq3xfJf84H8ATjrgY5J+Sgfyxk/wDm/wDa2OtsBMTExMBMI3OLRRiSbM5f5xBqaKRQU1KXGW6bAOyjutE6gRa998POFLnHLs8OYhUEu/TmjA7sUZA4XcbgIv8AfXATlTLEZl+wEWWij0jcKXeeTQD6IhiUbDDbha5XtcxmkfZqgej3owIvrv4kbDLgFHmLPVn4gBZgys2ZA722yLt/ewoxcmnOKIAY0kihV9TRf8WeZT4btWKZdd+9jfvhg55lCZyMEH/eMpmIgR6xgS194BH8D5ePk6zIkzmeKm0WLJpGfIqIXa/vLscAw8j5CeDJRw5qupHa2GLWt+GySTYBC9z7OBnFeX5cs7Pk4Fnhn1DMZV3VVYkbOuu1G+zL2K+RoU44F8I5khzTypAxfokK7geDUfqhvMgb7bbj1wGpuKcGeBZcvJKw6cQtYAIowXClzSjdVFDxbUpv2zbzwHOZCMPkstL1ZHVpZGsuWYi9Uj2BrYC9OoGgTtV4J83cEEkbTx7TxISjDuaBOk+4+nvo7HCk88UcUWZhRYA2XeS1Cqdl22LJqozH625NC7rAMvycisppuwpUDz/oob7Ejc2e579z3xj5q4G0bDOZfq6hIhnjj8XVisCQaKJLAHWAN7BoamJNvkDLMmQiL+041m/f7P8A0hcCM98rMCZnoxwzzot9SWNbVAt6m9SikG227GrwAnnDjEWblgiy8bulmTMHpOimOHRJpOpV1HwhexrVXmRj1yTPlMhk0cOHzWZy3zkop1aY442dEAslUXUVBJ3YmthStnEs8Bmsm4IMcscyatW1FI5AR67RH7icasn4QiSwrlY1WTNIWJC3azTI0I7+FdGXomiPpWJ3ayG0vk+yJi4fAhqwDddvaaiPdVYYsYcllRFGka+yihB8FAA/wxmwExrjm/OR5jONFJqkOXETQwLZEspk1NY7FQIihJ8KqzE98OXM3H4spl3klkEZohNtRLUaCp3Y+dDyu6G+EflDMvLm8nnZo+n87hl0i9hIShKixdMI2kWz2YjfTuB7h3OU0uZ6TZboKo8QkdWkNmgaUlQux82Pw8yOYk/lBB/6Yv4H5x/pj7nMqr56M14ljtjXkW8O997X0uh32rFLhJ6vEsxIPZQLGP7I2Pc7HXIPL2Dt5kKfyh3I+Vy4cqryKW0kAkGSND3BBAV3sEVv94q8s8zmDJQxpk5JHCgO0fSWJmvxOG1Cg3tVpsBhti/zEcvnKlQrOuXkMMwWyKfQTTCgSjrGTRoAPfphmzRXpE1tpseXl6V+wj7sAB5g4kma4PmJU1BXy8lirYUGDggMLIIYbNRrYkd8HDkgkyGTkzLBGOkRtYvXIaCiwb1WBVeV7VgfzQxyfAZVFFpAyqD4rOYkYgb7mg5/DbAvgjq3FUhmdVh4blUADEACUhF1bmrB1b+oX0wBfieUVJzBGurpqkgJKxnUXpACsdLTspFCrMjMGPcvyzyq2WlaUvp1RrGY0bUhKl21ksgbWS7dq276ibxR535YMpXNRKZSmkvErFWdFaz02BHjI8r3KoQQRva5fyscskWZhzEssZj1hmlkIYNsAys1Cje1AgrgBmTfTxGFKI9sXQ3CNIF3qyAC217feRj1zNwcI8eUgnmhjzTMHiTSyae7hQULxq296CFADbC7xg4EofimpaPg6hI0nv1NQJHncsezGx6DBDmPNu4hz2SZXWJnR7BKsm4JH6IdasdwbGwvADuW+XurIvT0NlYZXIlJdnd0YmoyztpTWWLMCNZX0OzBzuwEBJIFJL39Fid/8YwfuwuScPf5qkkTtWZnGqJfDGrSMbsXbAeanY+Yrt757yqpBHkoPKFo0WyN5voo9wwFHVKa32U0vmoMPyeRFeGZUHv0h5V3s9sJ35RZ/kuL+tJ+7nxsrhuREMMcS9o0VB8FAH8Ma0/KM/NcX9aT93PgNQ/JF+ecn+uf8j46yxyb8kX55yf65/yPjrLATExMTATADnbJlsq0iD6SH6RSDRoUXANjuoO19wp8gQfxr7mPifSkOYlmYO+Y6GXg1tolhWlnQRjwmRj1CGb6wiAI2sKvKXFo0eCSPaMtJlJLkLlT1GkhGo0TtIe4FBW9MbLxqnh8KIkoQgqxtm7Ag0Vlv/htq8deyk4832f+WOKdaEar1odDX327E/pV39GDjywC/wDKpw1mghzCKWfLyhqFWVYaWXfya1H34G/JnmkSdlQ3FPErRNsK6RcKh2Hi6TRv2ApsOHGeJ5ZmOTlkp5E7UTQN0dVFQ2xIBPlfljWWSjORLxqCs2WfrhNVhogxE4UVYUKyOP0Ao+qSQ2fzbmCmTmZe+iv7xAP+OFH5POKRZThWX0I0ryzyRlYwNTSkysbsgCkTufILh5ljTMwd7SRQQfcaKn/A41XmeByZLMrJJaokqy92WORk2VmdQ3iKWp1Kb2J0kkkHrjHN8HzRWQlpMzH9DCB9KxkXw+DuALFk7DCVPljMctkIm1VEkOpewQFTNID3KsY10kUCI7ttQA9cOyJkdvmWVOmZQWcs5WjuE6rKhWFRsY46LFm8exDPHKfKS5NSzsJJ39uTSFFbeFFGyoKHbvQJ8qDNzVIYOHZkw+Ex5d9FbaSEIX8Nvwxrz5OuLvl4DNoiGXSToTgBurGAXIlY7Dp+NQdidK2T4TW2c3llkRo3Fq6lWHqCKP7DjXHCslNwrNSF45JYWjEYZAG1hD9GWOwV1BK0e4oDZQSF3mPiCZ7MxZTLOCkSs88qEaI0dGQ+IGtRjZwB6up+qa+cpZZc1xGbOKgWGICGGgAG0irsEgigOx00sTD2tseV4XNmUMOWyw4flnbXIaCuxJJagK72Nwa2qwPCXnhfDI8vEsUQ0ooof6/HAW8TExMBpznqQS8YCylKj6cUIkBMeuRovaAYEr4y2kEaiiAmlIwx8U4+kqJk5VC52HMQnpxDyjeN+rHfsxtHYo9ixTerxb555HfMyLmICvUGkOjXpkCNqW6I37juNj38jkWbPs5Y5aCN6rUq9Rq+qNTNGCAS3ZvPYeoWOM8TbLqbI+cTk9NbOyrROqj7KKbZgRQuiCVsPxbhT5PguY0ErLIBqb2WHUdVYmt1NO7muzM9YN8B5RMcrT5iQyytV3R7VRJCqGIoUAqgUthiqsGDO5RZY3jcWrqVI9xFHAa65DdBwuGUlkhVnilRmbSsQV0YFB4Q3Upiavc+tYP8NaXM5eCI2VCKMw+4BNeJBVW1962Fm+1Gpw3hucyStl1y0OZy5LEEMqEhr1a0Iok+dXfneL7R57Mp02VcovmyMC5HoCL0/wD3cYAXxuX/AGhxGLKp4oMq/UmN7GUDZf7AIv8ASdR5NgLk8k+V5ieR11RzMyKfsmSNHRq71qSWO+wvyvfYfAeX4snEI4VoeZ8z3/1J+JJNkknHx7l5cyFYO0UsZtJU7j1B9VPocAN/2+2XdsksLySRopiICiMo2oR6jfhIKFTQN6bHehR4Dw48M4aI5nuUhyxXyBZ3et6pAx37XXuxb6vFI2oxwTjYa1YIfPyPY/cR7vI1YeUszmmB4g46YIJjVj4iDYBo6VWwPZ7gdgbLAFiWWPhmdzoUpLOulNxaqzKmoUBRClR2A+iDAAHBPkPMO+SjSNhcEUaHLUlFemt2SNWpzro6guwFVZLrmsgkkTRMo0Mumh6e70rCVleXc5kJi+WUZiIoVWPqdOrcMSVbw333UjdmYgkmwz8qwvbK2oZeGaSRTITfiJKKwIBGgHs1kbWfIYeCwyZriUkrkNFC2sVuA9aYkG/dUt2BAIZyCKAxbmyvEM6xWRVycNkHxLLKwv6oW0Q0K1Fm9phpNimXhHCIstEsMK6UX7ySe5J7lidyTgLmNV/lGfmuL+tJ+7nxtTGqvyjW/kyEeuaX91PgNR/JCP5Zyf67fu3x1jjlH5G/z1lP1n/dSY6uwExMTEwExqrmcxTwJM6ydXLOZowCNDmWaJ6at6DFSRt2ruRWxOYOLrlctLOwsIpNXVnsovyskC/Lvjnnk/NySR59p2JMUSaVugt5iMmh2XuRsPXAbQ4Zw1HysOaTYB5I7rZVE8qRsQKtApCOp7p6aBj38nUrpPKkilbtN+56buqX6kKrWR3bUfPBP5ONMnD2gZdo5ZoWU+YLs2/xWQX8cZODcDMWcNq+reR5DqKvShIyD2tgXZlHZgxqmUkAfPPC87MM3DkvExkhkZS4UldBHgY0BRRLF/V95vGnLmYzeR0iYfPMpIYGlA9vpj4jxAOQCdm7MDe2XmPiYV+KShyp6SQpRNHpaTIaFm9WY0dj2YVscY/kb41GmWMEkqmZpDJdmnD0EIsA7hR5bnbvYANvIuRlhyMcU1601De7I1NR33370e1+XbFp+KtI7JlwraDpeRr0hhVqAK1Eee4AO12CBg4tnXldsrl2KuEDSSCvAGNBVv8ApCLN76RRI8Sg3+E8PEMYjAAA7V6fjf4+d4AS/MUsEgXNIgQmhIhIrYkkqSaUUb8W1XuOzGDirxLIrKhVh8Nr/Z54C8Gz4ysZizEi6Y/YY3snlqO4oeR8lq6qyDJgNxTi7GYZXLlOuU6jMwJEcd1qKgjUxOyrYumJNLRs8b4l0cu8qUxC+D0LMQFuvKyO3ljTHN3MkmXzsxEULwwSwrO7lRmJGkVWLKwqQMBYBQjRS0AARgNqzZXNZf6UZhswq7vE6RKWWh7DKqhXBBIvwm6Ne0C3D+KRzBtBNqaZWBDKasWD6jsex8icUOCzyP1FkcMsTGIkjdq0srX29hgp23IJFdsYs7pjaPMxnYHQ5FUUZgCD+qxDCu1MPrHAMGJiYmA+O4AJJoDcnAyGaeZVdCsKtuAyF3INaSfEoUkfVo9xuKIx8zvEUld8rH45NhKB2jRhZ1HsCVul7mwaqyJnMpMZ0dDcYAtSzKBub9lhdgjZlYbfV7kKGZ4zNlZF+cFJIGYIZFXQ0ZYgKW8RDJqIUkBau6rsyYTeeVnMiKiO8TrR0sAEYNvqUsutHRip76a7eKwy8HnLQpqNsBpb9ZfCfxIv78BhknlmZliPTRTpaSgzFh7QQHw7dizWLBGk9x4bhUqC48zIW7/SBXU/FQB/06fuxUGeeCDSSNUbsrsVLWN2U+0qjUpVizMALI74t8YnkOWDxCQMTGxCAa9JZdYAYEXpJ/DAWOF8S6oZWXRJGdLrd0e4IPmrDcH4g0QQPfEeJrCFLAszsERFFs7EE0B27AkkkAAEkgAnC1yzmnOZQybSPl9MoFVrjZa7bdpH28r7YPZ5Q80YU+KLVIfOgyOi38SSR2vScB8lGaK2phQ+SlXkr4tqS/gAPj54p8E5id5Wy+YVUlALKVPhkUVdA+JXWxaG/UE71e4JM7Ixdi3ioE1fv3CKCPhfn4jhc47nkTNQiiriWPTYoMHYKxVux8LOunYixtRBINmezqxIXbsKAA7kkgKo/SYkAe8jAtchmZfFLMYwdxFFQ0+gMhBZj5EjSPQetvPqGngVuwLSD9ZVAX9jsfu92COAAyZaaAFo5Wkr+jlIIPf6wBcE9gSSNiSDgpwziKzxJKnZhdGrBGzKaJGpSCDR7g4zyrYwF5eURyzwqAq2soAOwLlwwHuuPV2G7nAHcao/KO/NsH9aX91Nja+NS/lHn+T8v/WR+7lwGq/kbH8tZT9Z/wB1Jjq7HKfyL/nvKfGT9zLjqzATExMTALnyhcIfM5CVIyNa6ZVBNA9Ng5U/rAEfeMa/j5BkyXDc7PNp60yoNIOqh1tZJIFFiW7CwAo3Plt/MQ60ZT2YFfxFYXebF6/CcxpO5gZvgyDUR8QVrAYeV/os7nIbFSCPNIN/rKY3/DpIdvtDB3j3Evm+Vnnq+lE8leulSQPvrCJLxdo+KcOYezNlwjGhfj0kAeekswJrzAu6w681cMbM5LMwJ7UsLot7DUVOm/ddYDTfD8rxCFZ2zSEvswYKXOuRm0ldJ06VaQtR3LML9hdPhuRM3JlIhEjSRtDDPEy0dDuqmUDsfE97A6Qug1YsOfMUceZieWNNJeIMxO7gwlXkiZCy/SL0tJBNjzIw1chZjXw3Kse/RVT/AGRp/hgBHFuIzZOPO2wErLHLHKV8NaYYpX03/RsNZB2AZd6utbcvc5umbyzRDNKMzKFR5cx1hmFEmiXXGTSNuSpXcEACwcbu45wkTx1sHU60J7WLBB9UZSyMKNqxwj8D4Rloc2gyWTjXNdMieVkIWJuxGlDoVjRNIRYKV4X1AH+PM6ETrOms0pI8ILnalBJO58rOMHGMnqTUBZG/urz/ANfuxTk5ZywQvmljke9bTOqqVPkVbvGF7LTWO9kkk/OFS/zoEjyQUqo0lNbeLWFYi3StHiNgktuaOArcC4Zryc2UewgZo0ruqMAyVf2NWkfqDCZn+W+tOz5rIdWaNtDTKYUjcoFKHU0wZAyBLDI5FnTXcuPLWbPziSP2gyB79NOgUfOyHH4fcPvOGUVEacrqAp+16ZI1cow9CwuIk99S+hBAPns/mIAMlHE0ubzP0szxt9HDrIXdj4gFVQAxAutXfw4Kx8EWGGfLRgkCFWJ82kYSh286dtKk/d64zcAlZYRKVLZnNsZdLeEgfUVu5RIk0Ke9G9izUSWWAHUTVrlPjkIBAsgACrpRQACk3Qs3uSF3JT640f7ShvxAOM2BfLAIykKE20aCJj6mPwE/fpv78FMAqcb5bk+drmoDIGKlHEbxpZ8IGoujHRSj2dwVUgYu5niOdjZSYcuULBWImaxqIUUGjAO5G19u1k1ijxnieZXMlNLiOgYwhX6UkG19nXqBBNIRQ0ElQWZaWSy3UNzTZiQJ7aQrK0QYrvTvrkcgE00ZA3ugaoGuJlniV69oXt5+lEgbXuDtexwL4XmTFmTCxFSguu1eNQAR96/5GwV4fxGOTwxhwFH1opIwPd4lG/uwtc4ZeRXjaGTpuJFEbUCFaXVCDR2IHUB7EYC4OY4YHm+dMiSdWgotm6faJ9OmwpFktuoOqyKIFiHmSR5IQuVlWOU7PIUXbSTYj1dTatwyrV/dhc4vNNpVcxN7DLqdQsxWSrASJcuA0p3IU6tK+JjVBmDhSyNIXQ6twjmfaWKqLR6FUKdVhrse0D4wFwHvPZfTnIHBoWykfrK1ef2qx4izgyuZlWQSacxJ1FkOjQPo0XTqsMWtTS0xqq2G3vmgnp613ZCGG49pGDfwo+4+V4Ac5ZNWzMGcWRWEcRYxSNpjKeLSyHUCs51FVIB3rtQsHDK8Zhkfpo4L6dWmiDpurojte2EjmrhUkebg0qrJNm4GLihIoRwyq23jVfGFOxRXrfvglyxLNCJ5pW6mWZEkhk1F5JbXbwncMRoGgbF2OkC6F7j/AFDl1naPTJGRNoB1kdNtVXpA1MoKmvM0Ce5ArxiBigkT+ciPUUHYGgQyk+WpSwvyJB8sYMtDI0wkDN0mGutXqBQrtt7gPeWvbLxfjMcGVkzLeKNIzJtvqAFivj64WuT0GZhinyzyQrGZEMD2yBvP2Smsbkhn1FtQJ3GAZJ8q5zKyC9AiZTvteoEeG7J29PPvtWK3CX1ZvMH7Cxp3B8nb/uGM3BZ7LjqmQFiyE0SV21EED2C5YL5UNiR2wfzOcBOyZhAnwkj1FTf6Slh/YQeeAOY1J+Ug3+4Zcf8A5H/xyY23jUH5SLf7nlh/65P4I3+uA1r8ii3xvK+7qH/2ZcdU45Y+RAfy1lvcJf3MmOp8BMTExMAL5p4mcvksxOuxjidwe+4U1+3Cjytmb4TmI2LWI5tm7ilIevcSQ3rbnD1xDIpNE8UgtJFKMPcwIP8AjhBbLRZTiGWySklHgkjdnI1HrFiSaAFlooxQHmMBW5V4aubzeXdpFrK5XLsI/NjpfSw8gote2+wGwONn41J8m8Mnz6EnYjJJ1CP0QItJ3I9tGPu0nYdsbbwGu+LZtouI5sxeEPDEhIGoGZmXphgFN/Rhy2xIQEnasHPk5JXJJC2zQ6oiLvZJJIwew79M+WAHMPKmWXiUeY6bFmlVyurwa+nLblCQtnQtkmtvecNHL8YWWYAAW8hNV360p8v18AS4nxVYFBILM2yotamPn3IAAG5YkADckYXo+aMwuVzGcly8cUaoXiUOWkkYUELUgAVvDXc0RYGMmbTryU1FZZjl6r+ihDtKvpTyIVb1Wge2xbmb/wDyyr5OOmb9HIVv2McAEyXC8xLHBM2ZjkkKAgyxq6qSbLxqojGsggeIGuwYC9XriUiKTDHmGed1Z2Mrlo1jHtyOoKqEWxQXTZpbAJIsx8j5MxBDESncJ1ZGVT56fHQ88KPFeHwQpPHGIIFmmTLFppHRWCx9Zw0urWA1rH3/ABvcLfLWdjXNQyZcvPFMzxPmHnBtiuoaYVtVFxjZtLDzG+5nmLmGdc183yz5ckRhmRpDHJZJqmMbx7jcKdzROwGPknD+m+RjaxI0uuQ6kZmKRv7UmhS9AAatIYir+thZ5r4M83EsxJp6YhjiINEiUSCSNTdbMpZh/ZHqaC3wviKIqsZHyWYntkaaJWibqENpDKiRtZIYDVrXtuo04ZeGySZTJlp2jlneRqMZNSvI56SixY8JRa3pVvsMUuKyniAfJwCLpKqmV5E6iG9441WxZIAYseyldjq2r8icGjKiWUSHMwloKkYsqEUGMQN+F1rxEsaJGqrsDvLEh1ZlT5TagNtg0cZoD0u/24O4D8CFyZhv01X8EU/92DGAGcS5dhnfXJrulHhkkTZW1D2WHnv76F9hWLgaghdNhdOsUGCnqFqHbS2kKAADaiuwIxg5g5nEB0ppLqyl1YEeAhj4TsCbCixem7IxZ4J28JBVQUPibbSbjpfZ8SOCTsfZ7+QFsAOYVt0rv1IhtRJ+lj732rvg/gBxNS+agQXWvqHceyi35fp9Pv8Aa+GAww8vQ5eWIK7szyswDyFiASZWoefjVfEbbsLqhgxmeDxSMWZSGIpirOmoDsG0sNQG+zX3ONYwcaMucy2amUR5gIxNBgDGhlJoH2bVXWifbU9wRjY2X45bL1IzHHIaidiPEe4DL3QsN1B71R0nwkMmdyaRwFY0VVXcKoAH4AYXOIct5fM5RJpIw0mWjkWJrNjRrVQfIi1BojuBhk4tmwEIHtEGgO//AN3xU4FGZMkL/pRIw/VkZyp/usMB9i5ZRXWmcxK/UWEnwK92CNrIDWwUmgxsAUKKZuIMpB/0+O/wvHnIZnqRJJVa0Vq+IB/jiwcAu5d448lNFMLjhV4yDtcem0Wz28DKtn0O+AE0mstHmCrRBunmnWQiNCqjxMoFESIFQs1BHR+xrBTiWUjnTPwyvphbLrrcd1/nwzUPMBRt7sAsjnYcpl42hLRkZVtCzKU6skbaZBIha9TnSR3Is+pDA0cIzWiKORlqXNONKEVpj3KLXkI4vL7RPm2M3NZCwGTb6Nkl99q6n08wDjPwvJhj15DrkK0GBGgKd6QBjSnYkkktQJOwrxzSmrLsn2yqf3mA/jgDGNOflJv/ALtlB6ysfwT/APuNvZjMrGpZ2VFHdmIAFnzJ2xpb8oviEckGU6ciPUj3pYN9VfQ4BJ+Qxb41B7llP/tuP446kxy38h8qrxeJnZVAjk3YgD2CO5+OOnstnEkBMbq4Gx0sGr8DgM2JiYmAmNZ/KZylm3zcWeya62jQAraimiZ3jNMRYJYjbcUNj5bMxMBqHl7mlcvOJwhaGZ3U0PEI5XeeFh66GbMxML7xtvsAdsZTNpKiyRsHRhqVlNgg+YONNc2cGkyE0kYUvl5X6kAG2gkeJUO1MrKrVfZUcXpkVs3yb/KAFdYmXTG76ZO9JI3Z6O62bDLXnqs6WJB75jj/AN5Q/qkVqu1jzg+qQ3dk9nffGflwXNKbPtSn/wB5l/8AjI+7Fbn7wrDIQCA4Q2CdmK2aBB2VWOxxn5MOoSyeTGvP6zSTee/9OB92AwMNHjIJOVzUkrgd+nL1bat70pKH+C0N8C+Juc3PnYvnIR0URwIJGVDaK5Z1Fgg3p1EHYnzAAaOJ5B0lGYgXU1aZY9rdRdaSdhILPfYg0SKBAGbIZeQfQSQroJuHMIT0/UKNSSRir8N6e1D1DyONZqLQmYi0ByY1k6kbgsQxCmm2GxNnbwgVeB+SlZ3jWJmJNyPp6DHTO+pTLE5to+msNmMgi9r3AGwxRrlmM8xkyscx0EsE6su/0URJpYlJZTIWNLqGrSpZc/K+XmmkkZSTJIdRLJ4MvYpyEYvok+oqxvpdUUkKN8A6cPqbNswFJl16aiiBrYC68vCoA+D+WJzQCHyzKCSZgpAG7KoMpA946INefbzwW4dw9IYxGl0LJJ3JJNsxPmxJJJwL5yv5sQsLzMWFdMsGjO/0lp4/D+hubrsTgA3AJoOGQDLlgJGkaRg27KsklRdQrqC0pijsmttiawabLLBNNPrIDoGKHTpsX4txqBoVV7gdrwvtPC2UOXjWZ5G0l/o3M7MpQhn2NNY9pjS0AAQAMEstwObMOWzQ0x2CY7BL1vpNE/R3WxJJqjQvUBHlOM/NxIy6TKzS16KzHp379AS/fgziYmAUeduBx5hgtt1DGWKL7TRofaQHwmRGexffUwPhZgwPg2cKzIuazUcKSKAqRNp6w7xsteOGP2jpJBssg8KjFv5S+H5uWXLjLpLpAYB4SAyyOUA1P7SIFs2NrG+2xo8U5azQgGWkiE2mXqCdbXqXqVuqIwZOoVN66JDKp1NgHSLqQgq0gaIewzOWko7021nSLptRJAFiwSaeUlKxz51hemNtC2fZQFm33rUQAa28AI74q5Tgs83hkHRi21G/pHqvZ8TFAd/EzahvQBOoNXzVdHT0jRp0aaoaaqq9K2wCJnOGvJFFm8xEGIYTAQHwrq06r1G1jdSOpRNGMsAS2GPh+YGcimhzMYDK7I6qxI2a0Kts1gaDqoUdxXkOTq5NGy8kXWy9EI1SP4Ddowjjdrrvagb7HfSozhWQk6zSwrmDJIoXdXihCqaBkaVVeSQrt1Ql0F8PckCXGuGdSRcupPjoHzpP6Rj5A1QB+0R7iPHO/F3iEeUgTMxl06nWy6BunHEy6gFokmiBpA8xvhg4NwjogtI3Umb23qthdKB5KL+/cnFzNZRZAA3cHUpGxU+oPkaJHvBIOxOAVeXeLySxRZdJV1KpZp1UMGj1VCyD2fpRZ8wNEi1YBB3JZ+Rtcc0RVkoa6HSkB7FPFY96tuvazsSjZnhkcazxamiZZGljVk3eQOzRsWU00OolgiItFzYZgSTZ49NmII1ihZJJR4eojLp3ILMrU2hR9zWALsWH3N8bEETy9JpzNMMuiJ3bSraq7japfdY8gdq/ClCp0c0EkbNStlRpa16YgZnItQSGZXJFd2A8hhm/2Kq5dYUNFACjHchwbDHtdncjzth54AZXlNzFIa6coFQamV9DCRpS1j6rSNVbHQi9jsAKcEzMgTpuLljASU7bkKPEDdkMKIvfxb+Yx8z85lzcEI7KTM3fsmy9x31snr2OPKczpRBR1m7MnSctY/RC2w9CNj5HGfl/hjK0k8oqWahp2OlFvQprbVuWNeZrerwBPN5RJUaORQ6OCrKwsEHuCPTHM3yq/JY/DZOtCC2Uc+E9zGT2Rj6ejefY79+n8DOPzQdIx5kBopdSMGrSRodiDZ9FPbe6wHLPIHIE3FJ9EfhiWjLKRso9B6ufJfvOwx1Ny7y7BkYFy+XQIi/ix82Y+bH1/wAAAMCuSMzkUjGVyKlFQaqKmzdWxY92Njvv+GzRgJiYmJgJiYmJgKvEeGx5iNoplDo3cG/xBG4I8iCCMJMvyRRs+87GMjSwMadQr9kyeY95WxQN2Lx9xMA58T4Uk8Rif2T57Egj4gg+hBBBBIIIJGPXDeHLBGI0sgbknckk2SfeT6UPIADbExMBaxUz/CIZxU0Uco7eNFbY9+4OJiYAanJGTVgRAoCqUVAW6aqxtgItWgBjuQF387wZy+WWNQiKqKNgqgAD4AbDHzEwGXExMTATExMTATExMTATExMTATExMTATExMTATExMTAfCMYsvko470IqX30qBddrob4mJgM2JiYmAmJiYmAmPhW++JiYCBAOwx9xMTATExMTAf/Z"/>
          <p:cNvSpPr>
            <a:spLocks noChangeAspect="1" noChangeArrowheads="1"/>
          </p:cNvSpPr>
          <p:nvPr/>
        </p:nvSpPr>
        <p:spPr bwMode="auto">
          <a:xfrm>
            <a:off x="460375" y="-1912938"/>
            <a:ext cx="6905625" cy="4619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http://www.geology.ohio-state.edu/%7Evonfrese/gs100/lect32/xfig32_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0"/>
            <a:ext cx="6477000" cy="518373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447800" y="2819400"/>
            <a:ext cx="6477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47800" y="4267200"/>
            <a:ext cx="64770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47800" y="6400799"/>
            <a:ext cx="6477000" cy="306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91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evolution? </a:t>
            </a:r>
            <a:endParaRPr lang="en-US" dirty="0"/>
          </a:p>
        </p:txBody>
      </p:sp>
      <p:sp>
        <p:nvSpPr>
          <p:cNvPr id="3" name="Content Placeholder 2"/>
          <p:cNvSpPr>
            <a:spLocks noGrp="1"/>
          </p:cNvSpPr>
          <p:nvPr>
            <p:ph idx="1"/>
          </p:nvPr>
        </p:nvSpPr>
        <p:spPr/>
        <p:txBody>
          <a:bodyPr/>
          <a:lstStyle/>
          <a:p>
            <a:r>
              <a:rPr lang="en-US" dirty="0" smtClean="0"/>
              <a:t>Can be a difficult term to define:</a:t>
            </a:r>
          </a:p>
          <a:p>
            <a:pPr lvl="1"/>
            <a:r>
              <a:rPr lang="en-US" dirty="0"/>
              <a:t>Is a process that occurs over time</a:t>
            </a:r>
          </a:p>
          <a:p>
            <a:pPr lvl="1"/>
            <a:r>
              <a:rPr lang="en-US" dirty="0" smtClean="0"/>
              <a:t>Does NOT refer to an individual, but to a population</a:t>
            </a:r>
          </a:p>
          <a:p>
            <a:pPr lvl="1"/>
            <a:r>
              <a:rPr lang="en-US" dirty="0" smtClean="0"/>
              <a:t>It is NOT one individual changing into another </a:t>
            </a:r>
          </a:p>
          <a:p>
            <a:r>
              <a:rPr lang="en-US" dirty="0"/>
              <a:t>Most simply:</a:t>
            </a:r>
          </a:p>
          <a:p>
            <a:pPr lvl="1"/>
            <a:r>
              <a:rPr lang="en-US" dirty="0"/>
              <a:t>“Evolution is a process that results in heritable changes in a population spread over many </a:t>
            </a:r>
            <a:r>
              <a:rPr lang="en-US" dirty="0" smtClean="0"/>
              <a:t>generations.”</a:t>
            </a:r>
          </a:p>
          <a:p>
            <a:pPr lvl="1"/>
            <a:r>
              <a:rPr lang="en-US" dirty="0" smtClean="0"/>
              <a:t>Change in allele frequency of a gene pool over generations </a:t>
            </a:r>
          </a:p>
          <a:p>
            <a:pPr lvl="1"/>
            <a:r>
              <a:rPr lang="en-US" dirty="0" smtClean="0"/>
              <a:t>Descent with modification (Darwin)</a:t>
            </a:r>
            <a:endParaRPr lang="en-US" dirty="0"/>
          </a:p>
          <a:p>
            <a:endParaRPr lang="en-US" dirty="0" smtClean="0"/>
          </a:p>
        </p:txBody>
      </p:sp>
    </p:spTree>
    <p:extLst>
      <p:ext uri="{BB962C8B-B14F-4D97-AF65-F5344CB8AC3E}">
        <p14:creationId xmlns:p14="http://schemas.microsoft.com/office/powerpoint/2010/main" val="156959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Biochemistry</a:t>
            </a:r>
            <a:endParaRPr lang="en-US" dirty="0"/>
          </a:p>
        </p:txBody>
      </p:sp>
      <p:sp>
        <p:nvSpPr>
          <p:cNvPr id="3" name="Content Placeholder 2"/>
          <p:cNvSpPr>
            <a:spLocks noGrp="1"/>
          </p:cNvSpPr>
          <p:nvPr>
            <p:ph idx="1"/>
          </p:nvPr>
        </p:nvSpPr>
        <p:spPr>
          <a:xfrm>
            <a:off x="457200" y="1752600"/>
            <a:ext cx="8229600" cy="4724400"/>
          </a:xfrm>
        </p:spPr>
        <p:txBody>
          <a:bodyPr>
            <a:normAutofit lnSpcReduction="10000"/>
          </a:bodyPr>
          <a:lstStyle/>
          <a:p>
            <a:r>
              <a:rPr lang="en-US" dirty="0" smtClean="0"/>
              <a:t>Nucleic acids carry genetic information in all organisms</a:t>
            </a:r>
          </a:p>
          <a:p>
            <a:pPr lvl="1"/>
            <a:r>
              <a:rPr lang="en-US" dirty="0" smtClean="0"/>
              <a:t>DNA or RNA</a:t>
            </a:r>
          </a:p>
          <a:p>
            <a:r>
              <a:rPr lang="en-US" dirty="0" smtClean="0"/>
              <a:t>Universal </a:t>
            </a:r>
            <a:r>
              <a:rPr lang="en-US" dirty="0"/>
              <a:t>genetic </a:t>
            </a:r>
            <a:r>
              <a:rPr lang="en-US" dirty="0" smtClean="0"/>
              <a:t>code</a:t>
            </a:r>
          </a:p>
          <a:p>
            <a:pPr lvl="1"/>
            <a:r>
              <a:rPr lang="en-US" dirty="0" smtClean="0"/>
              <a:t>Triplet code and amino acids are the same for all organisms </a:t>
            </a:r>
          </a:p>
          <a:p>
            <a:r>
              <a:rPr lang="en-US" dirty="0" smtClean="0"/>
              <a:t>DNA sequences</a:t>
            </a:r>
          </a:p>
          <a:p>
            <a:pPr lvl="1"/>
            <a:r>
              <a:rPr lang="en-US" dirty="0" smtClean="0"/>
              <a:t>The more closely related organisms are, the more similar their DNA sequences</a:t>
            </a:r>
          </a:p>
          <a:p>
            <a:r>
              <a:rPr lang="en-US" dirty="0" smtClean="0"/>
              <a:t>Proteins</a:t>
            </a:r>
          </a:p>
          <a:p>
            <a:pPr lvl="1"/>
            <a:r>
              <a:rPr lang="en-US" dirty="0" smtClean="0"/>
              <a:t>Vital proteins are found in </a:t>
            </a:r>
            <a:r>
              <a:rPr lang="en-US" b="1" dirty="0" smtClean="0"/>
              <a:t>all</a:t>
            </a:r>
            <a:r>
              <a:rPr lang="en-US" dirty="0" smtClean="0"/>
              <a:t> organisms</a:t>
            </a:r>
          </a:p>
          <a:p>
            <a:pPr lvl="1"/>
            <a:r>
              <a:rPr lang="en-US" dirty="0" smtClean="0"/>
              <a:t>Example: DNA polymerase, RNA polymerase</a:t>
            </a:r>
          </a:p>
          <a:p>
            <a:r>
              <a:rPr lang="en-US" dirty="0" smtClean="0"/>
              <a:t>ATP</a:t>
            </a:r>
          </a:p>
          <a:p>
            <a:pPr lvl="1"/>
            <a:r>
              <a:rPr lang="en-US" dirty="0" smtClean="0"/>
              <a:t>Energy source for all organisms </a:t>
            </a:r>
          </a:p>
        </p:txBody>
      </p:sp>
    </p:spTree>
    <p:extLst>
      <p:ext uri="{BB962C8B-B14F-4D97-AF65-F5344CB8AC3E}">
        <p14:creationId xmlns:p14="http://schemas.microsoft.com/office/powerpoint/2010/main" val="65788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Selection at Work</a:t>
            </a:r>
            <a:endParaRPr lang="en-US" dirty="0"/>
          </a:p>
        </p:txBody>
      </p:sp>
      <p:sp>
        <p:nvSpPr>
          <p:cNvPr id="3" name="Content Placeholder 2"/>
          <p:cNvSpPr>
            <a:spLocks noGrp="1"/>
          </p:cNvSpPr>
          <p:nvPr>
            <p:ph idx="1"/>
          </p:nvPr>
        </p:nvSpPr>
        <p:spPr/>
        <p:txBody>
          <a:bodyPr/>
          <a:lstStyle/>
          <a:p>
            <a:r>
              <a:rPr lang="en-US" dirty="0" smtClean="0">
                <a:hlinkClick r:id="rId2"/>
              </a:rPr>
              <a:t>Rock Pocket </a:t>
            </a:r>
            <a:r>
              <a:rPr lang="en-US" smtClean="0">
                <a:hlinkClick r:id="rId2"/>
              </a:rPr>
              <a:t>Mice Video</a:t>
            </a:r>
            <a:r>
              <a:rPr lang="en-US" smtClean="0"/>
              <a:t> (9 min)</a:t>
            </a:r>
            <a:endParaRPr lang="en-US" dirty="0"/>
          </a:p>
        </p:txBody>
      </p:sp>
    </p:spTree>
    <p:extLst>
      <p:ext uri="{BB962C8B-B14F-4D97-AF65-F5344CB8AC3E}">
        <p14:creationId xmlns:p14="http://schemas.microsoft.com/office/powerpoint/2010/main" val="35887450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Speciation</a:t>
            </a:r>
            <a:endParaRPr lang="en-US" dirty="0"/>
          </a:p>
        </p:txBody>
      </p:sp>
      <p:sp>
        <p:nvSpPr>
          <p:cNvPr id="3" name="Content Placeholder 2"/>
          <p:cNvSpPr>
            <a:spLocks noGrp="1"/>
          </p:cNvSpPr>
          <p:nvPr>
            <p:ph idx="1"/>
          </p:nvPr>
        </p:nvSpPr>
        <p:spPr>
          <a:xfrm>
            <a:off x="366712" y="1600200"/>
            <a:ext cx="8229600" cy="4373563"/>
          </a:xfrm>
        </p:spPr>
        <p:txBody>
          <a:bodyPr>
            <a:normAutofit/>
          </a:bodyPr>
          <a:lstStyle/>
          <a:p>
            <a:r>
              <a:rPr lang="en-US" dirty="0"/>
              <a:t>Speciation: </a:t>
            </a:r>
          </a:p>
          <a:p>
            <a:pPr lvl="1"/>
            <a:r>
              <a:rPr lang="en-US" dirty="0"/>
              <a:t>The formation of a new </a:t>
            </a:r>
            <a:r>
              <a:rPr lang="en-US" dirty="0" smtClean="0"/>
              <a:t>species</a:t>
            </a:r>
          </a:p>
          <a:p>
            <a:pPr lvl="1"/>
            <a:endParaRPr lang="en-US" dirty="0"/>
          </a:p>
          <a:p>
            <a:r>
              <a:rPr lang="en-US" dirty="0" smtClean="0"/>
              <a:t>When species are </a:t>
            </a:r>
            <a:r>
              <a:rPr lang="en-US" b="1" dirty="0" smtClean="0"/>
              <a:t>geographically separated </a:t>
            </a:r>
            <a:r>
              <a:rPr lang="en-US" dirty="0" smtClean="0"/>
              <a:t>over long periods of time, new species can result </a:t>
            </a:r>
          </a:p>
          <a:p>
            <a:pPr lvl="1"/>
            <a:r>
              <a:rPr lang="en-US" dirty="0" smtClean="0"/>
              <a:t>Population is split into two or more smaller groups by a </a:t>
            </a:r>
            <a:r>
              <a:rPr lang="en-US" b="1" dirty="0" smtClean="0"/>
              <a:t>physical barrier</a:t>
            </a:r>
            <a:endParaRPr lang="en-US" dirty="0" smtClean="0"/>
          </a:p>
          <a:p>
            <a:pPr lvl="2"/>
            <a:r>
              <a:rPr lang="en-US" dirty="0" smtClean="0"/>
              <a:t>Mountains, streams, ocean, desert, etc.</a:t>
            </a:r>
          </a:p>
          <a:p>
            <a:endParaRPr lang="en-US" dirty="0" smtClean="0"/>
          </a:p>
          <a:p>
            <a:endParaRPr lang="en-US" dirty="0"/>
          </a:p>
          <a:p>
            <a:pPr lvl="1"/>
            <a:endParaRPr lang="en-US" dirty="0" smtClean="0"/>
          </a:p>
          <a:p>
            <a:pPr lvl="1"/>
            <a:endParaRPr lang="en-US" dirty="0"/>
          </a:p>
          <a:p>
            <a:endParaRPr lang="en-US" dirty="0"/>
          </a:p>
        </p:txBody>
      </p:sp>
      <p:pic>
        <p:nvPicPr>
          <p:cNvPr id="1026" name="Picture 2" descr="http://images.tutorvista.com/content/heredity-evolution/allopatric-speciatio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543245"/>
            <a:ext cx="4800600" cy="231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18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Grp="1" noChangeArrowheads="1"/>
          </p:cNvSpPr>
          <p:nvPr>
            <p:ph type="body" idx="1"/>
          </p:nvPr>
        </p:nvSpPr>
        <p:spPr>
          <a:xfrm>
            <a:off x="457200" y="838200"/>
            <a:ext cx="8229600" cy="5181600"/>
          </a:xfrm>
          <a:ln>
            <a:solidFill>
              <a:schemeClr val="accent1"/>
            </a:solidFill>
          </a:ln>
        </p:spPr>
        <p:txBody>
          <a:bodyPr/>
          <a:lstStyle/>
          <a:p>
            <a:pPr>
              <a:buFontTx/>
              <a:buNone/>
            </a:pPr>
            <a:endParaRPr lang="en-US" b="1" dirty="0">
              <a:effectLst/>
              <a:latin typeface="Comic Sans MS" pitchFamily="66" charset="0"/>
            </a:endParaRPr>
          </a:p>
          <a:p>
            <a:pPr>
              <a:buFontTx/>
              <a:buNone/>
            </a:pPr>
            <a:r>
              <a:rPr lang="en-US" b="1" dirty="0" smtClean="0">
                <a:effectLst/>
                <a:latin typeface="Comic Sans MS" pitchFamily="66" charset="0"/>
                <a:hlinkClick r:id="rId3"/>
              </a:rPr>
              <a:t>Speciation Animation</a:t>
            </a:r>
            <a:r>
              <a:rPr lang="en-US" b="1" dirty="0" smtClean="0">
                <a:effectLst/>
                <a:latin typeface="Comic Sans MS" pitchFamily="66" charset="0"/>
              </a:rPr>
              <a:t> (2:38)</a:t>
            </a:r>
          </a:p>
          <a:p>
            <a:pPr>
              <a:buFontTx/>
              <a:buNone/>
            </a:pPr>
            <a:r>
              <a:rPr lang="en-US" b="1" dirty="0" smtClean="0">
                <a:effectLst/>
                <a:latin typeface="Comic Sans MS" pitchFamily="66" charset="0"/>
              </a:rPr>
              <a:t/>
            </a:r>
            <a:br>
              <a:rPr lang="en-US" b="1" dirty="0" smtClean="0">
                <a:effectLst/>
                <a:latin typeface="Comic Sans MS" pitchFamily="66" charset="0"/>
              </a:rPr>
            </a:br>
            <a:r>
              <a:rPr lang="en-US" dirty="0" smtClean="0">
                <a:effectLst/>
                <a:latin typeface="Comic Sans MS" pitchFamily="66" charset="0"/>
              </a:rPr>
              <a:t/>
            </a:r>
            <a:br>
              <a:rPr lang="en-US" dirty="0" smtClean="0">
                <a:effectLst/>
                <a:latin typeface="Comic Sans MS" pitchFamily="66" charset="0"/>
              </a:rPr>
            </a:br>
            <a:r>
              <a:rPr lang="en-US" dirty="0" smtClean="0">
                <a:effectLst/>
              </a:rPr>
              <a:t/>
            </a:r>
            <a:br>
              <a:rPr lang="en-US" dirty="0" smtClean="0">
                <a:effectLst/>
              </a:rPr>
            </a:br>
            <a:endParaRPr lang="en-US" dirty="0" smtClean="0">
              <a:effectLst/>
            </a:endParaRPr>
          </a:p>
        </p:txBody>
      </p:sp>
    </p:spTree>
    <p:custDataLst>
      <p:tags r:id="rId1"/>
    </p:custDataLst>
    <p:extLst>
      <p:ext uri="{BB962C8B-B14F-4D97-AF65-F5344CB8AC3E}">
        <p14:creationId xmlns:p14="http://schemas.microsoft.com/office/powerpoint/2010/main" val="3651090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Separation</a:t>
            </a:r>
            <a:endParaRPr lang="en-US" dirty="0"/>
          </a:p>
        </p:txBody>
      </p:sp>
      <p:pic>
        <p:nvPicPr>
          <p:cNvPr id="2050" name="Picture 2" descr="http://www.amnh.org/learn/resources/images/evolution_W4E3_gradu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19001"/>
            <a:ext cx="5562600" cy="465867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0" y="3794397"/>
            <a:ext cx="2743200" cy="1015663"/>
          </a:xfrm>
          <a:prstGeom prst="rect">
            <a:avLst/>
          </a:prstGeom>
          <a:noFill/>
        </p:spPr>
        <p:txBody>
          <a:bodyPr wrap="square" rtlCol="0">
            <a:spAutoFit/>
          </a:bodyPr>
          <a:lstStyle/>
          <a:p>
            <a:r>
              <a:rPr lang="en-US" sz="2000" b="1" dirty="0" smtClean="0">
                <a:hlinkClick r:id="rId3"/>
              </a:rPr>
              <a:t>Geographic isolation animation</a:t>
            </a:r>
            <a:r>
              <a:rPr lang="en-US" sz="2000" b="1" dirty="0" smtClean="0"/>
              <a:t> (1:31)</a:t>
            </a:r>
            <a:endParaRPr lang="en-US" sz="2000" b="1" dirty="0"/>
          </a:p>
        </p:txBody>
      </p:sp>
    </p:spTree>
    <p:extLst>
      <p:ext uri="{BB962C8B-B14F-4D97-AF65-F5344CB8AC3E}">
        <p14:creationId xmlns:p14="http://schemas.microsoft.com/office/powerpoint/2010/main" val="244423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Reproductive isolation</a:t>
            </a:r>
            <a:endParaRPr lang="en-US" dirty="0"/>
          </a:p>
        </p:txBody>
      </p:sp>
      <p:sp>
        <p:nvSpPr>
          <p:cNvPr id="3" name="Content Placeholder 2"/>
          <p:cNvSpPr>
            <a:spLocks noGrp="1"/>
          </p:cNvSpPr>
          <p:nvPr>
            <p:ph idx="1"/>
          </p:nvPr>
        </p:nvSpPr>
        <p:spPr/>
        <p:txBody>
          <a:bodyPr>
            <a:normAutofit/>
          </a:bodyPr>
          <a:lstStyle/>
          <a:p>
            <a:r>
              <a:rPr lang="en-US" dirty="0" smtClean="0"/>
              <a:t>Over time, geographically separated species evolve separately and become reproductively isolated </a:t>
            </a:r>
          </a:p>
          <a:p>
            <a:r>
              <a:rPr lang="en-US" dirty="0" smtClean="0"/>
              <a:t>Reproductive </a:t>
            </a:r>
            <a:r>
              <a:rPr lang="en-US" dirty="0"/>
              <a:t>isolation:</a:t>
            </a:r>
          </a:p>
          <a:p>
            <a:pPr lvl="1"/>
            <a:r>
              <a:rPr lang="en-US" dirty="0"/>
              <a:t>Members of a species cannot mate and/or produce viable </a:t>
            </a:r>
            <a:r>
              <a:rPr lang="en-US" dirty="0" smtClean="0"/>
              <a:t>offspring</a:t>
            </a:r>
          </a:p>
          <a:p>
            <a:pPr lvl="1"/>
            <a:r>
              <a:rPr lang="en-US" dirty="0" smtClean="0"/>
              <a:t>When reproductive isolation occurs:</a:t>
            </a:r>
          </a:p>
          <a:p>
            <a:pPr marL="411480" lvl="1" indent="0">
              <a:buNone/>
            </a:pPr>
            <a:r>
              <a:rPr lang="en-US" dirty="0">
                <a:sym typeface="Wingdings" panose="05000000000000000000" pitchFamily="2" charset="2"/>
              </a:rPr>
              <a:t>	</a:t>
            </a:r>
            <a:r>
              <a:rPr lang="en-US" dirty="0" smtClean="0">
                <a:sym typeface="Wingdings" panose="05000000000000000000" pitchFamily="2" charset="2"/>
              </a:rPr>
              <a:t>New species!</a:t>
            </a:r>
            <a:endParaRPr lang="en-US" dirty="0"/>
          </a:p>
          <a:p>
            <a:endParaRPr lang="en-US" dirty="0"/>
          </a:p>
        </p:txBody>
      </p:sp>
    </p:spTree>
    <p:extLst>
      <p:ext uri="{BB962C8B-B14F-4D97-AF65-F5344CB8AC3E}">
        <p14:creationId xmlns:p14="http://schemas.microsoft.com/office/powerpoint/2010/main" val="148188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Many reproductive isolating mechanisms: </a:t>
            </a:r>
          </a:p>
          <a:p>
            <a:pPr marL="868680" lvl="1" indent="-457200">
              <a:buFont typeface="+mj-lt"/>
              <a:buAutoNum type="arabicPeriod"/>
            </a:pPr>
            <a:r>
              <a:rPr lang="en-US" dirty="0"/>
              <a:t>Temporal</a:t>
            </a:r>
          </a:p>
          <a:p>
            <a:pPr marL="868680" lvl="1" indent="-457200">
              <a:buFont typeface="+mj-lt"/>
              <a:buAutoNum type="arabicPeriod"/>
            </a:pPr>
            <a:r>
              <a:rPr lang="en-US" dirty="0"/>
              <a:t>Ecological </a:t>
            </a:r>
          </a:p>
          <a:p>
            <a:pPr marL="868680" lvl="1" indent="-457200">
              <a:buFont typeface="+mj-lt"/>
              <a:buAutoNum type="arabicPeriod"/>
            </a:pPr>
            <a:r>
              <a:rPr lang="en-US" dirty="0"/>
              <a:t>Behavioral</a:t>
            </a:r>
          </a:p>
          <a:p>
            <a:pPr marL="868680" lvl="1" indent="-457200">
              <a:buFont typeface="+mj-lt"/>
              <a:buAutoNum type="arabicPeriod"/>
            </a:pPr>
            <a:r>
              <a:rPr lang="en-US" dirty="0"/>
              <a:t>Mechanical</a:t>
            </a:r>
          </a:p>
          <a:p>
            <a:pPr marL="868680" lvl="1" indent="-457200">
              <a:buFont typeface="+mj-lt"/>
              <a:buAutoNum type="arabicPeriod"/>
            </a:pPr>
            <a:r>
              <a:rPr lang="en-US" dirty="0"/>
              <a:t>Post-mating Mechanisms </a:t>
            </a:r>
          </a:p>
          <a:p>
            <a:endParaRPr lang="en-US" dirty="0"/>
          </a:p>
        </p:txBody>
      </p:sp>
      <p:sp>
        <p:nvSpPr>
          <p:cNvPr id="4" name="Title 1"/>
          <p:cNvSpPr>
            <a:spLocks noGrp="1"/>
          </p:cNvSpPr>
          <p:nvPr>
            <p:ph type="title"/>
          </p:nvPr>
        </p:nvSpPr>
        <p:spPr/>
        <p:txBody>
          <a:bodyPr/>
          <a:lstStyle/>
          <a:p>
            <a:r>
              <a:rPr lang="en-US" dirty="0" smtClean="0"/>
              <a:t>Reproductive isolation</a:t>
            </a:r>
            <a:endParaRPr lang="en-US" dirty="0"/>
          </a:p>
        </p:txBody>
      </p:sp>
    </p:spTree>
    <p:extLst>
      <p:ext uri="{BB962C8B-B14F-4D97-AF65-F5344CB8AC3E}">
        <p14:creationId xmlns:p14="http://schemas.microsoft.com/office/powerpoint/2010/main" val="183487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71500" indent="-457200">
              <a:buFont typeface="+mj-lt"/>
              <a:buAutoNum type="arabicPeriod"/>
            </a:pPr>
            <a:r>
              <a:rPr lang="en-US" b="1" dirty="0" smtClean="0"/>
              <a:t>Temporal </a:t>
            </a:r>
          </a:p>
          <a:p>
            <a:pPr lvl="1"/>
            <a:r>
              <a:rPr lang="en-US" dirty="0" smtClean="0"/>
              <a:t>Species have different mating seasons, periods of fertility, or periods of activity (morning vs. night)</a:t>
            </a:r>
          </a:p>
          <a:p>
            <a:pPr marL="571500" indent="-457200">
              <a:buFont typeface="+mj-lt"/>
              <a:buAutoNum type="arabicPeriod"/>
            </a:pPr>
            <a:r>
              <a:rPr lang="en-US" b="1" dirty="0" smtClean="0"/>
              <a:t>Ecological</a:t>
            </a:r>
            <a:r>
              <a:rPr lang="en-US" dirty="0" smtClean="0"/>
              <a:t> </a:t>
            </a:r>
          </a:p>
          <a:p>
            <a:pPr lvl="1"/>
            <a:r>
              <a:rPr lang="en-US" dirty="0" smtClean="0"/>
              <a:t>Species only mate in their preferred habitat, which is not shared by a different species</a:t>
            </a:r>
          </a:p>
          <a:p>
            <a:pPr marL="571500" indent="-457200">
              <a:buFont typeface="+mj-lt"/>
              <a:buAutoNum type="arabicPeriod"/>
            </a:pPr>
            <a:r>
              <a:rPr lang="en-US" b="1" dirty="0" smtClean="0"/>
              <a:t>Behavioral </a:t>
            </a:r>
          </a:p>
          <a:p>
            <a:pPr lvl="1"/>
            <a:r>
              <a:rPr lang="en-US" dirty="0" smtClean="0"/>
              <a:t>Species have different mating rituals (calls, </a:t>
            </a:r>
            <a:r>
              <a:rPr lang="en-US" dirty="0" smtClean="0">
                <a:hlinkClick r:id="rId2"/>
              </a:rPr>
              <a:t>dances</a:t>
            </a:r>
            <a:r>
              <a:rPr lang="en-US" dirty="0" smtClean="0"/>
              <a:t>, etc.)</a:t>
            </a:r>
          </a:p>
          <a:p>
            <a:pPr marL="571500" indent="-457200">
              <a:buFont typeface="+mj-lt"/>
              <a:buAutoNum type="arabicPeriod"/>
            </a:pPr>
            <a:r>
              <a:rPr lang="en-US" b="1" dirty="0" smtClean="0"/>
              <a:t>Mechanical </a:t>
            </a:r>
          </a:p>
          <a:p>
            <a:pPr lvl="1"/>
            <a:r>
              <a:rPr lang="en-US" dirty="0" smtClean="0"/>
              <a:t>Physical, morphological differences prevent mating </a:t>
            </a:r>
          </a:p>
        </p:txBody>
      </p:sp>
      <p:sp>
        <p:nvSpPr>
          <p:cNvPr id="4" name="Title 1"/>
          <p:cNvSpPr>
            <a:spLocks noGrp="1"/>
          </p:cNvSpPr>
          <p:nvPr>
            <p:ph type="title"/>
          </p:nvPr>
        </p:nvSpPr>
        <p:spPr/>
        <p:txBody>
          <a:bodyPr>
            <a:normAutofit fontScale="90000"/>
          </a:bodyPr>
          <a:lstStyle/>
          <a:p>
            <a:r>
              <a:rPr lang="en-US" dirty="0" smtClean="0"/>
              <a:t>Reproductive Isolating mechanisms </a:t>
            </a:r>
            <a:endParaRPr lang="en-US" dirty="0"/>
          </a:p>
        </p:txBody>
      </p:sp>
    </p:spTree>
    <p:extLst>
      <p:ext uri="{BB962C8B-B14F-4D97-AF65-F5344CB8AC3E}">
        <p14:creationId xmlns:p14="http://schemas.microsoft.com/office/powerpoint/2010/main" val="354756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114300" indent="0">
              <a:buNone/>
            </a:pPr>
            <a:r>
              <a:rPr lang="en-US" sz="2800" b="1" dirty="0" smtClean="0"/>
              <a:t>5. Post-mating Mechanisms</a:t>
            </a:r>
          </a:p>
          <a:p>
            <a:pPr lvl="1"/>
            <a:r>
              <a:rPr lang="en-US" sz="2400" dirty="0" smtClean="0"/>
              <a:t>Mating takes place,  but:</a:t>
            </a:r>
          </a:p>
          <a:p>
            <a:pPr lvl="2"/>
            <a:r>
              <a:rPr lang="en-US" sz="2000" dirty="0" smtClean="0"/>
              <a:t>Fertilization does not occur</a:t>
            </a:r>
          </a:p>
          <a:p>
            <a:pPr marL="685800" lvl="2" indent="0">
              <a:buNone/>
            </a:pPr>
            <a:r>
              <a:rPr lang="en-US" sz="2000" dirty="0" smtClean="0"/>
              <a:t>(</a:t>
            </a:r>
            <a:r>
              <a:rPr lang="en-US" sz="2000" dirty="0" err="1" smtClean="0"/>
              <a:t>gametic</a:t>
            </a:r>
            <a:r>
              <a:rPr lang="en-US" sz="2000" dirty="0" smtClean="0"/>
              <a:t> isolation),</a:t>
            </a:r>
          </a:p>
          <a:p>
            <a:pPr lvl="2"/>
            <a:r>
              <a:rPr lang="en-US" sz="2000" dirty="0" smtClean="0"/>
              <a:t>Zygote or embryo dies</a:t>
            </a:r>
          </a:p>
          <a:p>
            <a:pPr marL="685800" lvl="2" indent="0">
              <a:buNone/>
            </a:pPr>
            <a:r>
              <a:rPr lang="en-US" sz="2000" dirty="0" smtClean="0"/>
              <a:t>(hybrid inviability),</a:t>
            </a:r>
          </a:p>
          <a:p>
            <a:pPr lvl="2"/>
            <a:r>
              <a:rPr lang="en-US" sz="2000" dirty="0" smtClean="0"/>
              <a:t>Or, offspring is sterile (hybrid sterility)</a:t>
            </a:r>
            <a:endParaRPr lang="en-US" sz="2000" dirty="0"/>
          </a:p>
          <a:p>
            <a:pPr lvl="1"/>
            <a:r>
              <a:rPr lang="en-US" dirty="0" smtClean="0"/>
              <a:t>Examples:</a:t>
            </a:r>
          </a:p>
          <a:p>
            <a:pPr lvl="2"/>
            <a:r>
              <a:rPr lang="en-US" dirty="0" smtClean="0"/>
              <a:t>Mule:</a:t>
            </a:r>
          </a:p>
          <a:p>
            <a:pPr lvl="3"/>
            <a:r>
              <a:rPr lang="en-US" dirty="0" smtClean="0"/>
              <a:t>Sterile hybrid of horse and donkey</a:t>
            </a:r>
          </a:p>
          <a:p>
            <a:pPr lvl="2"/>
            <a:r>
              <a:rPr lang="en-US" dirty="0" smtClean="0"/>
              <a:t>Liger: </a:t>
            </a:r>
          </a:p>
          <a:p>
            <a:pPr lvl="3"/>
            <a:r>
              <a:rPr lang="en-US" dirty="0" smtClean="0"/>
              <a:t>Sterile hybrid of lion and tiger</a:t>
            </a:r>
            <a:endParaRPr lang="en-US" dirty="0"/>
          </a:p>
        </p:txBody>
      </p:sp>
      <p:sp>
        <p:nvSpPr>
          <p:cNvPr id="4" name="Title 1"/>
          <p:cNvSpPr>
            <a:spLocks noGrp="1"/>
          </p:cNvSpPr>
          <p:nvPr>
            <p:ph type="title"/>
          </p:nvPr>
        </p:nvSpPr>
        <p:spPr/>
        <p:txBody>
          <a:bodyPr>
            <a:normAutofit fontScale="90000"/>
          </a:bodyPr>
          <a:lstStyle/>
          <a:p>
            <a:r>
              <a:rPr lang="en-US" dirty="0" smtClean="0"/>
              <a:t>Reproductive Isolating mechanisms </a:t>
            </a:r>
            <a:endParaRPr lang="en-US" dirty="0"/>
          </a:p>
        </p:txBody>
      </p:sp>
      <p:sp>
        <p:nvSpPr>
          <p:cNvPr id="2" name="AutoShape 2" descr="data:image/jpeg;base64,/9j/4AAQSkZJRgABAQAAAQABAAD/2wCEAAkGBxQTEhQUExQWFhUXGRgaGBgYFxgYFxwbGhsaGBwaHBoaHCggGhwlHBgdIjEhJSkrLi4uGh8zODMsNygtLisBCgoKDg0OGhAQGywkHyQsLCwsLCwsLCwsLCw0LCwsLCwsLCwsLCwsLCwsLCwsLCwsLCwsLCwsLCwsLCwsLCwsLP/AABEIAM8A9AMBIgACEQEDEQH/xAAcAAABBQEBAQAAAAAAAAAAAAAEAAIDBQYBBwj/xABDEAABAgMFBQcCBAQDBwUAAAABAhEAAyEEEjFBUQVhcYGRBhMiobHB8DLRFELh8QcjUnKSorIVJDNDYoLSFlNjwuL/xAAZAQADAQEBAAAAAAAAAAAAAAAAAQIDBAX/xAAlEQACAgIBBAICAwAAAAAAAAAAAQIREiEDIjFBURMyYXEEkfD/2gAMAwEAAhEDEQA/APcIUKFAAoUKFAAoUKFAAoUKOEwAdhQoUAChQoUAChQoUAChRwGOwAKFChQAKFChQAKFChQAKFChQAKFChQAKFDZswJBUogAVJNAIH2dbROTfSGQT4ScVAZtkHwh1qwCoUKFCAUKFCgAiE4NXVucPeAFy3XNS5qlJA3m9XyHSJpMxpQUs/lrv4cfeHQBcKGSlG6Hocxvjq1sPmJwhAOhRwQjAB2OKEdhGAAWw2i9eBDKSWP34QSDAgpOBGCkkHikgjyUYIX9Q+YfD0hsBTXYtjiOUdQp6jD71+0dWlxA+z1fWNFkNoWBI6mAAlKgcIbOWySdA8QyiwSBgX64/eO7Q/4a94Z+NIPIEdlnFRPHlSnVxBkAWVBv0wSkBznjXnjBp0gYkdTHSYUNme4hDHQoUKADhMdMMnFgTpWOk0fnAB2EtTB4aosOEUe1O1VnluhKu8mMWSiofQqwEAFjbphC0gHF+rQFtvtLJsyHUq8o/SgGp4/0jeYy429MtPepISkteQEEkjIi9m5A6x5/bZ3iN4kknWGmno0+JrbNaNp2jaU9MpyEEuoJ+lCcydTx1j1KRKCEpQkMEgADcKRhv4VSrsqaVIUhSlBiul4MWABrkTwaN3Dk70Q1sdHAY7DRievzpEiHQoUKADGK7RL/AJhUlJBQE5jC9/5RJZ+0V+XKBQQ10lqggB8CKeJozc5VCdbw8mEDSJ3hlnMIS/QRtSA3h2/LMyUAojG89GcMPP0goW5C5t0LBSEhZY8UgFuZ5R56i0gkZnP5zguyTASo0x+36wYIR6Ai3ooLwD+ghs3aqARV3HnpGKBZeD0x5wrTaWUjj7GFghm6lW9BDu0Mm2tN9nB8IUP8QD8nHWMkbY0BT56ypN1TVA5FqcKAwsUFM3s765eGKvNJh1pWHQMyr2UfQRlJ9qKFSyVEeLJJ0O+ItobTN9BSTQ4kNkfvBivY8ZejZmZU/Ks7QHZbUO9nDQpP+RP2jKnabsCSS4L+fzjHNjTe8nlJJYhyxxYKGMGCS7k7L6faB3Mpy1+6XzDm8T0iwtqgUJCTQrQK6OC3lGV2qFIMtJcgMATWgDNEltt5MsBy98HHSHiI0uzpwUVq1UWG4AQXLU7n43yvOMXZreoJUUlsWbgBBNpt61pKEK/LpTBm6RLiV5NQq2ywWK0ucrweHzsC2OQjyrZaSmf36pX0AkMUgAjFSRmRvYOY19l24iYl5a1XkveBooPhThnCURyVM1EuYFAEYEPCQcdx/X3jI2baikpYHAqPUv7xUbY7fyrO4KytbVSnF95wEPAR6Ko66RjNtfxEssiXdSozZgSAyPpBbNWHR48n7SduJ9qcFRQh/oBPmcz5RlO+JMNRS7gei7S7aWq2C4VCXLOKUUfJicTENnVcASjm+MZ2wTaBouEznSXxaM5s6eKKRcdnJ4TakLWTcqCAcTiB/iAh3aC1CVMUZMpKQfElVVKINRVX08mgDY4DlZwSCrmGSP8AMRFyjZqZlmlzTMS6LwKSTeKQoDqHw0jLuzfsrsysjac3vkzErXfSXBcljHtHZftCm1SX/wCYCywMArWuRx8so892tsRdwGyKlJ/qC3B5KqAHybnBHY60qkzwJ10Kmo8V36byc+Y9Y1jTo5uRPZ6lItaVEjTH516GI7TawlSS9Kg86j0il/FAKvJLuPGBpryrB+0GMlSkl2F4cqxpjFHN1MK/2iNPOOwJJUhg5rCiqgT1Hln4lRSHBauWQpA0/vj9CVGgwTG4uq06EQ66rd85xn8hrRiJEmbioKzDMX4tBNhtCkfUD81jXV19I6tTAlRDAPWD5QoqBaVEjwmu4wNbbQXDm6HxJAah6xX7c7VqPgk+Ef1ZnhpGanWhTOXJOJOMHy/g1XF7NPaNvSwAAVKI0DesRy9voJqSOhjELtCohtFsyNYWTDFHp6p6VAd2oEOHrhrTGCbdYJly/LStYzZJNaYNHmvYyzLtVrlyXVdJdZq4Qmqq5PhxUI+gJaQlISkMAGAFABgwikyJMwMyzzBKBUUoBAIcsXxw1o7GObHtc1K+8EtbNQkJI8OpSo4jWLSYCu0TFHBJKUvhjU9RjxiOdaLp8V4HIgEjqPdoiU29HRDiSpmhnhNoQCnBQ5j9QfSMxa7LPvXEpJuly1AzHM9YajaJE5gsJZJUGLKqog+E1ZkjpBn4srPiWTxhxnol8O9difZtnCP+MUtUs+8M7ZVgXaG0khQEv6T4S2IJ140gghN0gkM1dOcZ+zT5c7uzJJ7ozSHSALzVd2DpdJqMREOTb/BquOK/Z3aMpUy9LvmWhS0pKnum6HKvq1UTyEXe2bAmyWdM5AJMkJCzmZVEqJbFh4uALRk5lsWuhQLpHeYuXvOaMxvXzTdGrnWOcizLdZmIVLIWlRAZJBvF2wAy3ZxadGHIroxvay3TVSUqQSgGYpMy6T4qApUFf0lOWoOkYubKU26NZswo/DTZJmpmIEu9LWwv3KlClIcnwkEOHxbKKCcgoUULqR/TVJGIIO+G2JJUUc2HyJJfCLaXYUk0HzJoKRY7jCrecJyBQGSEMB5+0FSpmIGLfZ/KGWlAOpHrDBMCHKqAUG/dGb2arRfSpBShSdSkHkH6eI9BEuzZgJVLclKwaVu3x9Km1dPppDtjrv2cLV+Zai7Nio05CGr8KnDu7jHF8PeMlezZta9Fhs61uCCW3P5dYDtE4CdLUmjH3iumoUVlaS18rwqAXqIMkbPUPqJUd0VYsTR2O1m8QX1FHi1stsWEKlkLwI+k1DUiu2TJCkgLBoKMTzpBszZsskFqjOvzKNo8ia2cfJHGVE/+0FAAFKqAZHSFAx2VL1VT/qX/AOUKHmiLGd8WpTpD5cws5aISlLVbjWGoWjnzaMLYyw78DECkZDtptcqaUigH1Nmf0jQKUnIcrsYna1mN4k4msRKTTo6OCF2yolofEx2csswgiyyAVMTygW1qZRAwikzZohlymqzmALTZycBTV4urNIvJh0ywkJpnFZEONlt/BwhNrnBVFmV4X0vJKm8jyj1yfPCEqWrBIJPIPHz5PWuXNTMlqKFpqFDEUbn+8aqxdtLVPQZUy4UkVUAQWcesaZWjH47kbXZy0KkJVMU0xYKiwcAqJU3nA0+YKj6gcx+rGMXYe2KikXpI08Kj6GCpfatJUlJlTA5Ad0kB6O0S9nRHFeSxsKFKXMINXo6Uk64kilcHzi0lBYH0C9g15hxoC3nGY/8AUlnlkoImApZzcBH0jQv5RqZU0UhNUWnbK63WNcwfzFeElI7tDsXI+o4q8huibZhQlEkhrpMu6w1SvBuMF22cEoQr/wCRHmSIz2x1ylmSgAIlyrqUpUu8SpAICq5lRcAYC7DE3TD7BYbsu/dAF4JUo/UrxZf9IANemFdR2q2iiVYrRV2kzMP7TGU/GSe7KRNllXiUoBaSQHdRIByzjO9r+1UudKXZ7M677BSwCEhLuQHHiJZtMYsxnFNW2Zbs7bClSK1RiNZaiAtLZtRQG4xqdrWMH+YAK0VTore8ZOwyLi5ajgFAHgaHyMbGyzwpc6UclKDHNJJ9HI5Q3szjpgtns4o+WJ4ZekSLlk4HyhyZZBu6fH+b4Ns0ihJ6Ri2bJaK20SgA+H6w7Yewl26eJQcSkMZiqBgch/1HyZ4MVZitSUpDlVA/zCN9sOzS7NKCENqotVSs1GnSHZnN0GK2GjuhKugIAAA0A00jE7e7NTZBvBZVLL5BxuUfeN2q2qyUOv6Q38QCDeKW048IT2RGeJhLOi5IYMoqWC2BChip9GLN9o12wtkhSXIYjEafMeBEVm1Ufh5ajJSCWUpIcfUaISCd584g2Ja7XZ1mbakgGcyZgDlyhICVYkYUOecTBZXfg25ZOKTXk1dqsiUDGsAE8Yp7TtBNptshSFEplJWV/wBNWod94J840A2iN0W1Wjnk8u4Njmen6QoIVbQa06RyFZOJWrlUxz+ekc/Dj+qmOHp8yiIoUMX4uaYdecRTQQX0fI9MYmxg3aCd3EiZMckpFMKlwPUwDagJktEwCikpV1GHWI+2cz/dVCjlQGeANYg7E2jvrGU5y5ikcj4h5k9IU49GRv8Ax5VLH2ATLFQmp6ZRXKs7muMaG2yCCpgGau7TjrFQqXdiUzoaCrCgNFvMQm4fCHLV03eUUFln1MaKzeKWNHIeBjVGJ2lJJWS+BwblBGykG7NIyDeSlDzTFltiwkKyAgezS2RMGamPRKh/941jLRk47AEyQBTKm6IxL8aCdQOpH2iZiOuvtEC3UoAY3h6iLIIrcXWsgVKlPpSkei2ZTmuv6x57bUETJgP9avU0jWbOtl4jSEzTi7lrtiY0uSkZzE+ReMilNy1qTSk9J6qlmnIDpGm2oXVIGIvE+RPtGNtloAtqQGDzJZpk10H5ugj2Dke/96I9hqYzVUcpWDwIUT6QVZNngpBT8xgbY6KzBk6hxcKT7xqtlWUBOGAhSdERVoytqsxwGIw4iv2gKVtVYnqmqHivqKgNFKcp3tk+YEae1oDkNzig2jYfEVDOKUiZRNFaVhkLTUEAg6pNQeX3jsu1P4QWAcnhFdsOd4O5X/2YZ5dSesXvZXZaVTFmb9KciWvaPuz3uImS8hnXcvNjWBv5qkqBUPCKAhPPMxZjgeqeJzgOWFy1EOqbLcgAn+YgYMCT4xlViNTEotMtRo97Qgg4b4zaOebbdhCmaic/mcSXtBX+3ygOZJbXUZPEffn8vhALlVHDVx9T8CTslP2AbRQZxBSUsmYFLCiRRP0hwCGGPSK7YO0J1oIRaSFpvEfUsMoYAKer1oQHGEafZGzpU5C1KSe7XRP5QrNSgBinAOaKY5VMFusfdlSSkVxILXtDSr78jF/VG3LyZb/oJsmzpSPpQA9Sak6Yk8YI7oP9Kd2NOMVVl2moeFXiIwP9QrjRrwGI5jNjEW9/3hNmWRYpU2N0bqfaFAQtqdPSFCtBkBXtTWtMYlJFXDQGi0XsiA/CJbw8Pio8LJEWZv8AiCoCzgDM/vGb/hvtC5aVyD/zk0/vQCv0JHKLft9aQQlIwJLE6Zkbox/Zmbct9kUf/eD83fyIjdK+OjSEsWmek7RmkEgUBNYpLUmsajatmF9e4/rGatxZvP2jkiz0mCKSBnGu2bZCiQgkUIfq4EZCyJEyY5LJEHWObaZKEzxNK5JPilmrISSAoa08jGrja7nPLlxZZ29Dn58/aKaeQki7gXr/ANyPaNtZ5cm2WcTJBdqKR+YGlCIxm3LOUMnAgvpgx9olXF0zVSUlaBJkrdnESZN1SVEMygTyr7QdLmghyIbNAxi1MlxRTT1qWpalYlieOB9POLrYtrlpAvrQi7/UoJG41Z4GVJDQJOD0AyNYq7EunZtkyitAtKQpckIWywDdcKuu5yoRHniZRVNs6wcHvHFiFufM+Uex9ntllew+6OK5U5hXBSlKHWPKtkbOuAEvQlnO+LSoxc8mx+xBfWsaqB/1Rr5AZJ4MOMZ/YFl7olxUkl/nOL2fM8IL4fPSMZ9zfj7FZakAmBxKBB94ktsy4z4qNBu31jocAkpGHHyiheSu2ndRLfMEDi5b3flGm7IzJvc94bviJASaFSQ7Eni/HiXijtWyFTky04KmLDNkkVUeSX8o3MiQEISkYAMDdYAAMxIwYCE3So5uaW6Om20qkg1pdV6pBEQqmXq3FK5FOdKrumDJIScFY73HX5nHUSTeNcDQ1OlPmkRlXg57YImzkliSBkkKvdVEP8aGHZSVm7MBWKCqy1MPClk+Twd3BUQasPWJJAIIX4gxwI82EHyN+R5MuboACQGSkMBAG2SLwe79OYqMd8Sm0ipennphFXtHxm8pIYBgDjrDb0aykq0AzrOlQxfgzvkQ2YMDKmKQQkpJJdjQXm3A0O7mIsZkh8yNSmhjkyw3qFSilsCfPV4hOtMxuirl7QU3/BUP7iH41MKC1pZgpKidQBg+8Ywo0p+h2BJm73G54XU8zDFlnwYUNf0jgHhLkZuygWHF4xUXROLMR2on95NNfCAyeGBPA18ootnH/fLOXZlv6D2g7ak55xyxPJqDoTFJJW81P9w81Ax3pdNGiR7kmYJqSvc3ECM/brKa0oYN7O2sGWUv9NIbtCeydScI40uqj0b6SKybKSxc+E5Cj5n5vixZLMxZmAYANu0hiHYB8AAfnF4SlKwFMQXrTrEzds8vkk5SINnbGl2eaJsnvEKr+clKhooEsR+sWlos0q1TXWyPCRjRzcb0VTfAiRWsPIq8NTfkfHNxtlbbOzKkE3S9dcoEOzSKHKNCmYrD2jk0qOOLcPQw1JGq/kP0Zq02Jg9eUDo2ecACTgd0alckKFSKb/u8ISQw8RYVpd9gIrJFfOW8j+IkiUhMsSVgISEAXVflADYR5rtTaclU+YZf0llAHFF4OQ2TFxyjXLsksly6uKr3k8PlhIoAeQAEEuYy+RLsV9rnoWkFLUCRTRSXFeURoJZsWqT5D3i6mWMLlqLVdLlscceEVxkMHZgNc9InKzt4XlGwGfY3qzk4xyxynK1TlsEh2eiQkO6vm6JE24IBUsnSgckmgA3/AGibZVkvgqmoYAgpQS7Kd7yy7KVuqBjU1jRaVsjlnXYO2QpRJnKF0qDISaFMsl6jJSqE6UGUWxtSj+UEj5jAKUl6DzjilnBiN7mOZyyds4LbdsKTayPyjrhDk20vhwZ4BmWgJNVMMHxBw/SENxKt7U8oB0HotyefH7xIbc2eQ1irLvQBPXjEoGpHOh6xSsMWWAtof6no7Pzjhtg3wKJKce9bTBusQlKgdQM3HWHTHiw5Vp09IUu3JfOKwKUAaF8qiOhdKmh+ZGEKi4RbpeZfnCimC2oB7+phQ9DpAPfPvGbhvWIZ82iqlm18ucEJUwfdTj+0Vu1Z4usdLx4Cgf8A7iII7dBHbow01d6atWpUBwZTeZikkzGZXEjl8EW01VB/d7XvJyIp1Io2hb/En7iO81ZuewW0yoqRmXI34Rq56wZoFTdqeWEef/w/pMvOzVx6x6JZKi+KkqPkI5OV07NnNribJkTsWB6Yw5M0mpBpTSI5aTkPhhLWpmFYws4STvLoY+Ljl0ER95u1zP2hBatAeDQpa1MXJ8oLBNjROUfyhs3JFH4eUTpUVHhqfmENWQ1WJ4isNYGpHn7Q2xtkNn2lLXgoBixvNid/mInSrGqNKPg9AzQ9JS1EpPT5l5Q0THZm604w3JeBuS8IYmeST4FcwRE6LxJJbUAFT84Zexpu3NgTEfe6Fj1iLJtGj2YkdzMvZEH2ilty0hCtzef7xNJ2j3dnmEkYip+cYwlt7QqWlSmoVADeHIH+mN+OOSs7eKeMC+sswMHDPU8B8MWMicFA8YynfXC5BvFKRyxi62ZNCk3q7uWvWHyfUOV9LZcS03Tj7wydUg7m3QGtV4+Jxhg/Qt8xh8mQEuQVPm59o50cSC0Jpo24Mc46wD3kuQzYfNIiQNXyzHzWIpiVClFV0PwwWOwg7odNOF6ukD9xipNDxJrCZRDPrhwirYWya8lyAAADThv1hCXRya7gMcXiOzhRWkYPR/eGTJpCccyKYwWwtkoSFfUXbM0bDDrHVoANPf7QKq0LD6aZ74lVaPzEKfMY0Lw7CyUq+V+0KB1TDlTcztzhQthYIZh3HT1MUu2JxJKd3iI1oEpHBx1ixtU5ku3DDGKoyTMWK0Sz71a72f40acdLZpB1szO15PdhIJqHKv7lXnbc5YcIg2HKCrQkEUN2nIQTt1V6bMbAEJ6MPQw7YNnJmuMUlPuPaOq+kplZYppkT1Idri1J0wURXpHpsm0eBKXYs+bVrjwaPOO1kq5bVK1ur8m9RHoGybYJkpCwA5DGlXGTxhy7imDfTsMXak0HiJwoCXIxbLOJL5x8yQPWOpmNhocA0RTUjRzvxjndGTaCHAYEPwciupERIRWvmYHkzQXZLHjElCaPuid+BBHcpBBBbMV3jdE89k4GoyZ92sDJTi1WLP6REmd5Foe/IFlLNDQb/MRGtWYoPTzgL8YRgMfaGLtKtG9GgoTYaJz6nnHVTCXy+cIFTNyaorjyjiUOp2UHemnm0GIUB9s5x/BMkkEzK0YsA/SMNJnrUAGYBscz7x6DteyhVlW6TeCxnqCIxNnklVoloKXBIJ3JFT5Dzjs4n0G8fqipm7RnCbMQpVQoiuTFvaNv2NtJMtQUbxChwwaMz2r2f/vMyYkHxKBb+5OHWNF2HsxTIN4KdSyeQAAbn6wuRrAU26NKFB3Brujsv6mcGvKIO9GDa8ITgVYY5RzGISJRSTV8S+rGEJigwfGuFKYREqc1dWFOXn9oYiaHbo5gAJE5WDPw0xrHSshRoQxJ/aBRLUxKqMCzVwLB9KViaXOSC5LgjyYv94rEYTOAJDMwGOZBGoiCes0LYPgM9ee+IUzAo0JrVvgpDZjk+FTg4deO6HiByUtSjQhKcDmwD+bMYlCm/MHf5yiKehV0DEkU1xwpiYFtEhlJxLA0GpYV4GBxG0WK7SScEiFAglqOCVciWjkLEkrrYlSiwoakDEDefYQxMoSkOSPCCc8ccd5gn8Ul6Cpjk8hQYh06Qk/HgpMwFsvBXiHiJCjzBPo0aDswQ61CrlDt/ap/N4g7SWGYrvJiQAm6l66UoOBeBuyO0QJhl08bFPEAuOnpHVJqUNFt2jvb8PMlLNLyVJJ/tII/1RZdg7WO5Ukn6VO24j/8wN2zkulF4hgojqH9B5RU9lrZ3c4BJa8GwxOIiVHLiDwehTZzMXI1ofKGpBNavEQtCiwVhv5ZcobMV/SpuUc1EUh6kKCsdKesTS0sBSuPx4hSRjEil0f29YAscucokgaNu6w8Lu41f40DhRObcg0dQrM1LZwAFS2NE05NWOKIFK745LOBGIr7wqO5L7hCEPNoSaYcMd0NE3TF4SJbuzA6gP5xGbGrG8A/GAKHbYmtZCFYle9qJAH+qK3Zcohd4hqMfKBO3G0O7ly5Q8RKr5bIUAH+V+kS7GtBmLWQ30pIrkSfv5x1JVxWaXUQLtQoC0lJ0lGuThP2jRSSUJCUuw6xiu3lrKbVdBchEt21aL7sxb+8Suv0M76EMP8ATBNdA5fUu5lpZ3FA3pXAboUtYUCoBTM4IbLj8oYiCi+ZNXYcuRiT8VQBIrnrSvtHOYkaZ2pYHPH40ESVg4KqDi28YdIgl2kP4kBgDzfOOKnrBSyQ2NMwahs9ekMZLMW5UxbAkPqXrA862BIFCr9WH3jqwrH/ABY5UiWUKeIj1eG36Exsu1EsEhiKhQyoab4knEOlqFq6fKw8KQUC6nHMbyR9oiXZ2atGD4+cF+AZJKmeEOSWfk9OH7RCi2ABncgu1K0FNMPWCpkr6ioFiSQH1eB5cmXiM0nr+0OxnPxKhm3F+sKDrMU3QBgOHH1MKKGVAQKqwwYZ8NzRGpSQaVINDlDpmEPl4VjnFZX7TsK5iLqVEFVDUANmMIqE7AXLUlae7AG/xNhjlTRo1cwBJGLDniHFMoHRbAcaD7a9I0jOS7FJ+imn2HvElE1YZX0sa6g8jGbXsr+aooU6EqF05vSg1IPpGzWQo+FL0pSmPo5iaTYgqqwEsxYGp+V6RpDlxKTQDZp5CReBCsDxoeRrhBCQvFqFons9lQlylIclzo9a14wdecpBTU/PeM5Si3oh0CpGZwhs1BepIGmbwZMNPaGFAUHNGaJTFZFITXGmn65QrzPoczXDSJUynNCzjBhXPzaIZ35WYimNPTlFFIllzgcI4iaEqPhuk0w6M0dKmz3ADCJAks5+/qKRLYMmSqnGIJ0+7UksN3XCFKlqqSpw1AXd/TCOGcUABwzsBo2vrCJMv2tLLlG6SCG1ZYNHfW9FZsLafdzVOaEFJf8ALX7isbK0W3EULHBvjRntn9nUTCtc4qQpySlKQwJrmY6uOSlHFlraoD27sO0LmJmJTeCmBNKNnwY+UBWK1Ks81aQCasoVBLHP2/WNYhQlhKZK1LQxAKsQR7EM0LY1kXJWtaQlSlkkqU98YOxyDnKGp10yH+GFWVd9IUCq8oUBBvdNWHNosbGbpN6hahoanBw+Ie9xS2cNRNmLqtN0jAhw4OXzWJU2VF8MkZFRvYHEmvXHKM3jY6iDJ2YxcrSbwdOWeYOBbj0g0yZglmqWSQAMS1avpWOTZiElmwemPMmJEWwKo43N+kS5JdhOkMTZFApvH6gx4hmHpA02RdqC4DtTQ584KNrxo4DVIprSGicgjLB8PnGIciG0Qy7MspQpIoSb2rOFE+bv94G7tYIBU1cdzmm4/cxYItoDAuQHA6v6wOZoNClgC76u32gdCbT7BcqUoSzeYkqQBXJnV6wPKkiniOD4b8ssK8o6ZzMwwL11pHQsMSGypwFfOC/RP6EmwhQHhLsct5PoYUL8VuVurHIMiirIYO5I/eOonhwBiaM2RAr5RIpIIA4s0dlFmzMShHCotTSr56RHLQSKNXGJ5in9/WGzGFCHqG4keYhgdvAPd/SBlKJLAnR6Y/sfOCZUwgEEDA0Hl94aCp8Rzg0PQ1ZUUm7l7M1Tg5MR2Hvn8RDZHMUgmUFuXVT4YdMF3FRr89YeitHHYkmrlsfmcOTeUfEGGQ1x945hQVLY9YUu0hnagz5whEkpKaOGONOvtCnzA5art5Y0hhtKSzhyD83DzhgNQSGwZucFNBQ9SimjUcVy3QkAmqlM+fHlvh0uYA+v2f7Qxc8U5BvmGELQrCAw8KajIviz1bKGzR/LBGKnB0xp5PEYnu1A1YkkpbwuSCCK6jD7czDtAL8Mkl63qEV04R2ahq+He+ow8ohRaUAPUZeTxwzUKGdcN16o+boW7DZyXKQC7AHNvT1HOJASFXmGbAcKfDEC0oJoCCo4aYecTCUxxIvGgHDN8ovY0mPvrLE9IIlrZ6h4jm2pIZqtuO8e0Q3w3h5+f3EZsmXoKVafDRzX0ERBRJAu4jQCuERTPCCanQUwrDZUxTVDb3GJG6AQUqcCGzA0wYMWEMtLN4WoNMcn/SBkzxeZzryrT5pBCamkVY0ziUsLwFa0Gr4wyel2D1pq0ETrCoLqoMwZIfc5PnHELN5j5M0NlX4IErSlOFSMwRA4Sa1YmgFKRNPKcS7DH19I5LUk0KX/AFH7QuwuwxaF5158td0KJRMKaJw4n7QodRDpP//Z"/>
          <p:cNvSpPr>
            <a:spLocks noChangeAspect="1" noChangeArrowheads="1"/>
          </p:cNvSpPr>
          <p:nvPr/>
        </p:nvSpPr>
        <p:spPr bwMode="auto">
          <a:xfrm>
            <a:off x="155575" y="-2033588"/>
            <a:ext cx="5000625" cy="4238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QUExQWFhUXGRgaGBgYFxgYFxwbGhsaGBwaHBoaHCggGhwlHBgdIjEhJSkrLi4uGh8zODMsNygtLisBCgoKDg0OGhAQGywkHyQsLCwsLCwsLCwsLCw0LCwsLCwsLCwsLCwsLCwsLCwsLCwsLCwsLCwsLCwsLCwsLCwsLP/AABEIAM8A9AMBIgACEQEDEQH/xAAcAAABBQEBAQAAAAAAAAAAAAAEAAIDBQYBBwj/xABDEAABAgMFBQcCBAQDBwUAAAABAhEAAyEEEjFBUQVhcYGRBhMiobHB8DLRFELh8QcjUnKSorIVJDNDYoLSFlNjwuL/xAAZAQADAQEBAAAAAAAAAAAAAAAAAQIDBAX/xAAlEQACAgIBBAICAwAAAAAAAAAAAQIREiEDIjFBURMyYXEEkfD/2gAMAwEAAhEDEQA/APcIUKFAAoUKFAAoUKFAAoUKOEwAdhQoUAChQoUAChQoUAChRwGOwAKFChQAKFChQAKFChQAKFChQAKFChQAKFDZswJBUogAVJNAIH2dbROTfSGQT4ScVAZtkHwh1qwCoUKFCAUKFCgAiE4NXVucPeAFy3XNS5qlJA3m9XyHSJpMxpQUs/lrv4cfeHQBcKGSlG6Hocxvjq1sPmJwhAOhRwQjAB2OKEdhGAAWw2i9eBDKSWP34QSDAgpOBGCkkHikgjyUYIX9Q+YfD0hsBTXYtjiOUdQp6jD71+0dWlxA+z1fWNFkNoWBI6mAAlKgcIbOWySdA8QyiwSBgX64/eO7Q/4a94Z+NIPIEdlnFRPHlSnVxBkAWVBv0wSkBznjXnjBp0gYkdTHSYUNme4hDHQoUKADhMdMMnFgTpWOk0fnAB2EtTB4aosOEUe1O1VnluhKu8mMWSiofQqwEAFjbphC0gHF+rQFtvtLJsyHUq8o/SgGp4/0jeYy429MtPepISkteQEEkjIi9m5A6x5/bZ3iN4kknWGmno0+JrbNaNp2jaU9MpyEEuoJ+lCcydTx1j1KRKCEpQkMEgADcKRhv4VSrsqaVIUhSlBiul4MWABrkTwaN3Dk70Q1sdHAY7DRievzpEiHQoUKADGK7RL/AJhUlJBQE5jC9/5RJZ+0V+XKBQQ10lqggB8CKeJozc5VCdbw8mEDSJ3hlnMIS/QRtSA3h2/LMyUAojG89GcMPP0goW5C5t0LBSEhZY8UgFuZ5R56i0gkZnP5zguyTASo0x+36wYIR6Ai3ooLwD+ghs3aqARV3HnpGKBZeD0x5wrTaWUjj7GFghm6lW9BDu0Mm2tN9nB8IUP8QD8nHWMkbY0BT56ypN1TVA5FqcKAwsUFM3s765eGKvNJh1pWHQMyr2UfQRlJ9qKFSyVEeLJJ0O+ItobTN9BSTQ4kNkfvBivY8ZejZmZU/Ks7QHZbUO9nDQpP+RP2jKnabsCSS4L+fzjHNjTe8nlJJYhyxxYKGMGCS7k7L6faB3Mpy1+6XzDm8T0iwtqgUJCTQrQK6OC3lGV2qFIMtJcgMATWgDNEltt5MsBy98HHSHiI0uzpwUVq1UWG4AQXLU7n43yvOMXZreoJUUlsWbgBBNpt61pKEK/LpTBm6RLiV5NQq2ywWK0ucrweHzsC2OQjyrZaSmf36pX0AkMUgAjFSRmRvYOY19l24iYl5a1XkveBooPhThnCURyVM1EuYFAEYEPCQcdx/X3jI2baikpYHAqPUv7xUbY7fyrO4KytbVSnF95wEPAR6Ko66RjNtfxEssiXdSozZgSAyPpBbNWHR48n7SduJ9qcFRQh/oBPmcz5RlO+JMNRS7gei7S7aWq2C4VCXLOKUUfJicTENnVcASjm+MZ2wTaBouEznSXxaM5s6eKKRcdnJ4TakLWTcqCAcTiB/iAh3aC1CVMUZMpKQfElVVKINRVX08mgDY4DlZwSCrmGSP8AMRFyjZqZlmlzTMS6LwKSTeKQoDqHw0jLuzfsrsysjac3vkzErXfSXBcljHtHZftCm1SX/wCYCywMArWuRx8so892tsRdwGyKlJ/qC3B5KqAHybnBHY60qkzwJ10Kmo8V36byc+Y9Y1jTo5uRPZ6lItaVEjTH516GI7TawlSS9Kg86j0il/FAKvJLuPGBpryrB+0GMlSkl2F4cqxpjFHN1MK/2iNPOOwJJUhg5rCiqgT1Hln4lRSHBauWQpA0/vj9CVGgwTG4uq06EQ66rd85xn8hrRiJEmbioKzDMX4tBNhtCkfUD81jXV19I6tTAlRDAPWD5QoqBaVEjwmu4wNbbQXDm6HxJAah6xX7c7VqPgk+Ef1ZnhpGanWhTOXJOJOMHy/g1XF7NPaNvSwAAVKI0DesRy9voJqSOhjELtCohtFsyNYWTDFHp6p6VAd2oEOHrhrTGCbdYJly/LStYzZJNaYNHmvYyzLtVrlyXVdJdZq4Qmqq5PhxUI+gJaQlISkMAGAFABgwikyJMwMyzzBKBUUoBAIcsXxw1o7GObHtc1K+8EtbNQkJI8OpSo4jWLSYCu0TFHBJKUvhjU9RjxiOdaLp8V4HIgEjqPdoiU29HRDiSpmhnhNoQCnBQ5j9QfSMxa7LPvXEpJuly1AzHM9YajaJE5gsJZJUGLKqog+E1ZkjpBn4srPiWTxhxnol8O9difZtnCP+MUtUs+8M7ZVgXaG0khQEv6T4S2IJ140gghN0gkM1dOcZ+zT5c7uzJJ7ozSHSALzVd2DpdJqMREOTb/BquOK/Z3aMpUy9LvmWhS0pKnum6HKvq1UTyEXe2bAmyWdM5AJMkJCzmZVEqJbFh4uALRk5lsWuhQLpHeYuXvOaMxvXzTdGrnWOcizLdZmIVLIWlRAZJBvF2wAy3ZxadGHIroxvay3TVSUqQSgGYpMy6T4qApUFf0lOWoOkYubKU26NZswo/DTZJmpmIEu9LWwv3KlClIcnwkEOHxbKKCcgoUULqR/TVJGIIO+G2JJUUc2HyJJfCLaXYUk0HzJoKRY7jCrecJyBQGSEMB5+0FSpmIGLfZ/KGWlAOpHrDBMCHKqAUG/dGb2arRfSpBShSdSkHkH6eI9BEuzZgJVLclKwaVu3x9Km1dPppDtjrv2cLV+Zai7Nio05CGr8KnDu7jHF8PeMlezZta9Fhs61uCCW3P5dYDtE4CdLUmjH3iumoUVlaS18rwqAXqIMkbPUPqJUd0VYsTR2O1m8QX1FHi1stsWEKlkLwI+k1DUiu2TJCkgLBoKMTzpBszZsskFqjOvzKNo8ia2cfJHGVE/+0FAAFKqAZHSFAx2VL1VT/qX/AOUKHmiLGd8WpTpD5cws5aISlLVbjWGoWjnzaMLYyw78DECkZDtptcqaUigH1Nmf0jQKUnIcrsYna1mN4k4msRKTTo6OCF2yolofEx2csswgiyyAVMTygW1qZRAwikzZohlymqzmALTZycBTV4urNIvJh0ywkJpnFZEONlt/BwhNrnBVFmV4X0vJKm8jyj1yfPCEqWrBIJPIPHz5PWuXNTMlqKFpqFDEUbn+8aqxdtLVPQZUy4UkVUAQWcesaZWjH47kbXZy0KkJVMU0xYKiwcAqJU3nA0+YKj6gcx+rGMXYe2KikXpI08Kj6GCpfatJUlJlTA5Ad0kB6O0S9nRHFeSxsKFKXMINXo6Uk64kilcHzi0lBYH0C9g15hxoC3nGY/8AUlnlkoImApZzcBH0jQv5RqZU0UhNUWnbK63WNcwfzFeElI7tDsXI+o4q8huibZhQlEkhrpMu6w1SvBuMF22cEoQr/wCRHmSIz2x1ylmSgAIlyrqUpUu8SpAICq5lRcAYC7DE3TD7BYbsu/dAF4JUo/UrxZf9IANemFdR2q2iiVYrRV2kzMP7TGU/GSe7KRNllXiUoBaSQHdRIByzjO9r+1UudKXZ7M677BSwCEhLuQHHiJZtMYsxnFNW2Zbs7bClSK1RiNZaiAtLZtRQG4xqdrWMH+YAK0VTore8ZOwyLi5ajgFAHgaHyMbGyzwpc6UclKDHNJJ9HI5Q3szjpgtns4o+WJ4ZekSLlk4HyhyZZBu6fH+b4Ns0ihJ6Ri2bJaK20SgA+H6w7Yewl26eJQcSkMZiqBgch/1HyZ4MVZitSUpDlVA/zCN9sOzS7NKCENqotVSs1GnSHZnN0GK2GjuhKugIAAA0A00jE7e7NTZBvBZVLL5BxuUfeN2q2qyUOv6Q38QCDeKW048IT2RGeJhLOi5IYMoqWC2BChip9GLN9o12wtkhSXIYjEafMeBEVm1Ufh5ajJSCWUpIcfUaISCd584g2Ja7XZ1mbakgGcyZgDlyhICVYkYUOecTBZXfg25ZOKTXk1dqsiUDGsAE8Yp7TtBNptshSFEplJWV/wBNWod94J840A2iN0W1Wjnk8u4Njmen6QoIVbQa06RyFZOJWrlUxz+ekc/Dj+qmOHp8yiIoUMX4uaYdecRTQQX0fI9MYmxg3aCd3EiZMckpFMKlwPUwDagJktEwCikpV1GHWI+2cz/dVCjlQGeANYg7E2jvrGU5y5ikcj4h5k9IU49GRv8Ax5VLH2ATLFQmp6ZRXKs7muMaG2yCCpgGau7TjrFQqXdiUzoaCrCgNFvMQm4fCHLV03eUUFln1MaKzeKWNHIeBjVGJ2lJJWS+BwblBGykG7NIyDeSlDzTFltiwkKyAgezS2RMGamPRKh/941jLRk47AEyQBTKm6IxL8aCdQOpH2iZiOuvtEC3UoAY3h6iLIIrcXWsgVKlPpSkei2ZTmuv6x57bUETJgP9avU0jWbOtl4jSEzTi7lrtiY0uSkZzE+ReMilNy1qTSk9J6qlmnIDpGm2oXVIGIvE+RPtGNtloAtqQGDzJZpk10H5ugj2Dke/96I9hqYzVUcpWDwIUT6QVZNngpBT8xgbY6KzBk6hxcKT7xqtlWUBOGAhSdERVoytqsxwGIw4iv2gKVtVYnqmqHivqKgNFKcp3tk+YEae1oDkNzig2jYfEVDOKUiZRNFaVhkLTUEAg6pNQeX3jsu1P4QWAcnhFdsOd4O5X/2YZ5dSesXvZXZaVTFmb9KciWvaPuz3uImS8hnXcvNjWBv5qkqBUPCKAhPPMxZjgeqeJzgOWFy1EOqbLcgAn+YgYMCT4xlViNTEotMtRo97Qgg4b4zaOebbdhCmaic/mcSXtBX+3ygOZJbXUZPEffn8vhALlVHDVx9T8CTslP2AbRQZxBSUsmYFLCiRRP0hwCGGPSK7YO0J1oIRaSFpvEfUsMoYAKer1oQHGEafZGzpU5C1KSe7XRP5QrNSgBinAOaKY5VMFusfdlSSkVxILXtDSr78jF/VG3LyZb/oJsmzpSPpQA9Sak6Yk8YI7oP9Kd2NOMVVl2moeFXiIwP9QrjRrwGI5jNjEW9/3hNmWRYpU2N0bqfaFAQtqdPSFCtBkBXtTWtMYlJFXDQGi0XsiA/CJbw8Pio8LJEWZv8AiCoCzgDM/vGb/hvtC5aVyD/zk0/vQCv0JHKLft9aQQlIwJLE6Zkbox/Zmbct9kUf/eD83fyIjdK+OjSEsWmek7RmkEgUBNYpLUmsajatmF9e4/rGatxZvP2jkiz0mCKSBnGu2bZCiQgkUIfq4EZCyJEyY5LJEHWObaZKEzxNK5JPilmrISSAoa08jGrja7nPLlxZZ29Dn58/aKaeQki7gXr/ANyPaNtZ5cm2WcTJBdqKR+YGlCIxm3LOUMnAgvpgx9olXF0zVSUlaBJkrdnESZN1SVEMygTyr7QdLmghyIbNAxi1MlxRTT1qWpalYlieOB9POLrYtrlpAvrQi7/UoJG41Z4GVJDQJOD0AyNYq7EunZtkyitAtKQpckIWywDdcKuu5yoRHniZRVNs6wcHvHFiFufM+Uex9ntllew+6OK5U5hXBSlKHWPKtkbOuAEvQlnO+LSoxc8mx+xBfWsaqB/1Rr5AZJ4MOMZ/YFl7olxUkl/nOL2fM8IL4fPSMZ9zfj7FZakAmBxKBB94ktsy4z4qNBu31jocAkpGHHyiheSu2ndRLfMEDi5b3flGm7IzJvc94bviJASaFSQ7Eni/HiXijtWyFTky04KmLDNkkVUeSX8o3MiQEISkYAMDdYAAMxIwYCE3So5uaW6Om20qkg1pdV6pBEQqmXq3FK5FOdKrumDJIScFY73HX5nHUSTeNcDQ1OlPmkRlXg57YImzkliSBkkKvdVEP8aGHZSVm7MBWKCqy1MPClk+Twd3BUQasPWJJAIIX4gxwI82EHyN+R5MuboACQGSkMBAG2SLwe79OYqMd8Sm0ipennphFXtHxm8pIYBgDjrDb0aykq0AzrOlQxfgzvkQ2YMDKmKQQkpJJdjQXm3A0O7mIsZkh8yNSmhjkyw3qFSilsCfPV4hOtMxuirl7QU3/BUP7iH41MKC1pZgpKidQBg+8Ywo0p+h2BJm73G54XU8zDFlnwYUNf0jgHhLkZuygWHF4xUXROLMR2on95NNfCAyeGBPA18ootnH/fLOXZlv6D2g7ak55xyxPJqDoTFJJW81P9w81Ax3pdNGiR7kmYJqSvc3ECM/brKa0oYN7O2sGWUv9NIbtCeydScI40uqj0b6SKybKSxc+E5Cj5n5vixZLMxZmAYANu0hiHYB8AAfnF4SlKwFMQXrTrEzds8vkk5SINnbGl2eaJsnvEKr+clKhooEsR+sWlos0q1TXWyPCRjRzcb0VTfAiRWsPIq8NTfkfHNxtlbbOzKkE3S9dcoEOzSKHKNCmYrD2jk0qOOLcPQw1JGq/kP0Zq02Jg9eUDo2ecACTgd0alckKFSKb/u8ISQw8RYVpd9gIrJFfOW8j+IkiUhMsSVgISEAXVflADYR5rtTaclU+YZf0llAHFF4OQ2TFxyjXLsksly6uKr3k8PlhIoAeQAEEuYy+RLsV9rnoWkFLUCRTRSXFeURoJZsWqT5D3i6mWMLlqLVdLlscceEVxkMHZgNc9InKzt4XlGwGfY3qzk4xyxynK1TlsEh2eiQkO6vm6JE24IBUsnSgckmgA3/AGibZVkvgqmoYAgpQS7Kd7yy7KVuqBjU1jRaVsjlnXYO2QpRJnKF0qDISaFMsl6jJSqE6UGUWxtSj+UEj5jAKUl6DzjilnBiN7mOZyyds4LbdsKTayPyjrhDk20vhwZ4BmWgJNVMMHxBw/SENxKt7U8oB0HotyefH7xIbc2eQ1irLvQBPXjEoGpHOh6xSsMWWAtof6no7Pzjhtg3wKJKce9bTBusQlKgdQM3HWHTHiw5Vp09IUu3JfOKwKUAaF8qiOhdKmh+ZGEKi4RbpeZfnCimC2oB7+phQ9DpAPfPvGbhvWIZ82iqlm18ucEJUwfdTj+0Vu1Z4usdLx4Cgf8A7iII7dBHbow01d6atWpUBwZTeZikkzGZXEjl8EW01VB/d7XvJyIp1Io2hb/En7iO81ZuewW0yoqRmXI34Rq56wZoFTdqeWEef/w/pMvOzVx6x6JZKi+KkqPkI5OV07NnNribJkTsWB6Yw5M0mpBpTSI5aTkPhhLWpmFYws4STvLoY+Ljl0ER95u1zP2hBatAeDQpa1MXJ8oLBNjROUfyhs3JFH4eUTpUVHhqfmENWQ1WJ4isNYGpHn7Q2xtkNn2lLXgoBixvNid/mInSrGqNKPg9AzQ9JS1EpPT5l5Q0THZm604w3JeBuS8IYmeST4FcwRE6LxJJbUAFT84Zexpu3NgTEfe6Fj1iLJtGj2YkdzMvZEH2ilty0hCtzef7xNJ2j3dnmEkYip+cYwlt7QqWlSmoVADeHIH+mN+OOSs7eKeMC+sswMHDPU8B8MWMicFA8YynfXC5BvFKRyxi62ZNCk3q7uWvWHyfUOV9LZcS03Tj7wydUg7m3QGtV4+Jxhg/Qt8xh8mQEuQVPm59o50cSC0Jpo24Mc46wD3kuQzYfNIiQNXyzHzWIpiVClFV0PwwWOwg7odNOF6ukD9xipNDxJrCZRDPrhwirYWya8lyAAADThv1hCXRya7gMcXiOzhRWkYPR/eGTJpCccyKYwWwtkoSFfUXbM0bDDrHVoANPf7QKq0LD6aZ74lVaPzEKfMY0Lw7CyUq+V+0KB1TDlTcztzhQthYIZh3HT1MUu2JxJKd3iI1oEpHBx1ixtU5ku3DDGKoyTMWK0Sz71a72f40acdLZpB1szO15PdhIJqHKv7lXnbc5YcIg2HKCrQkEUN2nIQTt1V6bMbAEJ6MPQw7YNnJmuMUlPuPaOq+kplZYppkT1Idri1J0wURXpHpsm0eBKXYs+bVrjwaPOO1kq5bVK1ur8m9RHoGybYJkpCwA5DGlXGTxhy7imDfTsMXak0HiJwoCXIxbLOJL5x8yQPWOpmNhocA0RTUjRzvxjndGTaCHAYEPwciupERIRWvmYHkzQXZLHjElCaPuid+BBHcpBBBbMV3jdE89k4GoyZ92sDJTi1WLP6REmd5Foe/IFlLNDQb/MRGtWYoPTzgL8YRgMfaGLtKtG9GgoTYaJz6nnHVTCXy+cIFTNyaorjyjiUOp2UHemnm0GIUB9s5x/BMkkEzK0YsA/SMNJnrUAGYBscz7x6DteyhVlW6TeCxnqCIxNnklVoloKXBIJ3JFT5Dzjs4n0G8fqipm7RnCbMQpVQoiuTFvaNv2NtJMtQUbxChwwaMz2r2f/vMyYkHxKBb+5OHWNF2HsxTIN4KdSyeQAAbn6wuRrAU26NKFB3Brujsv6mcGvKIO9GDa8ITgVYY5RzGISJRSTV8S+rGEJigwfGuFKYREqc1dWFOXn9oYiaHbo5gAJE5WDPw0xrHSshRoQxJ/aBRLUxKqMCzVwLB9KViaXOSC5LgjyYv94rEYTOAJDMwGOZBGoiCes0LYPgM9ee+IUzAo0JrVvgpDZjk+FTg4deO6HiByUtSjQhKcDmwD+bMYlCm/MHf5yiKehV0DEkU1xwpiYFtEhlJxLA0GpYV4GBxG0WK7SScEiFAglqOCVciWjkLEkrrYlSiwoakDEDefYQxMoSkOSPCCc8ccd5gn8Ul6Cpjk8hQYh06Qk/HgpMwFsvBXiHiJCjzBPo0aDswQ61CrlDt/ap/N4g7SWGYrvJiQAm6l66UoOBeBuyO0QJhl08bFPEAuOnpHVJqUNFt2jvb8PMlLNLyVJJ/tII/1RZdg7WO5Ukn6VO24j/8wN2zkulF4hgojqH9B5RU9lrZ3c4BJa8GwxOIiVHLiDwehTZzMXI1ofKGpBNavEQtCiwVhv5ZcobMV/SpuUc1EUh6kKCsdKesTS0sBSuPx4hSRjEil0f29YAscucokgaNu6w8Lu41f40DhRObcg0dQrM1LZwAFS2NE05NWOKIFK745LOBGIr7wqO5L7hCEPNoSaYcMd0NE3TF4SJbuzA6gP5xGbGrG8A/GAKHbYmtZCFYle9qJAH+qK3Zcohd4hqMfKBO3G0O7ly5Q8RKr5bIUAH+V+kS7GtBmLWQ30pIrkSfv5x1JVxWaXUQLtQoC0lJ0lGuThP2jRSSUJCUuw6xiu3lrKbVdBchEt21aL7sxb+8Suv0M76EMP8ATBNdA5fUu5lpZ3FA3pXAboUtYUCoBTM4IbLj8oYiCi+ZNXYcuRiT8VQBIrnrSvtHOYkaZ2pYHPH40ESVg4KqDi28YdIgl2kP4kBgDzfOOKnrBSyQ2NMwahs9ekMZLMW5UxbAkPqXrA862BIFCr9WH3jqwrH/ABY5UiWUKeIj1eG36Exsu1EsEhiKhQyoab4knEOlqFq6fKw8KQUC6nHMbyR9oiXZ2atGD4+cF+AZJKmeEOSWfk9OH7RCi2ABncgu1K0FNMPWCpkr6ioFiSQH1eB5cmXiM0nr+0OxnPxKhm3F+sKDrMU3QBgOHH1MKKGVAQKqwwYZ8NzRGpSQaVINDlDpmEPl4VjnFZX7TsK5iLqVEFVDUANmMIqE7AXLUlae7AG/xNhjlTRo1cwBJGLDniHFMoHRbAcaD7a9I0jOS7FJ+imn2HvElE1YZX0sa6g8jGbXsr+aooU6EqF05vSg1IPpGzWQo+FL0pSmPo5iaTYgqqwEsxYGp+V6RpDlxKTQDZp5CReBCsDxoeRrhBCQvFqFons9lQlylIclzo9a14wdecpBTU/PeM5Si3oh0CpGZwhs1BepIGmbwZMNPaGFAUHNGaJTFZFITXGmn65QrzPoczXDSJUynNCzjBhXPzaIZ35WYimNPTlFFIllzgcI4iaEqPhuk0w6M0dKmz3ADCJAks5+/qKRLYMmSqnGIJ0+7UksN3XCFKlqqSpw1AXd/TCOGcUABwzsBo2vrCJMv2tLLlG6SCG1ZYNHfW9FZsLafdzVOaEFJf8ALX7isbK0W3EULHBvjRntn9nUTCtc4qQpySlKQwJrmY6uOSlHFlraoD27sO0LmJmJTeCmBNKNnwY+UBWK1Ks81aQCasoVBLHP2/WNYhQlhKZK1LQxAKsQR7EM0LY1kXJWtaQlSlkkqU98YOxyDnKGp10yH+GFWVd9IUCq8oUBBvdNWHNosbGbpN6hahoanBw+Ie9xS2cNRNmLqtN0jAhw4OXzWJU2VF8MkZFRvYHEmvXHKM3jY6iDJ2YxcrSbwdOWeYOBbj0g0yZglmqWSQAMS1avpWOTZiElmwemPMmJEWwKo43N+kS5JdhOkMTZFApvH6gx4hmHpA02RdqC4DtTQ584KNrxo4DVIprSGicgjLB8PnGIciG0Qy7MspQpIoSb2rOFE+bv94G7tYIBU1cdzmm4/cxYItoDAuQHA6v6wOZoNClgC76u32gdCbT7BcqUoSzeYkqQBXJnV6wPKkiniOD4b8ssK8o6ZzMwwL11pHQsMSGypwFfOC/RP6EmwhQHhLsct5PoYUL8VuVurHIMiirIYO5I/eOonhwBiaM2RAr5RIpIIA4s0dlFmzMShHCotTSr56RHLQSKNXGJ5in9/WGzGFCHqG4keYhgdvAPd/SBlKJLAnR6Y/sfOCZUwgEEDA0Hl94aCp8Rzg0PQ1ZUUm7l7M1Tg5MR2Hvn8RDZHMUgmUFuXVT4YdMF3FRr89YeitHHYkmrlsfmcOTeUfEGGQ1x945hQVLY9YUu0hnagz5whEkpKaOGONOvtCnzA5art5Y0hhtKSzhyD83DzhgNQSGwZucFNBQ9SimjUcVy3QkAmqlM+fHlvh0uYA+v2f7Qxc8U5BvmGELQrCAw8KajIviz1bKGzR/LBGKnB0xp5PEYnu1A1YkkpbwuSCCK6jD7czDtAL8Mkl63qEV04R2ahq+He+ow8ohRaUAPUZeTxwzUKGdcN16o+boW7DZyXKQC7AHNvT1HOJASFXmGbAcKfDEC0oJoCCo4aYecTCUxxIvGgHDN8ovY0mPvrLE9IIlrZ6h4jm2pIZqtuO8e0Q3w3h5+f3EZsmXoKVafDRzX0ERBRJAu4jQCuERTPCCanQUwrDZUxTVDb3GJG6AQUqcCGzA0wYMWEMtLN4WoNMcn/SBkzxeZzryrT5pBCamkVY0ziUsLwFa0Gr4wyel2D1pq0ETrCoLqoMwZIfc5PnHELN5j5M0NlX4IErSlOFSMwRA4Sa1YmgFKRNPKcS7DH19I5LUk0KX/AFH7QuwuwxaF5158td0KJRMKaJw4n7QodRDpP//Z"/>
          <p:cNvSpPr>
            <a:spLocks noChangeAspect="1" noChangeArrowheads="1"/>
          </p:cNvSpPr>
          <p:nvPr/>
        </p:nvSpPr>
        <p:spPr bwMode="auto">
          <a:xfrm>
            <a:off x="307975" y="-1881188"/>
            <a:ext cx="5000625" cy="4238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TEhQUExQWFhUXGRgaGBgYFxgYFxwbGhsaGBwaHBoaHCggGhwlHBgdIjEhJSkrLi4uGh8zODMsNygtLisBCgoKDg0OGhAQGywkHyQsLCwsLCwsLCwsLCw0LCwsLCwsLCwsLCwsLCwsLCwsLCwsLCwsLCwsLCwsLCwsLCwsLP/AABEIAM8A9AMBIgACEQEDEQH/xAAcAAABBQEBAQAAAAAAAAAAAAAEAAIDBQYBBwj/xABDEAABAgMFBQcCBAQDBwUAAAABAhEAAyEEEjFBUQVhcYGRBhMiobHB8DLRFELh8QcjUnKSorIVJDNDYoLSFlNjwuL/xAAZAQADAQEBAAAAAAAAAAAAAAAAAQIDBAX/xAAlEQACAgIBBAICAwAAAAAAAAAAAQIREiEDIjFBURMyYXEEkfD/2gAMAwEAAhEDEQA/APcIUKFAAoUKFAAoUKFAAoUKOEwAdhQoUAChQoUAChQoUAChRwGOwAKFChQAKFChQAKFChQAKFChQAKFChQAKFDZswJBUogAVJNAIH2dbROTfSGQT4ScVAZtkHwh1qwCoUKFCAUKFCgAiE4NXVucPeAFy3XNS5qlJA3m9XyHSJpMxpQUs/lrv4cfeHQBcKGSlG6Hocxvjq1sPmJwhAOhRwQjAB2OKEdhGAAWw2i9eBDKSWP34QSDAgpOBGCkkHikgjyUYIX9Q+YfD0hsBTXYtjiOUdQp6jD71+0dWlxA+z1fWNFkNoWBI6mAAlKgcIbOWySdA8QyiwSBgX64/eO7Q/4a94Z+NIPIEdlnFRPHlSnVxBkAWVBv0wSkBznjXnjBp0gYkdTHSYUNme4hDHQoUKADhMdMMnFgTpWOk0fnAB2EtTB4aosOEUe1O1VnluhKu8mMWSiofQqwEAFjbphC0gHF+rQFtvtLJsyHUq8o/SgGp4/0jeYy429MtPepISkteQEEkjIi9m5A6x5/bZ3iN4kknWGmno0+JrbNaNp2jaU9MpyEEuoJ+lCcydTx1j1KRKCEpQkMEgADcKRhv4VSrsqaVIUhSlBiul4MWABrkTwaN3Dk70Q1sdHAY7DRievzpEiHQoUKADGK7RL/AJhUlJBQE5jC9/5RJZ+0V+XKBQQ10lqggB8CKeJozc5VCdbw8mEDSJ3hlnMIS/QRtSA3h2/LMyUAojG89GcMPP0goW5C5t0LBSEhZY8UgFuZ5R56i0gkZnP5zguyTASo0x+36wYIR6Ai3ooLwD+ghs3aqARV3HnpGKBZeD0x5wrTaWUjj7GFghm6lW9BDu0Mm2tN9nB8IUP8QD8nHWMkbY0BT56ypN1TVA5FqcKAwsUFM3s765eGKvNJh1pWHQMyr2UfQRlJ9qKFSyVEeLJJ0O+ItobTN9BSTQ4kNkfvBivY8ZejZmZU/Ks7QHZbUO9nDQpP+RP2jKnabsCSS4L+fzjHNjTe8nlJJYhyxxYKGMGCS7k7L6faB3Mpy1+6XzDm8T0iwtqgUJCTQrQK6OC3lGV2qFIMtJcgMATWgDNEltt5MsBy98HHSHiI0uzpwUVq1UWG4AQXLU7n43yvOMXZreoJUUlsWbgBBNpt61pKEK/LpTBm6RLiV5NQq2ywWK0ucrweHzsC2OQjyrZaSmf36pX0AkMUgAjFSRmRvYOY19l24iYl5a1XkveBooPhThnCURyVM1EuYFAEYEPCQcdx/X3jI2baikpYHAqPUv7xUbY7fyrO4KytbVSnF95wEPAR6Ko66RjNtfxEssiXdSozZgSAyPpBbNWHR48n7SduJ9qcFRQh/oBPmcz5RlO+JMNRS7gei7S7aWq2C4VCXLOKUUfJicTENnVcASjm+MZ2wTaBouEznSXxaM5s6eKKRcdnJ4TakLWTcqCAcTiB/iAh3aC1CVMUZMpKQfElVVKINRVX08mgDY4DlZwSCrmGSP8AMRFyjZqZlmlzTMS6LwKSTeKQoDqHw0jLuzfsrsysjac3vkzErXfSXBcljHtHZftCm1SX/wCYCywMArWuRx8so892tsRdwGyKlJ/qC3B5KqAHybnBHY60qkzwJ10Kmo8V36byc+Y9Y1jTo5uRPZ6lItaVEjTH516GI7TawlSS9Kg86j0il/FAKvJLuPGBpryrB+0GMlSkl2F4cqxpjFHN1MK/2iNPOOwJJUhg5rCiqgT1Hln4lRSHBauWQpA0/vj9CVGgwTG4uq06EQ66rd85xn8hrRiJEmbioKzDMX4tBNhtCkfUD81jXV19I6tTAlRDAPWD5QoqBaVEjwmu4wNbbQXDm6HxJAah6xX7c7VqPgk+Ef1ZnhpGanWhTOXJOJOMHy/g1XF7NPaNvSwAAVKI0DesRy9voJqSOhjELtCohtFsyNYWTDFHp6p6VAd2oEOHrhrTGCbdYJly/LStYzZJNaYNHmvYyzLtVrlyXVdJdZq4Qmqq5PhxUI+gJaQlISkMAGAFABgwikyJMwMyzzBKBUUoBAIcsXxw1o7GObHtc1K+8EtbNQkJI8OpSo4jWLSYCu0TFHBJKUvhjU9RjxiOdaLp8V4HIgEjqPdoiU29HRDiSpmhnhNoQCnBQ5j9QfSMxa7LPvXEpJuly1AzHM9YajaJE5gsJZJUGLKqog+E1ZkjpBn4srPiWTxhxnol8O9difZtnCP+MUtUs+8M7ZVgXaG0khQEv6T4S2IJ140gghN0gkM1dOcZ+zT5c7uzJJ7ozSHSALzVd2DpdJqMREOTb/BquOK/Z3aMpUy9LvmWhS0pKnum6HKvq1UTyEXe2bAmyWdM5AJMkJCzmZVEqJbFh4uALRk5lsWuhQLpHeYuXvOaMxvXzTdGrnWOcizLdZmIVLIWlRAZJBvF2wAy3ZxadGHIroxvay3TVSUqQSgGYpMy6T4qApUFf0lOWoOkYubKU26NZswo/DTZJmpmIEu9LWwv3KlClIcnwkEOHxbKKCcgoUULqR/TVJGIIO+G2JJUUc2HyJJfCLaXYUk0HzJoKRY7jCrecJyBQGSEMB5+0FSpmIGLfZ/KGWlAOpHrDBMCHKqAUG/dGb2arRfSpBShSdSkHkH6eI9BEuzZgJVLclKwaVu3x9Km1dPppDtjrv2cLV+Zai7Nio05CGr8KnDu7jHF8PeMlezZta9Fhs61uCCW3P5dYDtE4CdLUmjH3iumoUVlaS18rwqAXqIMkbPUPqJUd0VYsTR2O1m8QX1FHi1stsWEKlkLwI+k1DUiu2TJCkgLBoKMTzpBszZsskFqjOvzKNo8ia2cfJHGVE/+0FAAFKqAZHSFAx2VL1VT/qX/AOUKHmiLGd8WpTpD5cws5aISlLVbjWGoWjnzaMLYyw78DECkZDtptcqaUigH1Nmf0jQKUnIcrsYna1mN4k4msRKTTo6OCF2yolofEx2csswgiyyAVMTygW1qZRAwikzZohlymqzmALTZycBTV4urNIvJh0ywkJpnFZEONlt/BwhNrnBVFmV4X0vJKm8jyj1yfPCEqWrBIJPIPHz5PWuXNTMlqKFpqFDEUbn+8aqxdtLVPQZUy4UkVUAQWcesaZWjH47kbXZy0KkJVMU0xYKiwcAqJU3nA0+YKj6gcx+rGMXYe2KikXpI08Kj6GCpfatJUlJlTA5Ad0kB6O0S9nRHFeSxsKFKXMINXo6Uk64kilcHzi0lBYH0C9g15hxoC3nGY/8AUlnlkoImApZzcBH0jQv5RqZU0UhNUWnbK63WNcwfzFeElI7tDsXI+o4q8huibZhQlEkhrpMu6w1SvBuMF22cEoQr/wCRHmSIz2x1ylmSgAIlyrqUpUu8SpAICq5lRcAYC7DE3TD7BYbsu/dAF4JUo/UrxZf9IANemFdR2q2iiVYrRV2kzMP7TGU/GSe7KRNllXiUoBaSQHdRIByzjO9r+1UudKXZ7M677BSwCEhLuQHHiJZtMYsxnFNW2Zbs7bClSK1RiNZaiAtLZtRQG4xqdrWMH+YAK0VTore8ZOwyLi5ajgFAHgaHyMbGyzwpc6UclKDHNJJ9HI5Q3szjpgtns4o+WJ4ZekSLlk4HyhyZZBu6fH+b4Ns0ihJ6Ri2bJaK20SgA+H6w7Yewl26eJQcSkMZiqBgch/1HyZ4MVZitSUpDlVA/zCN9sOzS7NKCENqotVSs1GnSHZnN0GK2GjuhKugIAAA0A00jE7e7NTZBvBZVLL5BxuUfeN2q2qyUOv6Q38QCDeKW048IT2RGeJhLOi5IYMoqWC2BChip9GLN9o12wtkhSXIYjEafMeBEVm1Ufh5ajJSCWUpIcfUaISCd584g2Ja7XZ1mbakgGcyZgDlyhICVYkYUOecTBZXfg25ZOKTXk1dqsiUDGsAE8Yp7TtBNptshSFEplJWV/wBNWod94J840A2iN0W1Wjnk8u4Njmen6QoIVbQa06RyFZOJWrlUxz+ekc/Dj+qmOHp8yiIoUMX4uaYdecRTQQX0fI9MYmxg3aCd3EiZMckpFMKlwPUwDagJktEwCikpV1GHWI+2cz/dVCjlQGeANYg7E2jvrGU5y5ikcj4h5k9IU49GRv8Ax5VLH2ATLFQmp6ZRXKs7muMaG2yCCpgGau7TjrFQqXdiUzoaCrCgNFvMQm4fCHLV03eUUFln1MaKzeKWNHIeBjVGJ2lJJWS+BwblBGykG7NIyDeSlDzTFltiwkKyAgezS2RMGamPRKh/941jLRk47AEyQBTKm6IxL8aCdQOpH2iZiOuvtEC3UoAY3h6iLIIrcXWsgVKlPpSkei2ZTmuv6x57bUETJgP9avU0jWbOtl4jSEzTi7lrtiY0uSkZzE+ReMilNy1qTSk9J6qlmnIDpGm2oXVIGIvE+RPtGNtloAtqQGDzJZpk10H5ugj2Dke/96I9hqYzVUcpWDwIUT6QVZNngpBT8xgbY6KzBk6hxcKT7xqtlWUBOGAhSdERVoytqsxwGIw4iv2gKVtVYnqmqHivqKgNFKcp3tk+YEae1oDkNzig2jYfEVDOKUiZRNFaVhkLTUEAg6pNQeX3jsu1P4QWAcnhFdsOd4O5X/2YZ5dSesXvZXZaVTFmb9KciWvaPuz3uImS8hnXcvNjWBv5qkqBUPCKAhPPMxZjgeqeJzgOWFy1EOqbLcgAn+YgYMCT4xlViNTEotMtRo97Qgg4b4zaOebbdhCmaic/mcSXtBX+3ygOZJbXUZPEffn8vhALlVHDVx9T8CTslP2AbRQZxBSUsmYFLCiRRP0hwCGGPSK7YO0J1oIRaSFpvEfUsMoYAKer1oQHGEafZGzpU5C1KSe7XRP5QrNSgBinAOaKY5VMFusfdlSSkVxILXtDSr78jF/VG3LyZb/oJsmzpSPpQA9Sak6Yk8YI7oP9Kd2NOMVVl2moeFXiIwP9QrjRrwGI5jNjEW9/3hNmWRYpU2N0bqfaFAQtqdPSFCtBkBXtTWtMYlJFXDQGi0XsiA/CJbw8Pio8LJEWZv8AiCoCzgDM/vGb/hvtC5aVyD/zk0/vQCv0JHKLft9aQQlIwJLE6Zkbox/Zmbct9kUf/eD83fyIjdK+OjSEsWmek7RmkEgUBNYpLUmsajatmF9e4/rGatxZvP2jkiz0mCKSBnGu2bZCiQgkUIfq4EZCyJEyY5LJEHWObaZKEzxNK5JPilmrISSAoa08jGrja7nPLlxZZ29Dn58/aKaeQki7gXr/ANyPaNtZ5cm2WcTJBdqKR+YGlCIxm3LOUMnAgvpgx9olXF0zVSUlaBJkrdnESZN1SVEMygTyr7QdLmghyIbNAxi1MlxRTT1qWpalYlieOB9POLrYtrlpAvrQi7/UoJG41Z4GVJDQJOD0AyNYq7EunZtkyitAtKQpckIWywDdcKuu5yoRHniZRVNs6wcHvHFiFufM+Uex9ntllew+6OK5U5hXBSlKHWPKtkbOuAEvQlnO+LSoxc8mx+xBfWsaqB/1Rr5AZJ4MOMZ/YFl7olxUkl/nOL2fM8IL4fPSMZ9zfj7FZakAmBxKBB94ktsy4z4qNBu31jocAkpGHHyiheSu2ndRLfMEDi5b3flGm7IzJvc94bviJASaFSQ7Eni/HiXijtWyFTky04KmLDNkkVUeSX8o3MiQEISkYAMDdYAAMxIwYCE3So5uaW6Om20qkg1pdV6pBEQqmXq3FK5FOdKrumDJIScFY73HX5nHUSTeNcDQ1OlPmkRlXg57YImzkliSBkkKvdVEP8aGHZSVm7MBWKCqy1MPClk+Twd3BUQasPWJJAIIX4gxwI82EHyN+R5MuboACQGSkMBAG2SLwe79OYqMd8Sm0ipennphFXtHxm8pIYBgDjrDb0aykq0AzrOlQxfgzvkQ2YMDKmKQQkpJJdjQXm3A0O7mIsZkh8yNSmhjkyw3qFSilsCfPV4hOtMxuirl7QU3/BUP7iH41MKC1pZgpKidQBg+8Ywo0p+h2BJm73G54XU8zDFlnwYUNf0jgHhLkZuygWHF4xUXROLMR2on95NNfCAyeGBPA18ootnH/fLOXZlv6D2g7ak55xyxPJqDoTFJJW81P9w81Ax3pdNGiR7kmYJqSvc3ECM/brKa0oYN7O2sGWUv9NIbtCeydScI40uqj0b6SKybKSxc+E5Cj5n5vixZLMxZmAYANu0hiHYB8AAfnF4SlKwFMQXrTrEzds8vkk5SINnbGl2eaJsnvEKr+clKhooEsR+sWlos0q1TXWyPCRjRzcb0VTfAiRWsPIq8NTfkfHNxtlbbOzKkE3S9dcoEOzSKHKNCmYrD2jk0qOOLcPQw1JGq/kP0Zq02Jg9eUDo2ecACTgd0alckKFSKb/u8ISQw8RYVpd9gIrJFfOW8j+IkiUhMsSVgISEAXVflADYR5rtTaclU+YZf0llAHFF4OQ2TFxyjXLsksly6uKr3k8PlhIoAeQAEEuYy+RLsV9rnoWkFLUCRTRSXFeURoJZsWqT5D3i6mWMLlqLVdLlscceEVxkMHZgNc9InKzt4XlGwGfY3qzk4xyxynK1TlsEh2eiQkO6vm6JE24IBUsnSgckmgA3/AGibZVkvgqmoYAgpQS7Kd7yy7KVuqBjU1jRaVsjlnXYO2QpRJnKF0qDISaFMsl6jJSqE6UGUWxtSj+UEj5jAKUl6DzjilnBiN7mOZyyds4LbdsKTayPyjrhDk20vhwZ4BmWgJNVMMHxBw/SENxKt7U8oB0HotyefH7xIbc2eQ1irLvQBPXjEoGpHOh6xSsMWWAtof6no7Pzjhtg3wKJKce9bTBusQlKgdQM3HWHTHiw5Vp09IUu3JfOKwKUAaF8qiOhdKmh+ZGEKi4RbpeZfnCimC2oB7+phQ9DpAPfPvGbhvWIZ82iqlm18ucEJUwfdTj+0Vu1Z4usdLx4Cgf8A7iII7dBHbow01d6atWpUBwZTeZikkzGZXEjl8EW01VB/d7XvJyIp1Io2hb/En7iO81ZuewW0yoqRmXI34Rq56wZoFTdqeWEef/w/pMvOzVx6x6JZKi+KkqPkI5OV07NnNribJkTsWB6Yw5M0mpBpTSI5aTkPhhLWpmFYws4STvLoY+Ljl0ER95u1zP2hBatAeDQpa1MXJ8oLBNjROUfyhs3JFH4eUTpUVHhqfmENWQ1WJ4isNYGpHn7Q2xtkNn2lLXgoBixvNid/mInSrGqNKPg9AzQ9JS1EpPT5l5Q0THZm604w3JeBuS8IYmeST4FcwRE6LxJJbUAFT84Zexpu3NgTEfe6Fj1iLJtGj2YkdzMvZEH2ilty0hCtzef7xNJ2j3dnmEkYip+cYwlt7QqWlSmoVADeHIH+mN+OOSs7eKeMC+sswMHDPU8B8MWMicFA8YynfXC5BvFKRyxi62ZNCk3q7uWvWHyfUOV9LZcS03Tj7wydUg7m3QGtV4+Jxhg/Qt8xh8mQEuQVPm59o50cSC0Jpo24Mc46wD3kuQzYfNIiQNXyzHzWIpiVClFV0PwwWOwg7odNOF6ukD9xipNDxJrCZRDPrhwirYWya8lyAAADThv1hCXRya7gMcXiOzhRWkYPR/eGTJpCccyKYwWwtkoSFfUXbM0bDDrHVoANPf7QKq0LD6aZ74lVaPzEKfMY0Lw7CyUq+V+0KB1TDlTcztzhQthYIZh3HT1MUu2JxJKd3iI1oEpHBx1ixtU5ku3DDGKoyTMWK0Sz71a72f40acdLZpB1szO15PdhIJqHKv7lXnbc5YcIg2HKCrQkEUN2nIQTt1V6bMbAEJ6MPQw7YNnJmuMUlPuPaOq+kplZYppkT1Idri1J0wURXpHpsm0eBKXYs+bVrjwaPOO1kq5bVK1ur8m9RHoGybYJkpCwA5DGlXGTxhy7imDfTsMXak0HiJwoCXIxbLOJL5x8yQPWOpmNhocA0RTUjRzvxjndGTaCHAYEPwciupERIRWvmYHkzQXZLHjElCaPuid+BBHcpBBBbMV3jdE89k4GoyZ92sDJTi1WLP6REmd5Foe/IFlLNDQb/MRGtWYoPTzgL8YRgMfaGLtKtG9GgoTYaJz6nnHVTCXy+cIFTNyaorjyjiUOp2UHemnm0GIUB9s5x/BMkkEzK0YsA/SMNJnrUAGYBscz7x6DteyhVlW6TeCxnqCIxNnklVoloKXBIJ3JFT5Dzjs4n0G8fqipm7RnCbMQpVQoiuTFvaNv2NtJMtQUbxChwwaMz2r2f/vMyYkHxKBb+5OHWNF2HsxTIN4KdSyeQAAbn6wuRrAU26NKFB3Brujsv6mcGvKIO9GDa8ITgVYY5RzGISJRSTV8S+rGEJigwfGuFKYREqc1dWFOXn9oYiaHbo5gAJE5WDPw0xrHSshRoQxJ/aBRLUxKqMCzVwLB9KViaXOSC5LgjyYv94rEYTOAJDMwGOZBGoiCes0LYPgM9ee+IUzAo0JrVvgpDZjk+FTg4deO6HiByUtSjQhKcDmwD+bMYlCm/MHf5yiKehV0DEkU1xwpiYFtEhlJxLA0GpYV4GBxG0WK7SScEiFAglqOCVciWjkLEkrrYlSiwoakDEDefYQxMoSkOSPCCc8ccd5gn8Ul6Cpjk8hQYh06Qk/HgpMwFsvBXiHiJCjzBPo0aDswQ61CrlDt/ap/N4g7SWGYrvJiQAm6l66UoOBeBuyO0QJhl08bFPEAuOnpHVJqUNFt2jvb8PMlLNLyVJJ/tII/1RZdg7WO5Ukn6VO24j/8wN2zkulF4hgojqH9B5RU9lrZ3c4BJa8GwxOIiVHLiDwehTZzMXI1ofKGpBNavEQtCiwVhv5ZcobMV/SpuUc1EUh6kKCsdKesTS0sBSuPx4hSRjEil0f29YAscucokgaNu6w8Lu41f40DhRObcg0dQrM1LZwAFS2NE05NWOKIFK745LOBGIr7wqO5L7hCEPNoSaYcMd0NE3TF4SJbuzA6gP5xGbGrG8A/GAKHbYmtZCFYle9qJAH+qK3Zcohd4hqMfKBO3G0O7ly5Q8RKr5bIUAH+V+kS7GtBmLWQ30pIrkSfv5x1JVxWaXUQLtQoC0lJ0lGuThP2jRSSUJCUuw6xiu3lrKbVdBchEt21aL7sxb+8Suv0M76EMP8ATBNdA5fUu5lpZ3FA3pXAboUtYUCoBTM4IbLj8oYiCi+ZNXYcuRiT8VQBIrnrSvtHOYkaZ2pYHPH40ESVg4KqDi28YdIgl2kP4kBgDzfOOKnrBSyQ2NMwahs9ekMZLMW5UxbAkPqXrA862BIFCr9WH3jqwrH/ABY5UiWUKeIj1eG36Exsu1EsEhiKhQyoab4knEOlqFq6fKw8KQUC6nHMbyR9oiXZ2atGD4+cF+AZJKmeEOSWfk9OH7RCi2ABncgu1K0FNMPWCpkr6ioFiSQH1eB5cmXiM0nr+0OxnPxKhm3F+sKDrMU3QBgOHH1MKKGVAQKqwwYZ8NzRGpSQaVINDlDpmEPl4VjnFZX7TsK5iLqVEFVDUANmMIqE7AXLUlae7AG/xNhjlTRo1cwBJGLDniHFMoHRbAcaD7a9I0jOS7FJ+imn2HvElE1YZX0sa6g8jGbXsr+aooU6EqF05vSg1IPpGzWQo+FL0pSmPo5iaTYgqqwEsxYGp+V6RpDlxKTQDZp5CReBCsDxoeRrhBCQvFqFons9lQlylIclzo9a14wdecpBTU/PeM5Si3oh0CpGZwhs1BepIGmbwZMNPaGFAUHNGaJTFZFITXGmn65QrzPoczXDSJUynNCzjBhXPzaIZ35WYimNPTlFFIllzgcI4iaEqPhuk0w6M0dKmz3ADCJAks5+/qKRLYMmSqnGIJ0+7UksN3XCFKlqqSpw1AXd/TCOGcUABwzsBo2vrCJMv2tLLlG6SCG1ZYNHfW9FZsLafdzVOaEFJf8ALX7isbK0W3EULHBvjRntn9nUTCtc4qQpySlKQwJrmY6uOSlHFlraoD27sO0LmJmJTeCmBNKNnwY+UBWK1Ks81aQCasoVBLHP2/WNYhQlhKZK1LQxAKsQR7EM0LY1kXJWtaQlSlkkqU98YOxyDnKGp10yH+GFWVd9IUCq8oUBBvdNWHNosbGbpN6hahoanBw+Ie9xS2cNRNmLqtN0jAhw4OXzWJU2VF8MkZFRvYHEmvXHKM3jY6iDJ2YxcrSbwdOWeYOBbj0g0yZglmqWSQAMS1avpWOTZiElmwemPMmJEWwKo43N+kS5JdhOkMTZFApvH6gx4hmHpA02RdqC4DtTQ584KNrxo4DVIprSGicgjLB8PnGIciG0Qy7MspQpIoSb2rOFE+bv94G7tYIBU1cdzmm4/cxYItoDAuQHA6v6wOZoNClgC76u32gdCbT7BcqUoSzeYkqQBXJnV6wPKkiniOD4b8ssK8o6ZzMwwL11pHQsMSGypwFfOC/RP6EmwhQHhLsct5PoYUL8VuVurHIMiirIYO5I/eOonhwBiaM2RAr5RIpIIA4s0dlFmzMShHCotTSr56RHLQSKNXGJ5in9/WGzGFCHqG4keYhgdvAPd/SBlKJLAnR6Y/sfOCZUwgEEDA0Hl94aCp8Rzg0PQ1ZUUm7l7M1Tg5MR2Hvn8RDZHMUgmUFuXVT4YdMF3FRr89YeitHHYkmrlsfmcOTeUfEGGQ1x945hQVLY9YUu0hnagz5whEkpKaOGONOvtCnzA5art5Y0hhtKSzhyD83DzhgNQSGwZucFNBQ9SimjUcVy3QkAmqlM+fHlvh0uYA+v2f7Qxc8U5BvmGELQrCAw8KajIviz1bKGzR/LBGKnB0xp5PEYnu1A1YkkpbwuSCCK6jD7czDtAL8Mkl63qEV04R2ahq+He+ow8ohRaUAPUZeTxwzUKGdcN16o+boW7DZyXKQC7AHNvT1HOJASFXmGbAcKfDEC0oJoCCo4aYecTCUxxIvGgHDN8ovY0mPvrLE9IIlrZ6h4jm2pIZqtuO8e0Q3w3h5+f3EZsmXoKVafDRzX0ERBRJAu4jQCuERTPCCanQUwrDZUxTVDb3GJG6AQUqcCGzA0wYMWEMtLN4WoNMcn/SBkzxeZzryrT5pBCamkVY0ziUsLwFa0Gr4wyel2D1pq0ETrCoLqoMwZIfc5PnHELN5j5M0NlX4IErSlOFSMwRA4Sa1YmgFKRNPKcS7DH19I5LUk0KX/AFH7QuwuwxaF5158td0KJRMKaJw4n7QodRDpP//Z"/>
          <p:cNvSpPr>
            <a:spLocks noChangeAspect="1" noChangeArrowheads="1"/>
          </p:cNvSpPr>
          <p:nvPr/>
        </p:nvSpPr>
        <p:spPr bwMode="auto">
          <a:xfrm>
            <a:off x="460375" y="-1728788"/>
            <a:ext cx="5000625" cy="4238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www.muleteacher.com/images/for-sale/Bugs-014-resiz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7672" y="1774371"/>
            <a:ext cx="2587625" cy="219332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4" name="Picture 10" descr="http://www.blogcdn.com/www.pawnation.com/media/2010/11/aries-liger-cub-hercules-pic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2462" y="4572000"/>
            <a:ext cx="3045137" cy="202837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76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Gradualism vs. Punctuated Equilibrium</a:t>
            </a:r>
            <a:endParaRPr lang="en-US" dirty="0"/>
          </a:p>
        </p:txBody>
      </p:sp>
      <p:sp>
        <p:nvSpPr>
          <p:cNvPr id="3" name="Content Placeholder 2"/>
          <p:cNvSpPr>
            <a:spLocks noGrp="1"/>
          </p:cNvSpPr>
          <p:nvPr>
            <p:ph idx="1"/>
          </p:nvPr>
        </p:nvSpPr>
        <p:spPr/>
        <p:txBody>
          <a:bodyPr/>
          <a:lstStyle/>
          <a:p>
            <a:r>
              <a:rPr lang="en-US" dirty="0" smtClean="0"/>
              <a:t>Two hypotheses about </a:t>
            </a:r>
            <a:r>
              <a:rPr lang="en-US" b="1" dirty="0" smtClean="0"/>
              <a:t>how</a:t>
            </a:r>
            <a:r>
              <a:rPr lang="en-US" dirty="0" smtClean="0"/>
              <a:t> evolution occurs:</a:t>
            </a:r>
          </a:p>
          <a:p>
            <a:pPr lvl="1"/>
            <a:r>
              <a:rPr lang="en-US" dirty="0" smtClean="0"/>
              <a:t>Gradualism</a:t>
            </a:r>
          </a:p>
          <a:p>
            <a:pPr lvl="2"/>
            <a:r>
              <a:rPr lang="en-US" dirty="0" smtClean="0"/>
              <a:t>Genetic changes are slowly but steadily occurring</a:t>
            </a:r>
          </a:p>
          <a:p>
            <a:pPr lvl="2"/>
            <a:r>
              <a:rPr lang="en-US" dirty="0" smtClean="0"/>
              <a:t>Over time, small changes add up to the formation of a new species</a:t>
            </a:r>
          </a:p>
          <a:p>
            <a:pPr lvl="1"/>
            <a:r>
              <a:rPr lang="en-US" dirty="0" smtClean="0"/>
              <a:t>Punctuated Equilibrium</a:t>
            </a:r>
          </a:p>
          <a:p>
            <a:pPr lvl="2"/>
            <a:r>
              <a:rPr lang="en-US" dirty="0" smtClean="0"/>
              <a:t>Periods of little to no change, followed by a </a:t>
            </a:r>
            <a:r>
              <a:rPr lang="en-US" dirty="0"/>
              <a:t>r</a:t>
            </a:r>
            <a:r>
              <a:rPr lang="en-US" dirty="0" smtClean="0"/>
              <a:t>apid change</a:t>
            </a:r>
            <a:endParaRPr lang="en-US" dirty="0"/>
          </a:p>
          <a:p>
            <a:pPr lvl="2"/>
            <a:r>
              <a:rPr lang="en-US" dirty="0" smtClean="0"/>
              <a:t>Mutation occurs that causes a huge change in a small number of individuals</a:t>
            </a:r>
          </a:p>
          <a:p>
            <a:pPr lvl="3"/>
            <a:r>
              <a:rPr lang="en-US" dirty="0" smtClean="0"/>
              <a:t>If the change is advantageous , these individuals will have high fitness and pass the trait along</a:t>
            </a:r>
          </a:p>
        </p:txBody>
      </p:sp>
    </p:spTree>
    <p:extLst>
      <p:ext uri="{BB962C8B-B14F-4D97-AF65-F5344CB8AC3E}">
        <p14:creationId xmlns:p14="http://schemas.microsoft.com/office/powerpoint/2010/main" val="362223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Evolution</a:t>
            </a:r>
            <a:endParaRPr lang="en-US" dirty="0"/>
          </a:p>
        </p:txBody>
      </p:sp>
      <p:sp>
        <p:nvSpPr>
          <p:cNvPr id="3" name="Content Placeholder 2"/>
          <p:cNvSpPr>
            <a:spLocks noGrp="1"/>
          </p:cNvSpPr>
          <p:nvPr>
            <p:ph idx="1"/>
          </p:nvPr>
        </p:nvSpPr>
        <p:spPr/>
        <p:txBody>
          <a:bodyPr/>
          <a:lstStyle/>
          <a:p>
            <a:r>
              <a:rPr lang="en-US" dirty="0" smtClean="0"/>
              <a:t>Jean Baptiste Lamarck </a:t>
            </a:r>
          </a:p>
          <a:p>
            <a:pPr lvl="1"/>
            <a:r>
              <a:rPr lang="en-US" dirty="0" smtClean="0"/>
              <a:t>French biologist </a:t>
            </a:r>
          </a:p>
          <a:p>
            <a:pPr lvl="1"/>
            <a:r>
              <a:rPr lang="en-US" dirty="0" smtClean="0"/>
              <a:t>Noticed that species changed over time in response to the environment </a:t>
            </a:r>
            <a:endParaRPr lang="en-US" dirty="0"/>
          </a:p>
          <a:p>
            <a:pPr lvl="2"/>
            <a:r>
              <a:rPr lang="en-US" dirty="0" smtClean="0"/>
              <a:t>Evolution!</a:t>
            </a:r>
          </a:p>
          <a:p>
            <a:pPr lvl="1"/>
            <a:r>
              <a:rPr lang="en-US" dirty="0" smtClean="0"/>
              <a:t>Use and Disuse Inheritance </a:t>
            </a:r>
          </a:p>
        </p:txBody>
      </p:sp>
      <p:pic>
        <p:nvPicPr>
          <p:cNvPr id="1026" name="Picture 2" descr="http://upload.wikimedia.org/wikipedia/commons/f/f0/Jean-baptiste_lamarck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8100" y="3200400"/>
            <a:ext cx="3238500"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96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Gradualism Vs. Punctuated equilibrium</a:t>
            </a:r>
            <a:endParaRPr lang="en-US" dirty="0"/>
          </a:p>
        </p:txBody>
      </p:sp>
      <p:pic>
        <p:nvPicPr>
          <p:cNvPr id="3078" name="Picture 6" descr="http://3.bp.blogspot.com/-BkvwlhURNSI/Uj0i0UVoUPI/AAAAAAAAC0U/vlHNAIoaRXI/s1600/punctuated-equilibrium-gra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676400"/>
            <a:ext cx="4648200" cy="485797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7" name="Picture 2" descr="http://biobook.nerinxhs.org/bb/evolution/speciation/1000px-Punctuated-equilibrium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03" y="2433578"/>
            <a:ext cx="4314825" cy="23852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5181600"/>
            <a:ext cx="3276600" cy="461665"/>
          </a:xfrm>
          <a:prstGeom prst="rect">
            <a:avLst/>
          </a:prstGeom>
          <a:noFill/>
        </p:spPr>
        <p:txBody>
          <a:bodyPr wrap="square" rtlCol="0">
            <a:spAutoFit/>
          </a:bodyPr>
          <a:lstStyle/>
          <a:p>
            <a:r>
              <a:rPr lang="en-US" sz="2400" b="1" dirty="0" smtClean="0">
                <a:hlinkClick r:id="rId4"/>
              </a:rPr>
              <a:t>Animation</a:t>
            </a:r>
            <a:endParaRPr lang="en-US" sz="2400" b="1" dirty="0"/>
          </a:p>
        </p:txBody>
      </p:sp>
    </p:spTree>
    <p:extLst>
      <p:ext uri="{BB962C8B-B14F-4D97-AF65-F5344CB8AC3E}">
        <p14:creationId xmlns:p14="http://schemas.microsoft.com/office/powerpoint/2010/main" val="304995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4"/>
          <p:cNvSpPr>
            <a:spLocks noChangeArrowheads="1"/>
          </p:cNvSpPr>
          <p:nvPr/>
        </p:nvSpPr>
        <p:spPr bwMode="auto">
          <a:xfrm>
            <a:off x="0" y="0"/>
            <a:ext cx="13820775" cy="3016250"/>
          </a:xfrm>
          <a:prstGeom prst="rect">
            <a:avLst/>
          </a:prstGeom>
          <a:noFill/>
          <a:ln w="9525">
            <a:noFill/>
            <a:miter lim="800000"/>
            <a:headEnd/>
            <a:tailEnd/>
          </a:ln>
        </p:spPr>
        <p:txBody>
          <a:bodyPr wrap="none" anchor="ctr">
            <a:spAutoFit/>
          </a:bodyPr>
          <a:lstStyle/>
          <a:p>
            <a:r>
              <a:rPr lang="en-US" sz="3200" b="1">
                <a:solidFill>
                  <a:schemeClr val="hlink"/>
                </a:solidFill>
              </a:rPr>
              <a:t>The scene:</a:t>
            </a:r>
            <a:r>
              <a:rPr lang="en-US" sz="3200"/>
              <a:t> a population of wild fruit flies </a:t>
            </a:r>
          </a:p>
          <a:p>
            <a:r>
              <a:rPr lang="en-US" sz="3200"/>
              <a:t>minding its own business on several bunches </a:t>
            </a:r>
          </a:p>
          <a:p>
            <a:r>
              <a:rPr lang="en-US" sz="3200"/>
              <a:t>of rotting bananas, cheerfully laying their eggs </a:t>
            </a:r>
          </a:p>
          <a:p>
            <a:r>
              <a:rPr lang="en-US" sz="3200"/>
              <a:t>in the mushy fruit... </a:t>
            </a:r>
            <a:endParaRPr lang="en-US" sz="3200">
              <a:solidFill>
                <a:srgbClr val="000000"/>
              </a:solidFill>
              <a:latin typeface="Verdana" pitchFamily="34" charset="0"/>
            </a:endParaRPr>
          </a:p>
          <a:p>
            <a:pPr eaLnBrk="0" hangingPunct="0"/>
            <a:r>
              <a:rPr lang="en-US" sz="3200">
                <a:solidFill>
                  <a:srgbClr val="000000"/>
                </a:solidFill>
                <a:latin typeface="Verdana" pitchFamily="34" charset="0"/>
              </a:rPr>
              <a:t>  </a:t>
            </a:r>
            <a:r>
              <a:rPr lang="en-US" sz="3200">
                <a:solidFill>
                  <a:srgbClr val="000000"/>
                </a:solidFill>
              </a:rPr>
              <a:t>                                                                                                        </a:t>
            </a:r>
            <a:r>
              <a:rPr lang="en-US" sz="3200">
                <a:solidFill>
                  <a:srgbClr val="000000"/>
                </a:solidFill>
                <a:latin typeface="Verdana" pitchFamily="34" charset="0"/>
              </a:rPr>
              <a:t> </a:t>
            </a:r>
            <a:endParaRPr lang="en-US" sz="3200"/>
          </a:p>
          <a:p>
            <a:pPr eaLnBrk="0" hangingPunct="0"/>
            <a:endParaRPr lang="en-US" sz="3200">
              <a:solidFill>
                <a:srgbClr val="000000"/>
              </a:solidFill>
              <a:latin typeface="Verdana" pitchFamily="34" charset="0"/>
            </a:endParaRPr>
          </a:p>
        </p:txBody>
      </p:sp>
      <p:pic>
        <p:nvPicPr>
          <p:cNvPr id="50178" name="Picture 5" descr="drosophila_scene1"/>
          <p:cNvPicPr>
            <a:picLocks noChangeAspect="1" noChangeArrowheads="1"/>
          </p:cNvPicPr>
          <p:nvPr/>
        </p:nvPicPr>
        <p:blipFill>
          <a:blip r:embed="rId3"/>
          <a:srcRect/>
          <a:stretch>
            <a:fillRect/>
          </a:stretch>
        </p:blipFill>
        <p:spPr bwMode="auto">
          <a:xfrm>
            <a:off x="1447800" y="2286000"/>
            <a:ext cx="6734175" cy="277177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0222338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ChangeArrowheads="1"/>
          </p:cNvSpPr>
          <p:nvPr/>
        </p:nvSpPr>
        <p:spPr bwMode="auto">
          <a:xfrm>
            <a:off x="0" y="339416"/>
            <a:ext cx="9144000" cy="5938838"/>
          </a:xfrm>
          <a:prstGeom prst="rect">
            <a:avLst/>
          </a:prstGeom>
          <a:noFill/>
          <a:ln w="9525">
            <a:noFill/>
            <a:miter lim="800000"/>
            <a:headEnd/>
            <a:tailEnd/>
          </a:ln>
        </p:spPr>
        <p:txBody>
          <a:bodyPr anchor="ctr">
            <a:spAutoFit/>
          </a:bodyPr>
          <a:lstStyle/>
          <a:p>
            <a:r>
              <a:rPr lang="en-US" sz="3200" b="1" dirty="0">
                <a:solidFill>
                  <a:srgbClr val="000000"/>
                </a:solidFill>
              </a:rPr>
              <a:t>Disaster strikes</a:t>
            </a:r>
            <a:r>
              <a:rPr lang="en-US" sz="3200" b="1" dirty="0"/>
              <a:t>:</a:t>
            </a:r>
            <a:r>
              <a:rPr lang="en-US" sz="3200" dirty="0"/>
              <a:t> A hurricane washes the </a:t>
            </a:r>
          </a:p>
          <a:p>
            <a:r>
              <a:rPr lang="en-US" sz="3200" dirty="0"/>
              <a:t>bananas and the immature fruit flies they </a:t>
            </a:r>
          </a:p>
          <a:p>
            <a:r>
              <a:rPr lang="en-US" sz="3200" dirty="0"/>
              <a:t>contain out to sea. The banana bunch eventually </a:t>
            </a:r>
          </a:p>
          <a:p>
            <a:r>
              <a:rPr lang="en-US" sz="3200" dirty="0"/>
              <a:t>washes up on an island off the coast of the </a:t>
            </a:r>
          </a:p>
          <a:p>
            <a:r>
              <a:rPr lang="en-US" sz="3200" dirty="0"/>
              <a:t>mainland. The fruit flies mature and emerge </a:t>
            </a:r>
          </a:p>
          <a:p>
            <a:r>
              <a:rPr lang="en-US" sz="3200" dirty="0"/>
              <a:t>from their slimy nursery onto the lonely island. </a:t>
            </a:r>
          </a:p>
          <a:p>
            <a:r>
              <a:rPr lang="en-US" sz="2400" dirty="0"/>
              <a:t>The two portions of the population, mainland and island, are </a:t>
            </a:r>
          </a:p>
          <a:p>
            <a:r>
              <a:rPr lang="en-US" sz="2400" dirty="0"/>
              <a:t>now too far apart for gene flow to unite them. At this point, </a:t>
            </a:r>
          </a:p>
          <a:p>
            <a:r>
              <a:rPr lang="en-US" sz="2400" dirty="0"/>
              <a:t>speciation has not occurred—any fruit flies that got back to </a:t>
            </a:r>
          </a:p>
          <a:p>
            <a:r>
              <a:rPr lang="en-US" sz="2400" dirty="0"/>
              <a:t>the mainland could mate and produce healthy </a:t>
            </a:r>
          </a:p>
          <a:p>
            <a:r>
              <a:rPr lang="en-US" sz="2400" dirty="0"/>
              <a:t>offspring with the mainland flies.</a:t>
            </a:r>
            <a:r>
              <a:rPr lang="en-US" sz="3200" dirty="0"/>
              <a:t> </a:t>
            </a:r>
            <a:endParaRPr lang="en-US" sz="3200" dirty="0">
              <a:solidFill>
                <a:srgbClr val="000000"/>
              </a:solidFill>
              <a:latin typeface="Verdana" pitchFamily="34" charset="0"/>
            </a:endParaRPr>
          </a:p>
          <a:p>
            <a:pPr eaLnBrk="0" hangingPunct="0"/>
            <a:r>
              <a:rPr lang="en-US" sz="3200" dirty="0">
                <a:solidFill>
                  <a:srgbClr val="000000"/>
                </a:solidFill>
                <a:latin typeface="Verdana" pitchFamily="34" charset="0"/>
              </a:rPr>
              <a:t>  </a:t>
            </a:r>
            <a:r>
              <a:rPr lang="en-US" sz="3200" dirty="0">
                <a:solidFill>
                  <a:srgbClr val="000000"/>
                </a:solidFill>
              </a:rPr>
              <a:t>                                                                                              </a:t>
            </a:r>
            <a:endParaRPr lang="en-US" sz="3200" dirty="0">
              <a:solidFill>
                <a:srgbClr val="000000"/>
              </a:solidFill>
              <a:latin typeface="Verdana" pitchFamily="34" charset="0"/>
            </a:endParaRPr>
          </a:p>
        </p:txBody>
      </p:sp>
      <p:pic>
        <p:nvPicPr>
          <p:cNvPr id="51202" name="Picture 5" descr="drosophila_scene2"/>
          <p:cNvPicPr>
            <a:picLocks noChangeAspect="1" noChangeArrowheads="1"/>
          </p:cNvPicPr>
          <p:nvPr/>
        </p:nvPicPr>
        <p:blipFill>
          <a:blip r:embed="rId3"/>
          <a:srcRect/>
          <a:stretch>
            <a:fillRect/>
          </a:stretch>
        </p:blipFill>
        <p:spPr bwMode="auto">
          <a:xfrm>
            <a:off x="4938215" y="5124450"/>
            <a:ext cx="4191000" cy="17335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1265859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noChangeArrowheads="1"/>
          </p:cNvSpPr>
          <p:nvPr>
            <p:ph type="body" idx="1"/>
          </p:nvPr>
        </p:nvSpPr>
        <p:spPr>
          <a:xfrm>
            <a:off x="457200" y="304800"/>
            <a:ext cx="8229600" cy="5715000"/>
          </a:xfrm>
        </p:spPr>
        <p:txBody>
          <a:bodyPr/>
          <a:lstStyle/>
          <a:p>
            <a:r>
              <a:rPr lang="en-US" b="1" smtClean="0">
                <a:solidFill>
                  <a:srgbClr val="000000"/>
                </a:solidFill>
                <a:effectLst/>
              </a:rPr>
              <a:t>The populations diverge:</a:t>
            </a:r>
            <a:r>
              <a:rPr lang="en-US" smtClean="0">
                <a:effectLst/>
              </a:rPr>
              <a:t> Ecological conditions are slightly different on the island, and the island population evolves under different selective pressures and experiences different random events than the mainland population does. Morphology, food preferences, and courtship displays change over the course of many generations of natural selection. </a:t>
            </a:r>
          </a:p>
        </p:txBody>
      </p:sp>
    </p:spTree>
    <p:custDataLst>
      <p:tags r:id="rId1"/>
    </p:custDataLst>
    <p:extLst>
      <p:ext uri="{BB962C8B-B14F-4D97-AF65-F5344CB8AC3E}">
        <p14:creationId xmlns:p14="http://schemas.microsoft.com/office/powerpoint/2010/main" val="42367794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5" descr="drosophila_scene3"/>
          <p:cNvPicPr>
            <a:picLocks noChangeAspect="1" noChangeArrowheads="1"/>
          </p:cNvPicPr>
          <p:nvPr/>
        </p:nvPicPr>
        <p:blipFill>
          <a:blip r:embed="rId3"/>
          <a:srcRect/>
          <a:stretch>
            <a:fillRect/>
          </a:stretch>
        </p:blipFill>
        <p:spPr bwMode="auto">
          <a:xfrm>
            <a:off x="609600" y="1371600"/>
            <a:ext cx="7862888" cy="325278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8043019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Grp="1" noChangeArrowheads="1"/>
          </p:cNvSpPr>
          <p:nvPr>
            <p:ph type="body" idx="1"/>
          </p:nvPr>
        </p:nvSpPr>
        <p:spPr>
          <a:xfrm>
            <a:off x="457200" y="381000"/>
            <a:ext cx="8229600" cy="5638800"/>
          </a:xfrm>
        </p:spPr>
        <p:txBody>
          <a:bodyPr/>
          <a:lstStyle/>
          <a:p>
            <a:r>
              <a:rPr lang="en-US" b="1" smtClean="0">
                <a:solidFill>
                  <a:srgbClr val="000000"/>
                </a:solidFill>
                <a:effectLst/>
              </a:rPr>
              <a:t>So we meet again:</a:t>
            </a:r>
            <a:r>
              <a:rPr lang="en-US" smtClean="0">
                <a:effectLst/>
              </a:rPr>
              <a:t> When another storm reintroduces the island flies to the mainland, they will not readily mate with the mainland flies since they’ve evolved different courtship behaviors. The few that do mate with the mainland flies, produce inviable eggs because of other genetic differences between the two populations. The lineage has split now that genes cannot flow between the populations. </a:t>
            </a:r>
          </a:p>
        </p:txBody>
      </p:sp>
    </p:spTree>
    <p:custDataLst>
      <p:tags r:id="rId1"/>
    </p:custDataLst>
    <p:extLst>
      <p:ext uri="{BB962C8B-B14F-4D97-AF65-F5344CB8AC3E}">
        <p14:creationId xmlns:p14="http://schemas.microsoft.com/office/powerpoint/2010/main" val="7378441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Natural Selection:</a:t>
            </a:r>
            <a:endParaRPr lang="en-US" dirty="0"/>
          </a:p>
        </p:txBody>
      </p:sp>
      <p:sp>
        <p:nvSpPr>
          <p:cNvPr id="4" name="Content Placeholder 3"/>
          <p:cNvSpPr>
            <a:spLocks noGrp="1"/>
          </p:cNvSpPr>
          <p:nvPr>
            <p:ph idx="1"/>
          </p:nvPr>
        </p:nvSpPr>
        <p:spPr>
          <a:xfrm>
            <a:off x="609601" y="2489200"/>
            <a:ext cx="2627376" cy="3530600"/>
          </a:xfrm>
        </p:spPr>
        <p:txBody>
          <a:bodyPr/>
          <a:lstStyle/>
          <a:p>
            <a:r>
              <a:rPr lang="en-US" b="1" u="sng" dirty="0" smtClean="0"/>
              <a:t>Adaptation</a:t>
            </a:r>
            <a:r>
              <a:rPr lang="en-US" dirty="0" smtClean="0"/>
              <a:t> = any trait that aids the chances of survival and reproduction of an organism.</a:t>
            </a:r>
            <a:endParaRPr lang="en-US" dirty="0"/>
          </a:p>
        </p:txBody>
      </p:sp>
      <p:sp>
        <p:nvSpPr>
          <p:cNvPr id="2" name="Slide Number Placeholder 1"/>
          <p:cNvSpPr>
            <a:spLocks noGrp="1"/>
          </p:cNvSpPr>
          <p:nvPr>
            <p:ph type="sldNum" sz="quarter" idx="12"/>
          </p:nvPr>
        </p:nvSpPr>
        <p:spPr/>
        <p:txBody>
          <a:bodyPr/>
          <a:lstStyle/>
          <a:p>
            <a:fld id="{BBAEBB3F-46A5-4530-9443-AFD64220E4E3}" type="slidenum">
              <a:rPr lang="en-US" smtClean="0"/>
              <a:t>46</a:t>
            </a:fld>
            <a:endParaRPr lang="en-US"/>
          </a:p>
        </p:txBody>
      </p:sp>
      <p:pic>
        <p:nvPicPr>
          <p:cNvPr id="5" name="Picture 4"/>
          <p:cNvPicPr>
            <a:picLocks noChangeAspect="1"/>
          </p:cNvPicPr>
          <p:nvPr/>
        </p:nvPicPr>
        <p:blipFill>
          <a:blip r:embed="rId2"/>
          <a:stretch>
            <a:fillRect/>
          </a:stretch>
        </p:blipFill>
        <p:spPr>
          <a:xfrm>
            <a:off x="3377040" y="2321775"/>
            <a:ext cx="5573776" cy="4180332"/>
          </a:xfrm>
          <a:prstGeom prst="rect">
            <a:avLst/>
          </a:prstGeom>
        </p:spPr>
      </p:pic>
    </p:spTree>
    <p:extLst>
      <p:ext uri="{BB962C8B-B14F-4D97-AF65-F5344CB8AC3E}">
        <p14:creationId xmlns:p14="http://schemas.microsoft.com/office/powerpoint/2010/main" val="36566256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Selection:</a:t>
            </a:r>
            <a:endParaRPr lang="en-US" dirty="0"/>
          </a:p>
        </p:txBody>
      </p:sp>
      <p:sp>
        <p:nvSpPr>
          <p:cNvPr id="3" name="Content Placeholder 2"/>
          <p:cNvSpPr>
            <a:spLocks noGrp="1"/>
          </p:cNvSpPr>
          <p:nvPr>
            <p:ph idx="1"/>
          </p:nvPr>
        </p:nvSpPr>
        <p:spPr>
          <a:xfrm>
            <a:off x="152400" y="1796497"/>
            <a:ext cx="4162759" cy="3530600"/>
          </a:xfrm>
        </p:spPr>
        <p:txBody>
          <a:bodyPr>
            <a:noAutofit/>
          </a:bodyPr>
          <a:lstStyle/>
          <a:p>
            <a:r>
              <a:rPr lang="en-US" sz="2800" dirty="0" smtClean="0"/>
              <a:t>Two Types:  </a:t>
            </a:r>
            <a:r>
              <a:rPr lang="en-US" sz="2800" b="1" u="sng" dirty="0" smtClean="0"/>
              <a:t>Structural</a:t>
            </a:r>
            <a:r>
              <a:rPr lang="en-US" sz="2800" dirty="0" smtClean="0"/>
              <a:t> and </a:t>
            </a:r>
            <a:r>
              <a:rPr lang="en-US" sz="2800" b="1" u="sng" dirty="0" smtClean="0"/>
              <a:t>Physiological</a:t>
            </a:r>
          </a:p>
          <a:p>
            <a:endParaRPr lang="en-US" sz="2800" dirty="0"/>
          </a:p>
          <a:p>
            <a:r>
              <a:rPr lang="en-US" sz="2800" dirty="0" smtClean="0"/>
              <a:t>STRUCTURAL ADAPTATIONS arise over </a:t>
            </a:r>
            <a:r>
              <a:rPr lang="en-US" sz="2800" b="1" u="sng" dirty="0" smtClean="0"/>
              <a:t>many</a:t>
            </a:r>
            <a:r>
              <a:rPr lang="en-US" sz="2800" dirty="0" smtClean="0"/>
              <a:t> </a:t>
            </a:r>
            <a:r>
              <a:rPr lang="en-US" sz="2800" b="1" u="sng" dirty="0" smtClean="0"/>
              <a:t>generations</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BBAEBB3F-46A5-4530-9443-AFD64220E4E3}" type="slidenum">
              <a:rPr lang="en-US" smtClean="0"/>
              <a:t>47</a:t>
            </a:fld>
            <a:endParaRPr lang="en-US"/>
          </a:p>
        </p:txBody>
      </p:sp>
      <p:pic>
        <p:nvPicPr>
          <p:cNvPr id="5" name="Picture 4"/>
          <p:cNvPicPr>
            <a:picLocks noChangeAspect="1"/>
          </p:cNvPicPr>
          <p:nvPr/>
        </p:nvPicPr>
        <p:blipFill>
          <a:blip r:embed="rId2"/>
          <a:stretch>
            <a:fillRect/>
          </a:stretch>
        </p:blipFill>
        <p:spPr>
          <a:xfrm>
            <a:off x="4382978" y="3192122"/>
            <a:ext cx="4790592" cy="3168777"/>
          </a:xfrm>
          <a:prstGeom prst="rect">
            <a:avLst/>
          </a:prstGeom>
        </p:spPr>
      </p:pic>
    </p:spTree>
    <p:extLst>
      <p:ext uri="{BB962C8B-B14F-4D97-AF65-F5344CB8AC3E}">
        <p14:creationId xmlns:p14="http://schemas.microsoft.com/office/powerpoint/2010/main" val="41373818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Structural </a:t>
            </a:r>
            <a:r>
              <a:rPr lang="en-US" dirty="0" smtClean="0"/>
              <a:t>Adaptations</a:t>
            </a:r>
            <a:endParaRPr lang="en-US" dirty="0"/>
          </a:p>
        </p:txBody>
      </p:sp>
      <p:sp>
        <p:nvSpPr>
          <p:cNvPr id="3" name="Content Placeholder 2"/>
          <p:cNvSpPr>
            <a:spLocks noGrp="1"/>
          </p:cNvSpPr>
          <p:nvPr>
            <p:ph idx="1"/>
          </p:nvPr>
        </p:nvSpPr>
        <p:spPr/>
        <p:txBody>
          <a:bodyPr/>
          <a:lstStyle/>
          <a:p>
            <a:r>
              <a:rPr lang="en-US" b="1" u="sng" dirty="0" smtClean="0"/>
              <a:t>Mimicry</a:t>
            </a:r>
            <a:r>
              <a:rPr lang="en-US" dirty="0" smtClean="0"/>
              <a:t> = provides protection for an organism by enabling it to copy the appearance of another dangerous species.</a:t>
            </a:r>
            <a:endParaRPr lang="en-US" dirty="0"/>
          </a:p>
        </p:txBody>
      </p:sp>
      <p:sp>
        <p:nvSpPr>
          <p:cNvPr id="4" name="Slide Number Placeholder 3"/>
          <p:cNvSpPr>
            <a:spLocks noGrp="1"/>
          </p:cNvSpPr>
          <p:nvPr>
            <p:ph type="sldNum" sz="quarter" idx="12"/>
          </p:nvPr>
        </p:nvSpPr>
        <p:spPr/>
        <p:txBody>
          <a:bodyPr/>
          <a:lstStyle/>
          <a:p>
            <a:fld id="{BBAEBB3F-46A5-4530-9443-AFD64220E4E3}" type="slidenum">
              <a:rPr lang="en-US" smtClean="0"/>
              <a:t>48</a:t>
            </a:fld>
            <a:endParaRPr lang="en-US"/>
          </a:p>
        </p:txBody>
      </p:sp>
      <p:pic>
        <p:nvPicPr>
          <p:cNvPr id="6" name="Picture 5"/>
          <p:cNvPicPr>
            <a:picLocks noChangeAspect="1"/>
          </p:cNvPicPr>
          <p:nvPr/>
        </p:nvPicPr>
        <p:blipFill>
          <a:blip r:embed="rId2"/>
          <a:stretch>
            <a:fillRect/>
          </a:stretch>
        </p:blipFill>
        <p:spPr>
          <a:xfrm>
            <a:off x="3236975" y="3846660"/>
            <a:ext cx="5158265" cy="3025375"/>
          </a:xfrm>
          <a:prstGeom prst="rect">
            <a:avLst/>
          </a:prstGeom>
        </p:spPr>
      </p:pic>
    </p:spTree>
    <p:extLst>
      <p:ext uri="{BB962C8B-B14F-4D97-AF65-F5344CB8AC3E}">
        <p14:creationId xmlns:p14="http://schemas.microsoft.com/office/powerpoint/2010/main" val="2551797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Mimicry:</a:t>
            </a:r>
            <a:endParaRPr lang="en-US" dirty="0"/>
          </a:p>
        </p:txBody>
      </p:sp>
      <p:pic>
        <p:nvPicPr>
          <p:cNvPr id="5" name="Content Placeholder 4"/>
          <p:cNvPicPr>
            <a:picLocks noGrp="1" noChangeAspect="1"/>
          </p:cNvPicPr>
          <p:nvPr>
            <p:ph idx="1"/>
          </p:nvPr>
        </p:nvPicPr>
        <p:blipFill>
          <a:blip r:embed="rId2"/>
          <a:stretch>
            <a:fillRect/>
          </a:stretch>
        </p:blipFill>
        <p:spPr>
          <a:xfrm>
            <a:off x="446151" y="2167930"/>
            <a:ext cx="4418457" cy="3300182"/>
          </a:xfrm>
          <a:prstGeom prst="rect">
            <a:avLst/>
          </a:prstGeom>
        </p:spPr>
      </p:pic>
      <p:sp>
        <p:nvSpPr>
          <p:cNvPr id="4" name="Slide Number Placeholder 3"/>
          <p:cNvSpPr>
            <a:spLocks noGrp="1"/>
          </p:cNvSpPr>
          <p:nvPr>
            <p:ph type="sldNum" sz="quarter" idx="12"/>
          </p:nvPr>
        </p:nvSpPr>
        <p:spPr/>
        <p:txBody>
          <a:bodyPr/>
          <a:lstStyle/>
          <a:p>
            <a:fld id="{BBAEBB3F-46A5-4530-9443-AFD64220E4E3}" type="slidenum">
              <a:rPr lang="en-US" smtClean="0"/>
              <a:t>49</a:t>
            </a:fld>
            <a:endParaRPr lang="en-US"/>
          </a:p>
        </p:txBody>
      </p:sp>
      <p:pic>
        <p:nvPicPr>
          <p:cNvPr id="6" name="Picture 5"/>
          <p:cNvPicPr>
            <a:picLocks noChangeAspect="1"/>
          </p:cNvPicPr>
          <p:nvPr/>
        </p:nvPicPr>
        <p:blipFill>
          <a:blip r:embed="rId3"/>
          <a:stretch>
            <a:fillRect/>
          </a:stretch>
        </p:blipFill>
        <p:spPr>
          <a:xfrm>
            <a:off x="4864608" y="2259370"/>
            <a:ext cx="4193942" cy="3471652"/>
          </a:xfrm>
          <a:prstGeom prst="rect">
            <a:avLst/>
          </a:prstGeom>
        </p:spPr>
      </p:pic>
    </p:spTree>
    <p:extLst>
      <p:ext uri="{BB962C8B-B14F-4D97-AF65-F5344CB8AC3E}">
        <p14:creationId xmlns:p14="http://schemas.microsoft.com/office/powerpoint/2010/main" val="452755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Lamarckism </a:t>
            </a:r>
            <a:endParaRPr lang="en-US" dirty="0"/>
          </a:p>
        </p:txBody>
      </p:sp>
      <p:sp>
        <p:nvSpPr>
          <p:cNvPr id="3" name="Content Placeholder 2"/>
          <p:cNvSpPr>
            <a:spLocks noGrp="1"/>
          </p:cNvSpPr>
          <p:nvPr>
            <p:ph idx="1"/>
          </p:nvPr>
        </p:nvSpPr>
        <p:spPr/>
        <p:txBody>
          <a:bodyPr/>
          <a:lstStyle/>
          <a:p>
            <a:r>
              <a:rPr lang="en-US" b="1" dirty="0" smtClean="0"/>
              <a:t>Use and Disuse Inheritance </a:t>
            </a:r>
            <a:r>
              <a:rPr lang="en-US" dirty="0" smtClean="0"/>
              <a:t>(1809)</a:t>
            </a:r>
          </a:p>
          <a:p>
            <a:pPr lvl="1"/>
            <a:r>
              <a:rPr lang="en-US" dirty="0" smtClean="0"/>
              <a:t>Traits </a:t>
            </a:r>
            <a:r>
              <a:rPr lang="en-US" dirty="0"/>
              <a:t>are acquired in response to the </a:t>
            </a:r>
            <a:r>
              <a:rPr lang="en-US" dirty="0" smtClean="0"/>
              <a:t>environment</a:t>
            </a:r>
            <a:endParaRPr lang="en-US" dirty="0"/>
          </a:p>
          <a:p>
            <a:pPr lvl="1"/>
            <a:r>
              <a:rPr lang="en-US" dirty="0"/>
              <a:t>Acquired traits can be passed on to offspring</a:t>
            </a:r>
          </a:p>
          <a:p>
            <a:pPr lvl="1"/>
            <a:r>
              <a:rPr lang="en-US" b="1" dirty="0"/>
              <a:t>Use</a:t>
            </a:r>
            <a:r>
              <a:rPr lang="en-US" dirty="0"/>
              <a:t>: </a:t>
            </a:r>
            <a:endParaRPr lang="en-US" dirty="0" smtClean="0"/>
          </a:p>
          <a:p>
            <a:pPr lvl="2"/>
            <a:r>
              <a:rPr lang="en-US" dirty="0" smtClean="0"/>
              <a:t>Organisms </a:t>
            </a:r>
            <a:r>
              <a:rPr lang="en-US" dirty="0"/>
              <a:t>will develop characteristics that are </a:t>
            </a:r>
            <a:r>
              <a:rPr lang="en-US" b="1" dirty="0"/>
              <a:t>useful</a:t>
            </a:r>
            <a:r>
              <a:rPr lang="en-US" dirty="0"/>
              <a:t> in a given environment.</a:t>
            </a:r>
          </a:p>
          <a:p>
            <a:pPr lvl="1"/>
            <a:r>
              <a:rPr lang="en-US" b="1" dirty="0"/>
              <a:t>Disuse</a:t>
            </a:r>
            <a:r>
              <a:rPr lang="en-US" b="1" dirty="0" smtClean="0"/>
              <a:t>:</a:t>
            </a:r>
          </a:p>
          <a:p>
            <a:pPr lvl="2"/>
            <a:r>
              <a:rPr lang="en-US" dirty="0" smtClean="0"/>
              <a:t> </a:t>
            </a:r>
            <a:r>
              <a:rPr lang="en-US" dirty="0"/>
              <a:t>Organisms will lose characteristics that are </a:t>
            </a:r>
            <a:r>
              <a:rPr lang="en-US" b="1" dirty="0"/>
              <a:t>not used</a:t>
            </a:r>
            <a:r>
              <a:rPr lang="en-US" dirty="0"/>
              <a:t> in a given environment. </a:t>
            </a:r>
            <a:endParaRPr lang="en-US" dirty="0" smtClean="0"/>
          </a:p>
          <a:p>
            <a:pPr lvl="2"/>
            <a:endParaRPr lang="en-US" dirty="0" smtClean="0"/>
          </a:p>
          <a:p>
            <a:pPr marL="114300" indent="0">
              <a:buNone/>
            </a:pPr>
            <a:r>
              <a:rPr lang="en-US" i="1" dirty="0" smtClean="0"/>
              <a:t>**Use and Disuse Inheritance  is NOT supported by evidence**</a:t>
            </a:r>
            <a:endParaRPr lang="en-US" i="1" dirty="0"/>
          </a:p>
          <a:p>
            <a:endParaRPr lang="en-US" dirty="0"/>
          </a:p>
        </p:txBody>
      </p:sp>
    </p:spTree>
    <p:extLst>
      <p:ext uri="{BB962C8B-B14F-4D97-AF65-F5344CB8AC3E}">
        <p14:creationId xmlns:p14="http://schemas.microsoft.com/office/powerpoint/2010/main" val="99777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Mimicry:</a:t>
            </a:r>
            <a:endParaRPr lang="en-US" dirty="0"/>
          </a:p>
        </p:txBody>
      </p:sp>
      <p:pic>
        <p:nvPicPr>
          <p:cNvPr id="5" name="Content Placeholder 4"/>
          <p:cNvPicPr>
            <a:picLocks noGrp="1" noChangeAspect="1"/>
          </p:cNvPicPr>
          <p:nvPr>
            <p:ph idx="1"/>
          </p:nvPr>
        </p:nvPicPr>
        <p:blipFill>
          <a:blip r:embed="rId2"/>
          <a:stretch>
            <a:fillRect/>
          </a:stretch>
        </p:blipFill>
        <p:spPr>
          <a:xfrm>
            <a:off x="1501975" y="2489200"/>
            <a:ext cx="5073249" cy="3530600"/>
          </a:xfrm>
          <a:prstGeom prst="rect">
            <a:avLst/>
          </a:prstGeom>
        </p:spPr>
      </p:pic>
      <p:sp>
        <p:nvSpPr>
          <p:cNvPr id="4" name="Slide Number Placeholder 3"/>
          <p:cNvSpPr>
            <a:spLocks noGrp="1"/>
          </p:cNvSpPr>
          <p:nvPr>
            <p:ph type="sldNum" sz="quarter" idx="12"/>
          </p:nvPr>
        </p:nvSpPr>
        <p:spPr/>
        <p:txBody>
          <a:bodyPr/>
          <a:lstStyle/>
          <a:p>
            <a:fld id="{BBAEBB3F-46A5-4530-9443-AFD64220E4E3}" type="slidenum">
              <a:rPr lang="en-US" smtClean="0"/>
              <a:t>50</a:t>
            </a:fld>
            <a:endParaRPr lang="en-US"/>
          </a:p>
        </p:txBody>
      </p:sp>
    </p:spTree>
    <p:extLst>
      <p:ext uri="{BB962C8B-B14F-4D97-AF65-F5344CB8AC3E}">
        <p14:creationId xmlns:p14="http://schemas.microsoft.com/office/powerpoint/2010/main" val="37440070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Adaptations:</a:t>
            </a:r>
            <a:endParaRPr lang="en-US" dirty="0"/>
          </a:p>
        </p:txBody>
      </p:sp>
      <p:sp>
        <p:nvSpPr>
          <p:cNvPr id="3" name="Content Placeholder 2"/>
          <p:cNvSpPr>
            <a:spLocks noGrp="1"/>
          </p:cNvSpPr>
          <p:nvPr>
            <p:ph idx="1"/>
          </p:nvPr>
        </p:nvSpPr>
        <p:spPr/>
        <p:txBody>
          <a:bodyPr>
            <a:normAutofit/>
          </a:bodyPr>
          <a:lstStyle/>
          <a:p>
            <a:r>
              <a:rPr lang="en-US" sz="3200" b="1" u="sng" dirty="0" smtClean="0"/>
              <a:t>Camouflage</a:t>
            </a:r>
            <a:r>
              <a:rPr lang="en-US" sz="3200" dirty="0" smtClean="0"/>
              <a:t> = enables an organism top blend in with its surroundings</a:t>
            </a:r>
          </a:p>
          <a:p>
            <a:pPr lvl="1"/>
            <a:r>
              <a:rPr lang="en-US" sz="2800" dirty="0" smtClean="0"/>
              <a:t>More likely to escape predators and survive to reproduce</a:t>
            </a:r>
            <a:endParaRPr lang="en-US" sz="2800" dirty="0"/>
          </a:p>
        </p:txBody>
      </p:sp>
      <p:sp>
        <p:nvSpPr>
          <p:cNvPr id="4" name="Slide Number Placeholder 3"/>
          <p:cNvSpPr>
            <a:spLocks noGrp="1"/>
          </p:cNvSpPr>
          <p:nvPr>
            <p:ph type="sldNum" sz="quarter" idx="12"/>
          </p:nvPr>
        </p:nvSpPr>
        <p:spPr/>
        <p:txBody>
          <a:bodyPr/>
          <a:lstStyle/>
          <a:p>
            <a:fld id="{BBAEBB3F-46A5-4530-9443-AFD64220E4E3}" type="slidenum">
              <a:rPr lang="en-US" smtClean="0"/>
              <a:t>51</a:t>
            </a:fld>
            <a:endParaRPr lang="en-US"/>
          </a:p>
        </p:txBody>
      </p:sp>
    </p:spTree>
    <p:extLst>
      <p:ext uri="{BB962C8B-B14F-4D97-AF65-F5344CB8AC3E}">
        <p14:creationId xmlns:p14="http://schemas.microsoft.com/office/powerpoint/2010/main" val="11884917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Camouflage:</a:t>
            </a:r>
            <a:endParaRPr lang="en-US" dirty="0"/>
          </a:p>
        </p:txBody>
      </p:sp>
      <p:sp>
        <p:nvSpPr>
          <p:cNvPr id="3" name="Content Placeholder 2"/>
          <p:cNvSpPr>
            <a:spLocks noGrp="1"/>
          </p:cNvSpPr>
          <p:nvPr>
            <p:ph idx="1"/>
          </p:nvPr>
        </p:nvSpPr>
        <p:spPr/>
        <p:txBody>
          <a:bodyPr/>
          <a:lstStyle/>
          <a:p>
            <a:r>
              <a:rPr lang="en-US" dirty="0" smtClean="0"/>
              <a:t>Walking Stick</a:t>
            </a:r>
            <a:endParaRPr lang="en-US" dirty="0"/>
          </a:p>
        </p:txBody>
      </p:sp>
      <p:sp>
        <p:nvSpPr>
          <p:cNvPr id="4" name="Slide Number Placeholder 3"/>
          <p:cNvSpPr>
            <a:spLocks noGrp="1"/>
          </p:cNvSpPr>
          <p:nvPr>
            <p:ph type="sldNum" sz="quarter" idx="12"/>
          </p:nvPr>
        </p:nvSpPr>
        <p:spPr/>
        <p:txBody>
          <a:bodyPr/>
          <a:lstStyle/>
          <a:p>
            <a:fld id="{BBAEBB3F-46A5-4530-9443-AFD64220E4E3}" type="slidenum">
              <a:rPr lang="en-US" smtClean="0"/>
              <a:t>52</a:t>
            </a:fld>
            <a:endParaRPr lang="en-US"/>
          </a:p>
        </p:txBody>
      </p:sp>
      <p:pic>
        <p:nvPicPr>
          <p:cNvPr id="5" name="Picture 4"/>
          <p:cNvPicPr>
            <a:picLocks noChangeAspect="1"/>
          </p:cNvPicPr>
          <p:nvPr/>
        </p:nvPicPr>
        <p:blipFill>
          <a:blip r:embed="rId2"/>
          <a:stretch>
            <a:fillRect/>
          </a:stretch>
        </p:blipFill>
        <p:spPr>
          <a:xfrm>
            <a:off x="3547872" y="2751061"/>
            <a:ext cx="5222346" cy="3482652"/>
          </a:xfrm>
          <a:prstGeom prst="rect">
            <a:avLst/>
          </a:prstGeom>
        </p:spPr>
      </p:pic>
    </p:spTree>
    <p:extLst>
      <p:ext uri="{BB962C8B-B14F-4D97-AF65-F5344CB8AC3E}">
        <p14:creationId xmlns:p14="http://schemas.microsoft.com/office/powerpoint/2010/main" val="41375745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Camouflage</a:t>
            </a:r>
            <a:endParaRPr lang="en-US" dirty="0"/>
          </a:p>
        </p:txBody>
      </p:sp>
      <p:pic>
        <p:nvPicPr>
          <p:cNvPr id="5" name="Content Placeholder 4"/>
          <p:cNvPicPr>
            <a:picLocks noGrp="1" noChangeAspect="1"/>
          </p:cNvPicPr>
          <p:nvPr>
            <p:ph idx="1"/>
          </p:nvPr>
        </p:nvPicPr>
        <p:blipFill>
          <a:blip r:embed="rId2"/>
          <a:stretch>
            <a:fillRect/>
          </a:stretch>
        </p:blipFill>
        <p:spPr>
          <a:xfrm>
            <a:off x="226603" y="1826768"/>
            <a:ext cx="3810000" cy="2514600"/>
          </a:xfrm>
          <a:prstGeom prst="rect">
            <a:avLst/>
          </a:prstGeom>
        </p:spPr>
      </p:pic>
      <p:sp>
        <p:nvSpPr>
          <p:cNvPr id="4" name="Slide Number Placeholder 3"/>
          <p:cNvSpPr>
            <a:spLocks noGrp="1"/>
          </p:cNvSpPr>
          <p:nvPr>
            <p:ph type="sldNum" sz="quarter" idx="12"/>
          </p:nvPr>
        </p:nvSpPr>
        <p:spPr/>
        <p:txBody>
          <a:bodyPr/>
          <a:lstStyle/>
          <a:p>
            <a:fld id="{BBAEBB3F-46A5-4530-9443-AFD64220E4E3}" type="slidenum">
              <a:rPr lang="en-US" smtClean="0"/>
              <a:t>53</a:t>
            </a:fld>
            <a:endParaRPr lang="en-US"/>
          </a:p>
        </p:txBody>
      </p:sp>
      <p:pic>
        <p:nvPicPr>
          <p:cNvPr id="6" name="Picture 5"/>
          <p:cNvPicPr>
            <a:picLocks noChangeAspect="1"/>
          </p:cNvPicPr>
          <p:nvPr/>
        </p:nvPicPr>
        <p:blipFill>
          <a:blip r:embed="rId3"/>
          <a:stretch>
            <a:fillRect/>
          </a:stretch>
        </p:blipFill>
        <p:spPr>
          <a:xfrm>
            <a:off x="5759894" y="1185738"/>
            <a:ext cx="2991006" cy="3284516"/>
          </a:xfrm>
          <a:prstGeom prst="rect">
            <a:avLst/>
          </a:prstGeom>
        </p:spPr>
      </p:pic>
      <p:pic>
        <p:nvPicPr>
          <p:cNvPr id="7" name="Picture 6"/>
          <p:cNvPicPr>
            <a:picLocks noChangeAspect="1"/>
          </p:cNvPicPr>
          <p:nvPr/>
        </p:nvPicPr>
        <p:blipFill>
          <a:blip r:embed="rId4"/>
          <a:stretch>
            <a:fillRect/>
          </a:stretch>
        </p:blipFill>
        <p:spPr>
          <a:xfrm>
            <a:off x="377661" y="4279932"/>
            <a:ext cx="3432339" cy="2578068"/>
          </a:xfrm>
          <a:prstGeom prst="rect">
            <a:avLst/>
          </a:prstGeom>
        </p:spPr>
      </p:pic>
      <p:pic>
        <p:nvPicPr>
          <p:cNvPr id="8" name="Picture 7"/>
          <p:cNvPicPr>
            <a:picLocks noChangeAspect="1"/>
          </p:cNvPicPr>
          <p:nvPr/>
        </p:nvPicPr>
        <p:blipFill>
          <a:blip r:embed="rId5"/>
          <a:stretch>
            <a:fillRect/>
          </a:stretch>
        </p:blipFill>
        <p:spPr>
          <a:xfrm>
            <a:off x="3916878" y="4397391"/>
            <a:ext cx="1866900" cy="2343150"/>
          </a:xfrm>
          <a:prstGeom prst="rect">
            <a:avLst/>
          </a:prstGeom>
        </p:spPr>
      </p:pic>
      <p:sp>
        <p:nvSpPr>
          <p:cNvPr id="9" name="TextBox 8"/>
          <p:cNvSpPr txBox="1"/>
          <p:nvPr/>
        </p:nvSpPr>
        <p:spPr>
          <a:xfrm>
            <a:off x="6437376" y="4791456"/>
            <a:ext cx="1957865" cy="1077218"/>
          </a:xfrm>
          <a:prstGeom prst="rect">
            <a:avLst/>
          </a:prstGeom>
          <a:noFill/>
        </p:spPr>
        <p:txBody>
          <a:bodyPr wrap="square" rtlCol="0">
            <a:spAutoFit/>
          </a:bodyPr>
          <a:lstStyle/>
          <a:p>
            <a:r>
              <a:rPr lang="en-US" sz="3200" dirty="0" smtClean="0">
                <a:hlinkClick r:id="rId6"/>
              </a:rPr>
              <a:t>Video Clip</a:t>
            </a:r>
            <a:endParaRPr lang="en-US" sz="3200" dirty="0"/>
          </a:p>
        </p:txBody>
      </p:sp>
    </p:spTree>
    <p:extLst>
      <p:ext uri="{BB962C8B-B14F-4D97-AF65-F5344CB8AC3E}">
        <p14:creationId xmlns:p14="http://schemas.microsoft.com/office/powerpoint/2010/main" val="5413092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Natural Selection</a:t>
            </a:r>
            <a:endParaRPr lang="en-US" dirty="0"/>
          </a:p>
        </p:txBody>
      </p:sp>
      <p:sp>
        <p:nvSpPr>
          <p:cNvPr id="3" name="Content Placeholder 2"/>
          <p:cNvSpPr>
            <a:spLocks noGrp="1"/>
          </p:cNvSpPr>
          <p:nvPr>
            <p:ph idx="1"/>
          </p:nvPr>
        </p:nvSpPr>
        <p:spPr/>
        <p:txBody>
          <a:bodyPr/>
          <a:lstStyle/>
          <a:p>
            <a:r>
              <a:rPr lang="en-US" dirty="0" smtClean="0"/>
              <a:t>Lighter colored pepper moths less noticeable on lichen covered trees</a:t>
            </a:r>
            <a:endParaRPr lang="en-US" dirty="0"/>
          </a:p>
        </p:txBody>
      </p:sp>
      <p:sp>
        <p:nvSpPr>
          <p:cNvPr id="4" name="Slide Number Placeholder 3"/>
          <p:cNvSpPr>
            <a:spLocks noGrp="1"/>
          </p:cNvSpPr>
          <p:nvPr>
            <p:ph type="sldNum" sz="quarter" idx="12"/>
          </p:nvPr>
        </p:nvSpPr>
        <p:spPr/>
        <p:txBody>
          <a:bodyPr/>
          <a:lstStyle/>
          <a:p>
            <a:fld id="{BBAEBB3F-46A5-4530-9443-AFD64220E4E3}" type="slidenum">
              <a:rPr lang="en-US" smtClean="0"/>
              <a:t>54</a:t>
            </a:fld>
            <a:endParaRPr lang="en-US"/>
          </a:p>
        </p:txBody>
      </p:sp>
      <p:pic>
        <p:nvPicPr>
          <p:cNvPr id="5" name="Picture 4"/>
          <p:cNvPicPr>
            <a:picLocks noChangeAspect="1"/>
          </p:cNvPicPr>
          <p:nvPr/>
        </p:nvPicPr>
        <p:blipFill>
          <a:blip r:embed="rId2"/>
          <a:stretch>
            <a:fillRect/>
          </a:stretch>
        </p:blipFill>
        <p:spPr>
          <a:xfrm>
            <a:off x="0" y="3728160"/>
            <a:ext cx="8818986" cy="2718547"/>
          </a:xfrm>
          <a:prstGeom prst="rect">
            <a:avLst/>
          </a:prstGeom>
        </p:spPr>
      </p:pic>
    </p:spTree>
    <p:extLst>
      <p:ext uri="{BB962C8B-B14F-4D97-AF65-F5344CB8AC3E}">
        <p14:creationId xmlns:p14="http://schemas.microsoft.com/office/powerpoint/2010/main" val="9161884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Pollution kills lichens and </a:t>
            </a:r>
            <a:r>
              <a:rPr lang="en-US" dirty="0"/>
              <a:t>u</a:t>
            </a:r>
            <a:r>
              <a:rPr lang="en-US" dirty="0" smtClean="0"/>
              <a:t>ncovers darker tree trunks</a:t>
            </a:r>
          </a:p>
          <a:p>
            <a:endParaRPr lang="en-US" dirty="0"/>
          </a:p>
        </p:txBody>
      </p:sp>
      <p:sp>
        <p:nvSpPr>
          <p:cNvPr id="4" name="Slide Number Placeholder 3"/>
          <p:cNvSpPr>
            <a:spLocks noGrp="1"/>
          </p:cNvSpPr>
          <p:nvPr>
            <p:ph type="sldNum" sz="quarter" idx="12"/>
          </p:nvPr>
        </p:nvSpPr>
        <p:spPr/>
        <p:txBody>
          <a:bodyPr/>
          <a:lstStyle/>
          <a:p>
            <a:fld id="{BBAEBB3F-46A5-4530-9443-AFD64220E4E3}" type="slidenum">
              <a:rPr lang="en-US" smtClean="0"/>
              <a:t>55</a:t>
            </a:fld>
            <a:endParaRPr lang="en-US"/>
          </a:p>
        </p:txBody>
      </p:sp>
      <p:pic>
        <p:nvPicPr>
          <p:cNvPr id="5" name="Picture 4"/>
          <p:cNvPicPr>
            <a:picLocks noChangeAspect="1"/>
          </p:cNvPicPr>
          <p:nvPr/>
        </p:nvPicPr>
        <p:blipFill>
          <a:blip r:embed="rId2"/>
          <a:stretch>
            <a:fillRect/>
          </a:stretch>
        </p:blipFill>
        <p:spPr>
          <a:xfrm>
            <a:off x="322323" y="3459362"/>
            <a:ext cx="8821677" cy="2719052"/>
          </a:xfrm>
          <a:prstGeom prst="rect">
            <a:avLst/>
          </a:prstGeom>
        </p:spPr>
      </p:pic>
    </p:spTree>
    <p:extLst>
      <p:ext uri="{BB962C8B-B14F-4D97-AF65-F5344CB8AC3E}">
        <p14:creationId xmlns:p14="http://schemas.microsoft.com/office/powerpoint/2010/main" val="10246936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Frequency of color moths has changed </a:t>
            </a:r>
            <a:r>
              <a:rPr lang="en-US" i="1" dirty="0" smtClean="0"/>
              <a:t>over time </a:t>
            </a:r>
            <a:r>
              <a:rPr lang="en-US" dirty="0" smtClean="0"/>
              <a:t>in response to pollution</a:t>
            </a:r>
            <a:endParaRPr lang="en-US" dirty="0"/>
          </a:p>
        </p:txBody>
      </p:sp>
      <p:sp>
        <p:nvSpPr>
          <p:cNvPr id="4" name="Slide Number Placeholder 3"/>
          <p:cNvSpPr>
            <a:spLocks noGrp="1"/>
          </p:cNvSpPr>
          <p:nvPr>
            <p:ph type="sldNum" sz="quarter" idx="12"/>
          </p:nvPr>
        </p:nvSpPr>
        <p:spPr/>
        <p:txBody>
          <a:bodyPr/>
          <a:lstStyle/>
          <a:p>
            <a:fld id="{BBAEBB3F-46A5-4530-9443-AFD64220E4E3}" type="slidenum">
              <a:rPr lang="en-US" smtClean="0"/>
              <a:t>56</a:t>
            </a:fld>
            <a:endParaRPr lang="en-US"/>
          </a:p>
        </p:txBody>
      </p:sp>
      <p:pic>
        <p:nvPicPr>
          <p:cNvPr id="5" name="Picture 4"/>
          <p:cNvPicPr>
            <a:picLocks noChangeAspect="1"/>
          </p:cNvPicPr>
          <p:nvPr/>
        </p:nvPicPr>
        <p:blipFill>
          <a:blip r:embed="rId2"/>
          <a:stretch>
            <a:fillRect/>
          </a:stretch>
        </p:blipFill>
        <p:spPr>
          <a:xfrm>
            <a:off x="179449" y="3514226"/>
            <a:ext cx="8821677" cy="2719052"/>
          </a:xfrm>
          <a:prstGeom prst="rect">
            <a:avLst/>
          </a:prstGeom>
        </p:spPr>
      </p:pic>
    </p:spTree>
    <p:extLst>
      <p:ext uri="{BB962C8B-B14F-4D97-AF65-F5344CB8AC3E}">
        <p14:creationId xmlns:p14="http://schemas.microsoft.com/office/powerpoint/2010/main" val="1421097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Selection:</a:t>
            </a:r>
            <a:endParaRPr lang="en-US" dirty="0"/>
          </a:p>
        </p:txBody>
      </p:sp>
      <p:sp>
        <p:nvSpPr>
          <p:cNvPr id="3" name="Content Placeholder 2"/>
          <p:cNvSpPr>
            <a:spLocks noGrp="1"/>
          </p:cNvSpPr>
          <p:nvPr>
            <p:ph idx="1"/>
          </p:nvPr>
        </p:nvSpPr>
        <p:spPr/>
        <p:txBody>
          <a:bodyPr>
            <a:normAutofit/>
          </a:bodyPr>
          <a:lstStyle/>
          <a:p>
            <a:r>
              <a:rPr lang="en-US" sz="3600" dirty="0" smtClean="0"/>
              <a:t>PHYSIOLOGICAL ADAPTATIONS can </a:t>
            </a:r>
            <a:r>
              <a:rPr lang="en-US" sz="3600" b="1" u="sng" dirty="0" smtClean="0"/>
              <a:t>develop</a:t>
            </a:r>
            <a:r>
              <a:rPr lang="en-US" sz="3600" dirty="0" smtClean="0"/>
              <a:t> </a:t>
            </a:r>
            <a:r>
              <a:rPr lang="en-US" sz="3600" b="1" u="sng" dirty="0" smtClean="0"/>
              <a:t>rapidly</a:t>
            </a:r>
          </a:p>
          <a:p>
            <a:pPr lvl="1"/>
            <a:r>
              <a:rPr lang="en-US" sz="3200" dirty="0" smtClean="0"/>
              <a:t>Changes in an organism’s </a:t>
            </a:r>
            <a:r>
              <a:rPr lang="en-US" sz="3200" b="1" u="sng" dirty="0" smtClean="0"/>
              <a:t>metabolic</a:t>
            </a:r>
            <a:r>
              <a:rPr lang="en-US" sz="3200" dirty="0" smtClean="0"/>
              <a:t> </a:t>
            </a:r>
            <a:r>
              <a:rPr lang="en-US" sz="3200" b="1" u="sng" dirty="0" smtClean="0"/>
              <a:t>processes</a:t>
            </a:r>
            <a:endParaRPr lang="en-US" sz="3200" b="1" u="sng" dirty="0"/>
          </a:p>
        </p:txBody>
      </p:sp>
      <p:sp>
        <p:nvSpPr>
          <p:cNvPr id="4" name="Slide Number Placeholder 3"/>
          <p:cNvSpPr>
            <a:spLocks noGrp="1"/>
          </p:cNvSpPr>
          <p:nvPr>
            <p:ph type="sldNum" sz="quarter" idx="12"/>
          </p:nvPr>
        </p:nvSpPr>
        <p:spPr/>
        <p:txBody>
          <a:bodyPr/>
          <a:lstStyle/>
          <a:p>
            <a:fld id="{BBAEBB3F-46A5-4530-9443-AFD64220E4E3}" type="slidenum">
              <a:rPr lang="en-US" smtClean="0"/>
              <a:t>57</a:t>
            </a:fld>
            <a:endParaRPr lang="en-US"/>
          </a:p>
        </p:txBody>
      </p:sp>
    </p:spTree>
    <p:extLst>
      <p:ext uri="{BB962C8B-B14F-4D97-AF65-F5344CB8AC3E}">
        <p14:creationId xmlns:p14="http://schemas.microsoft.com/office/powerpoint/2010/main" val="33613005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Physiological Adaptations</a:t>
            </a:r>
            <a:endParaRPr lang="en-US" dirty="0"/>
          </a:p>
        </p:txBody>
      </p:sp>
      <p:sp>
        <p:nvSpPr>
          <p:cNvPr id="3" name="Content Placeholder 2"/>
          <p:cNvSpPr>
            <a:spLocks noGrp="1"/>
          </p:cNvSpPr>
          <p:nvPr>
            <p:ph idx="1"/>
          </p:nvPr>
        </p:nvSpPr>
        <p:spPr>
          <a:xfrm>
            <a:off x="409241" y="2068576"/>
            <a:ext cx="6343201" cy="3530600"/>
          </a:xfrm>
        </p:spPr>
        <p:txBody>
          <a:bodyPr/>
          <a:lstStyle/>
          <a:p>
            <a:r>
              <a:rPr lang="en-US" dirty="0" smtClean="0"/>
              <a:t>Ex: Penicillin – was discovered 50 years ago as a wonder drug because it could kill many types of disease-causing bacteria</a:t>
            </a:r>
          </a:p>
          <a:p>
            <a:r>
              <a:rPr lang="en-US" dirty="0" smtClean="0"/>
              <a:t>Now penicillin is not as effective as it used to be because many species of bacteria have evolved physiological adaptations that make them resistant to penicillin.</a:t>
            </a:r>
            <a:endParaRPr lang="en-US" dirty="0"/>
          </a:p>
        </p:txBody>
      </p:sp>
      <p:sp>
        <p:nvSpPr>
          <p:cNvPr id="4" name="Slide Number Placeholder 3"/>
          <p:cNvSpPr>
            <a:spLocks noGrp="1"/>
          </p:cNvSpPr>
          <p:nvPr>
            <p:ph type="sldNum" sz="quarter" idx="12"/>
          </p:nvPr>
        </p:nvSpPr>
        <p:spPr/>
        <p:txBody>
          <a:bodyPr/>
          <a:lstStyle/>
          <a:p>
            <a:fld id="{BBAEBB3F-46A5-4530-9443-AFD64220E4E3}" type="slidenum">
              <a:rPr lang="en-US" smtClean="0"/>
              <a:t>58</a:t>
            </a:fld>
            <a:endParaRPr lang="en-US"/>
          </a:p>
        </p:txBody>
      </p:sp>
      <p:pic>
        <p:nvPicPr>
          <p:cNvPr id="5" name="Picture 4"/>
          <p:cNvPicPr>
            <a:picLocks noChangeAspect="1"/>
          </p:cNvPicPr>
          <p:nvPr/>
        </p:nvPicPr>
        <p:blipFill>
          <a:blip r:embed="rId2"/>
          <a:stretch>
            <a:fillRect/>
          </a:stretch>
        </p:blipFill>
        <p:spPr>
          <a:xfrm>
            <a:off x="6456740" y="2411158"/>
            <a:ext cx="2619375" cy="1743075"/>
          </a:xfrm>
          <a:prstGeom prst="rect">
            <a:avLst/>
          </a:prstGeom>
        </p:spPr>
      </p:pic>
    </p:spTree>
    <p:extLst>
      <p:ext uri="{BB962C8B-B14F-4D97-AF65-F5344CB8AC3E}">
        <p14:creationId xmlns:p14="http://schemas.microsoft.com/office/powerpoint/2010/main" val="35319045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Physiological Adaptations:</a:t>
            </a:r>
            <a:endParaRPr lang="en-US" dirty="0"/>
          </a:p>
        </p:txBody>
      </p:sp>
      <p:sp>
        <p:nvSpPr>
          <p:cNvPr id="3" name="Content Placeholder 2"/>
          <p:cNvSpPr>
            <a:spLocks noGrp="1"/>
          </p:cNvSpPr>
          <p:nvPr>
            <p:ph idx="1"/>
          </p:nvPr>
        </p:nvSpPr>
        <p:spPr/>
        <p:txBody>
          <a:bodyPr/>
          <a:lstStyle/>
          <a:p>
            <a:r>
              <a:rPr lang="en-US" dirty="0" smtClean="0"/>
              <a:t>Ex:  insects/ weeds have been selected for physiological resistance to chemicals used in pesticides</a:t>
            </a:r>
            <a:endParaRPr lang="en-US" dirty="0"/>
          </a:p>
        </p:txBody>
      </p:sp>
      <p:sp>
        <p:nvSpPr>
          <p:cNvPr id="4" name="Slide Number Placeholder 3"/>
          <p:cNvSpPr>
            <a:spLocks noGrp="1"/>
          </p:cNvSpPr>
          <p:nvPr>
            <p:ph type="sldNum" sz="quarter" idx="12"/>
          </p:nvPr>
        </p:nvSpPr>
        <p:spPr/>
        <p:txBody>
          <a:bodyPr/>
          <a:lstStyle/>
          <a:p>
            <a:fld id="{BBAEBB3F-46A5-4530-9443-AFD64220E4E3}" type="slidenum">
              <a:rPr lang="en-US" smtClean="0"/>
              <a:t>59</a:t>
            </a:fld>
            <a:endParaRPr lang="en-US"/>
          </a:p>
        </p:txBody>
      </p:sp>
      <p:pic>
        <p:nvPicPr>
          <p:cNvPr id="5" name="Picture 4"/>
          <p:cNvPicPr>
            <a:picLocks noChangeAspect="1"/>
          </p:cNvPicPr>
          <p:nvPr/>
        </p:nvPicPr>
        <p:blipFill>
          <a:blip r:embed="rId2"/>
          <a:stretch>
            <a:fillRect/>
          </a:stretch>
        </p:blipFill>
        <p:spPr>
          <a:xfrm>
            <a:off x="5406580" y="3181350"/>
            <a:ext cx="3305175" cy="3676650"/>
          </a:xfrm>
          <a:prstGeom prst="rect">
            <a:avLst/>
          </a:prstGeom>
        </p:spPr>
      </p:pic>
    </p:spTree>
    <p:extLst>
      <p:ext uri="{BB962C8B-B14F-4D97-AF65-F5344CB8AC3E}">
        <p14:creationId xmlns:p14="http://schemas.microsoft.com/office/powerpoint/2010/main" val="1677377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Lamarckism </a:t>
            </a:r>
            <a:endParaRPr lang="en-US" dirty="0"/>
          </a:p>
        </p:txBody>
      </p:sp>
      <p:sp>
        <p:nvSpPr>
          <p:cNvPr id="3" name="Content Placeholder 2"/>
          <p:cNvSpPr>
            <a:spLocks noGrp="1"/>
          </p:cNvSpPr>
          <p:nvPr>
            <p:ph idx="1"/>
          </p:nvPr>
        </p:nvSpPr>
        <p:spPr>
          <a:xfrm>
            <a:off x="25400" y="1752600"/>
            <a:ext cx="3581400" cy="4572000"/>
          </a:xfrm>
        </p:spPr>
        <p:txBody>
          <a:bodyPr>
            <a:normAutofit/>
          </a:bodyPr>
          <a:lstStyle/>
          <a:p>
            <a:r>
              <a:rPr lang="en-US" dirty="0" smtClean="0"/>
              <a:t>Example: </a:t>
            </a:r>
          </a:p>
          <a:p>
            <a:pPr lvl="1"/>
            <a:r>
              <a:rPr lang="en-US" dirty="0" smtClean="0"/>
              <a:t>Giraffes’ long necks enable them to reach leaves on the tops of trees. </a:t>
            </a:r>
          </a:p>
        </p:txBody>
      </p:sp>
      <p:pic>
        <p:nvPicPr>
          <p:cNvPr id="2050" name="Picture 2" descr="http://www.bio.miami.edu/dana/pix/lamarck_giraf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100" y="1371600"/>
            <a:ext cx="5218499" cy="3733800"/>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5075872"/>
            <a:ext cx="8001000" cy="1477328"/>
          </a:xfrm>
          <a:prstGeom prst="rect">
            <a:avLst/>
          </a:prstGeom>
          <a:noFill/>
        </p:spPr>
        <p:txBody>
          <a:bodyPr wrap="square" rtlCol="0">
            <a:spAutoFit/>
          </a:bodyPr>
          <a:lstStyle/>
          <a:p>
            <a:pPr marL="0" lvl="1"/>
            <a:r>
              <a:rPr lang="en-US" i="1" dirty="0" smtClean="0"/>
              <a:t>A giraffe ancestor once had a short neck. According to Lamarck, </a:t>
            </a:r>
            <a:r>
              <a:rPr lang="en-US" i="1" dirty="0"/>
              <a:t>l</a:t>
            </a:r>
            <a:r>
              <a:rPr lang="en-US" i="1" dirty="0" smtClean="0"/>
              <a:t>ong necks developed out of necessity, through stretching, so that giraffes could reach the progressively higher leaves. He proposed that this lengthened neck could be passed on to offspring. </a:t>
            </a:r>
          </a:p>
          <a:p>
            <a:endParaRPr lang="en-US" dirty="0"/>
          </a:p>
        </p:txBody>
      </p:sp>
    </p:spTree>
    <p:extLst>
      <p:ext uri="{BB962C8B-B14F-4D97-AF65-F5344CB8AC3E}">
        <p14:creationId xmlns:p14="http://schemas.microsoft.com/office/powerpoint/2010/main" val="157801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Mechanisms of Evolution</a:t>
            </a:r>
            <a:endParaRPr lang="en-US" dirty="0"/>
          </a:p>
        </p:txBody>
      </p:sp>
      <p:sp>
        <p:nvSpPr>
          <p:cNvPr id="3" name="Content Placeholder 2"/>
          <p:cNvSpPr>
            <a:spLocks noGrp="1"/>
          </p:cNvSpPr>
          <p:nvPr>
            <p:ph idx="1"/>
          </p:nvPr>
        </p:nvSpPr>
        <p:spPr/>
        <p:txBody>
          <a:bodyPr/>
          <a:lstStyle/>
          <a:p>
            <a:pPr marL="868680" lvl="1" indent="-457200">
              <a:buFont typeface="+mj-lt"/>
              <a:buAutoNum type="arabicPeriod"/>
            </a:pPr>
            <a:r>
              <a:rPr lang="en-US" sz="2800" dirty="0" smtClean="0"/>
              <a:t>Natural Selection</a:t>
            </a:r>
          </a:p>
          <a:p>
            <a:pPr lvl="2"/>
            <a:r>
              <a:rPr lang="en-US" sz="2600" dirty="0" smtClean="0"/>
              <a:t>Survival of the fittest</a:t>
            </a:r>
          </a:p>
          <a:p>
            <a:pPr marL="868680" lvl="1" indent="-457200">
              <a:buFont typeface="+mj-lt"/>
              <a:buAutoNum type="arabicPeriod"/>
            </a:pPr>
            <a:r>
              <a:rPr lang="en-US" sz="2800" dirty="0" smtClean="0"/>
              <a:t>Mutation </a:t>
            </a:r>
          </a:p>
          <a:p>
            <a:pPr lvl="2"/>
            <a:r>
              <a:rPr lang="en-US" sz="2600" dirty="0" smtClean="0"/>
              <a:t>Changes allele frequency of populations</a:t>
            </a:r>
          </a:p>
          <a:p>
            <a:pPr marL="868680" lvl="1" indent="-457200">
              <a:buFont typeface="+mj-lt"/>
              <a:buAutoNum type="arabicPeriod"/>
            </a:pPr>
            <a:r>
              <a:rPr lang="en-US" sz="2800" dirty="0" smtClean="0"/>
              <a:t>Genetic drift</a:t>
            </a:r>
          </a:p>
          <a:p>
            <a:pPr marL="868680" lvl="1" indent="-457200">
              <a:buFont typeface="+mj-lt"/>
              <a:buAutoNum type="arabicPeriod"/>
            </a:pPr>
            <a:r>
              <a:rPr lang="en-US" sz="2800" dirty="0"/>
              <a:t>Migration </a:t>
            </a:r>
            <a:endParaRPr lang="en-US" sz="2800" dirty="0" smtClean="0"/>
          </a:p>
        </p:txBody>
      </p:sp>
    </p:spTree>
    <p:extLst>
      <p:ext uri="{BB962C8B-B14F-4D97-AF65-F5344CB8AC3E}">
        <p14:creationId xmlns:p14="http://schemas.microsoft.com/office/powerpoint/2010/main" val="293021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Drift</a:t>
            </a:r>
            <a:endParaRPr lang="en-US" dirty="0"/>
          </a:p>
        </p:txBody>
      </p:sp>
      <p:sp>
        <p:nvSpPr>
          <p:cNvPr id="3" name="Content Placeholder 2"/>
          <p:cNvSpPr>
            <a:spLocks noGrp="1"/>
          </p:cNvSpPr>
          <p:nvPr>
            <p:ph idx="1"/>
          </p:nvPr>
        </p:nvSpPr>
        <p:spPr/>
        <p:txBody>
          <a:bodyPr/>
          <a:lstStyle/>
          <a:p>
            <a:r>
              <a:rPr lang="en-US" dirty="0" smtClean="0"/>
              <a:t>Definition</a:t>
            </a:r>
          </a:p>
          <a:p>
            <a:pPr lvl="1"/>
            <a:r>
              <a:rPr lang="en-US" dirty="0" smtClean="0"/>
              <a:t>Change in allele frequency of a population due to chance</a:t>
            </a:r>
          </a:p>
          <a:p>
            <a:pPr lvl="1"/>
            <a:r>
              <a:rPr lang="en-US" dirty="0" smtClean="0"/>
              <a:t>Small populations are more susceptible </a:t>
            </a:r>
          </a:p>
          <a:p>
            <a:r>
              <a:rPr lang="en-US" dirty="0" smtClean="0"/>
              <a:t>In a population, some individuals will produce more offspring, and pass on more of their genes</a:t>
            </a:r>
          </a:p>
          <a:p>
            <a:r>
              <a:rPr lang="en-US" dirty="0" smtClean="0"/>
              <a:t>Result:</a:t>
            </a:r>
          </a:p>
          <a:p>
            <a:pPr lvl="1"/>
            <a:r>
              <a:rPr lang="en-US" dirty="0" smtClean="0"/>
              <a:t>Over time, only one allele for a trait may remain in a population (Fixation)</a:t>
            </a:r>
          </a:p>
          <a:p>
            <a:pPr lvl="2"/>
            <a:r>
              <a:rPr lang="en-US" dirty="0" smtClean="0"/>
              <a:t>Reduce in genetic diversity</a:t>
            </a:r>
            <a:endParaRPr lang="en-US" dirty="0"/>
          </a:p>
        </p:txBody>
      </p:sp>
    </p:spTree>
    <p:extLst>
      <p:ext uri="{BB962C8B-B14F-4D97-AF65-F5344CB8AC3E}">
        <p14:creationId xmlns:p14="http://schemas.microsoft.com/office/powerpoint/2010/main" val="80942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hlinkClick r:id="rId2"/>
              </a:rPr>
              <a:t>Genetic Drift Animation</a:t>
            </a:r>
            <a:r>
              <a:rPr lang="en-US" dirty="0" smtClean="0"/>
              <a:t> (2:09)</a:t>
            </a:r>
            <a:endParaRPr lang="en-US" dirty="0"/>
          </a:p>
        </p:txBody>
      </p:sp>
      <p:sp>
        <p:nvSpPr>
          <p:cNvPr id="4" name="Title 1"/>
          <p:cNvSpPr>
            <a:spLocks noGrp="1"/>
          </p:cNvSpPr>
          <p:nvPr>
            <p:ph type="title"/>
          </p:nvPr>
        </p:nvSpPr>
        <p:spPr/>
        <p:txBody>
          <a:bodyPr/>
          <a:lstStyle/>
          <a:p>
            <a:r>
              <a:rPr lang="en-US" dirty="0" smtClean="0"/>
              <a:t>Genetic Drift</a:t>
            </a:r>
            <a:endParaRPr lang="en-US" dirty="0"/>
          </a:p>
        </p:txBody>
      </p:sp>
      <p:pic>
        <p:nvPicPr>
          <p:cNvPr id="3074" name="Picture 2" descr="http://evolution.berkeley.edu/evosite/evo101/images/micro_mech_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819400"/>
            <a:ext cx="4648200" cy="3322020"/>
          </a:xfrm>
          <a:prstGeom prst="rect">
            <a:avLst/>
          </a:prstGeom>
          <a:solidFill>
            <a:schemeClr val="bg1"/>
          </a:solidFill>
          <a:ln>
            <a:solidFill>
              <a:schemeClr val="accent1"/>
            </a:solidFill>
          </a:ln>
        </p:spPr>
      </p:pic>
    </p:spTree>
    <p:extLst>
      <p:ext uri="{BB962C8B-B14F-4D97-AF65-F5344CB8AC3E}">
        <p14:creationId xmlns:p14="http://schemas.microsoft.com/office/powerpoint/2010/main" val="347327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a:t>
            </a:r>
            <a:endParaRPr lang="en-US" dirty="0"/>
          </a:p>
        </p:txBody>
      </p:sp>
      <p:sp>
        <p:nvSpPr>
          <p:cNvPr id="4" name="Title 1"/>
          <p:cNvSpPr>
            <a:spLocks noGrp="1"/>
          </p:cNvSpPr>
          <p:nvPr>
            <p:ph idx="1"/>
          </p:nvPr>
        </p:nvSpPr>
        <p:spPr/>
        <p:txBody>
          <a:bodyPr>
            <a:normAutofit fontScale="92500" lnSpcReduction="10000"/>
          </a:bodyPr>
          <a:lstStyle/>
          <a:p>
            <a:r>
              <a:rPr lang="en-US" dirty="0" smtClean="0"/>
              <a:t>Definition:</a:t>
            </a:r>
          </a:p>
          <a:p>
            <a:pPr lvl="1"/>
            <a:r>
              <a:rPr lang="en-US" dirty="0" smtClean="0"/>
              <a:t>Movement of individuals from one population to a new population </a:t>
            </a:r>
          </a:p>
          <a:p>
            <a:r>
              <a:rPr lang="en-US" dirty="0" smtClean="0"/>
              <a:t>Movement of individuals between populations can change allele frequency </a:t>
            </a:r>
          </a:p>
          <a:p>
            <a:r>
              <a:rPr lang="en-US" dirty="0" smtClean="0"/>
              <a:t>Founder effect</a:t>
            </a:r>
          </a:p>
          <a:p>
            <a:pPr lvl="1"/>
            <a:r>
              <a:rPr lang="en-US" dirty="0" smtClean="0"/>
              <a:t>A colony is founded by members of an existing population</a:t>
            </a:r>
          </a:p>
          <a:p>
            <a:pPr lvl="1"/>
            <a:r>
              <a:rPr lang="en-US" dirty="0" smtClean="0"/>
              <a:t>Small colony population may have:</a:t>
            </a:r>
          </a:p>
          <a:p>
            <a:pPr lvl="2"/>
            <a:r>
              <a:rPr lang="en-US" dirty="0" smtClean="0"/>
              <a:t>Lower genetic diversity</a:t>
            </a:r>
          </a:p>
          <a:p>
            <a:pPr lvl="2"/>
            <a:r>
              <a:rPr lang="en-US" dirty="0" smtClean="0"/>
              <a:t>A non-representative collection of </a:t>
            </a:r>
          </a:p>
          <a:p>
            <a:pPr marL="685800" lvl="2" indent="0">
              <a:buNone/>
            </a:pPr>
            <a:r>
              <a:rPr lang="en-US" dirty="0"/>
              <a:t>g</a:t>
            </a:r>
            <a:r>
              <a:rPr lang="en-US" dirty="0" smtClean="0"/>
              <a:t>enes from the original population</a:t>
            </a:r>
          </a:p>
          <a:p>
            <a:pPr marL="411480" lvl="1" indent="0">
              <a:buNone/>
            </a:pPr>
            <a:r>
              <a:rPr lang="en-US" dirty="0" smtClean="0">
                <a:hlinkClick r:id="rId2"/>
              </a:rPr>
              <a:t>Grants Research of Darwin’s Finches</a:t>
            </a:r>
            <a:endParaRPr lang="en-US" dirty="0" smtClean="0"/>
          </a:p>
          <a:p>
            <a:pPr marL="411480" lvl="1" indent="0">
              <a:buNone/>
            </a:pPr>
            <a:r>
              <a:rPr lang="en-US" dirty="0" smtClean="0"/>
              <a:t>(16:08)</a:t>
            </a:r>
          </a:p>
        </p:txBody>
      </p:sp>
      <p:pic>
        <p:nvPicPr>
          <p:cNvPr id="4098" name="Picture 2" descr="http://t1.gstatic.com/images?q=tbn:ANd9GcScuPyykm4CXlZMs6SPgTKiDs8P6wxhnebHs9qOdbQdKPRo9LQd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776787"/>
            <a:ext cx="3429000" cy="18430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09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Founder effect in the Amish</a:t>
            </a:r>
            <a:endParaRPr lang="en-US" dirty="0"/>
          </a:p>
        </p:txBody>
      </p:sp>
      <p:sp>
        <p:nvSpPr>
          <p:cNvPr id="3" name="Content Placeholder 2"/>
          <p:cNvSpPr>
            <a:spLocks noGrp="1"/>
          </p:cNvSpPr>
          <p:nvPr>
            <p:ph idx="1"/>
          </p:nvPr>
        </p:nvSpPr>
        <p:spPr>
          <a:xfrm>
            <a:off x="457200" y="1752600"/>
            <a:ext cx="7010400" cy="4038599"/>
          </a:xfrm>
        </p:spPr>
        <p:txBody>
          <a:bodyPr>
            <a:normAutofit/>
          </a:bodyPr>
          <a:lstStyle/>
          <a:p>
            <a:r>
              <a:rPr lang="en-US" sz="2000" dirty="0" smtClean="0"/>
              <a:t>Live in Lancaster, PA</a:t>
            </a:r>
          </a:p>
          <a:p>
            <a:r>
              <a:rPr lang="en-US" sz="2000" dirty="0" smtClean="0"/>
              <a:t>Founded by 200 German immigrants</a:t>
            </a:r>
          </a:p>
          <a:p>
            <a:r>
              <a:rPr lang="en-US" sz="2000" dirty="0" smtClean="0"/>
              <a:t>These immigrants had a high proportion of the recessive alleles </a:t>
            </a:r>
            <a:r>
              <a:rPr lang="en-US" sz="2000" dirty="0"/>
              <a:t>that cause </a:t>
            </a:r>
            <a:r>
              <a:rPr lang="en-US" sz="2000" b="1" dirty="0"/>
              <a:t>Ellis-van </a:t>
            </a:r>
            <a:r>
              <a:rPr lang="en-US" sz="2000" b="1" dirty="0" err="1"/>
              <a:t>Creveld</a:t>
            </a:r>
            <a:r>
              <a:rPr lang="en-US" sz="2000" b="1" dirty="0"/>
              <a:t> </a:t>
            </a:r>
            <a:r>
              <a:rPr lang="en-US" sz="2000" b="1" dirty="0" smtClean="0"/>
              <a:t>syndrome</a:t>
            </a:r>
          </a:p>
          <a:p>
            <a:pPr lvl="1"/>
            <a:r>
              <a:rPr lang="en-US" sz="1800" dirty="0" smtClean="0"/>
              <a:t>Symptoms</a:t>
            </a:r>
            <a:r>
              <a:rPr lang="en-US" sz="1800" dirty="0"/>
              <a:t>: Dwarfism, </a:t>
            </a:r>
            <a:r>
              <a:rPr lang="en-US" sz="1800" dirty="0" err="1" smtClean="0"/>
              <a:t>polydactyly</a:t>
            </a:r>
            <a:r>
              <a:rPr lang="en-US" sz="1800" dirty="0" smtClean="0"/>
              <a:t>, holes in heart chambers, malformed nails and teeth </a:t>
            </a:r>
          </a:p>
          <a:p>
            <a:r>
              <a:rPr lang="en-US" sz="2000" dirty="0" smtClean="0"/>
              <a:t>Closed gene pool keeps the disease alleles in </a:t>
            </a:r>
          </a:p>
          <a:p>
            <a:pPr marL="114300" indent="0">
              <a:buNone/>
            </a:pPr>
            <a:r>
              <a:rPr lang="en-US" sz="2000" dirty="0" smtClean="0"/>
              <a:t>the population</a:t>
            </a:r>
            <a:endParaRPr lang="en-US" sz="2000" dirty="0"/>
          </a:p>
        </p:txBody>
      </p:sp>
      <p:sp>
        <p:nvSpPr>
          <p:cNvPr id="5" name="AutoShape 4" descr="data:image/jpeg;base64,/9j/4AAQSkZJRgABAQAAAQABAAD/2wCEAAkGBxQSEhQUEhQVFRUXFBQVFBQYFBQXFxcXFBQXFxcUFxcYHCggGBolHBQUITEhJSkrLi4uFx8zODMsNygtLisBCgoKDg0OFxAQFywcHiUsLCwsLCwsLCwsLCwsLCwsLCwsLCwsLCwsLCwsLCwsLCwsLCwsLCwsLCwsLCwsLCwsLP/AABEIALYBFQMBIgACEQEDEQH/xAAbAAACAwEBAQAAAAAAAAAAAAADBAACBQEGB//EAD0QAAEDAgQDBQcDAQYHAAAAAAEAAgMEERIhMUEFUXEGE2GBkSIyobHB0eFCYvBSBxRDU8LxFSMzcoKSov/EABkBAAIDAQAAAAAAAAAAAAAAAAECAAMEBf/EACQRAAIDAAICAgIDAQAAAAAAAAABAgMREiEEMRNBYXEyUYEU/9oADAMBAAIRAxEAPwDw8AzHmnGtFjcbJGmY8m4Fuq0YqUnUnposRs9g6OoDcifin/72Lb+hVYqNrdAPRE7pLoOIjPVXPtNdh55fLkjx0rCLgCx0UljV+HGzsPPMdVbVP6KLa/sqeHNP6R6IT+DMP6R6Lf7uwXBGFoKcPNP7PsOyA/s23Yleu7lc7lHAYeKf2c5EoR7PO2PwXuu4V20oQaDh4eHg8rTcH4FbFKJB7zfT8r0baUIjaQKuUNHi8MiOoA1y63CL/ehsfitcUYXHcGa79I9FU6X9FymYzqrxV4qgFaT+ygOjsP8A9fNKnsi7/NPk0D6ofDInMtHIFcuHNSLs45v+K70b9kccFd/Wfh9kPjmNyQi9yC5ah4M7+o/D7IbuD/vd5Yfsp8Ugc0ZLkOtfgjc7kCn30zQbNzNveJuV5vtVV2jDeZz8kfjawXmuzzUTDJIBzOfzK9nRQ2svNdnIcT3O5AD1/wBl7SkjQtfeDUx60Yp40/E2yFE1ORtVaNKR0hI1JWg9qz6kWTAwy6t+RXi+0B9oea9jWnVeJ42+8nQKyv2ZbvRnFcXVxaDOcKi6oiA99EAmWBIxPTkTljZuiMAKYFaNFCVlgo+NKSNINxqMwtR7Lpd8aG4Rx1D9POJG3Gu45FEY1Y1i03abH5+BWnQVYfkcncufRaoWKXsyyraHA1WwK4Cu1quK8BiJE7tXa1Y1fx8AuZAO8eMsX6Aev6vJSTSWsKi30gvGOI9zga0Bznk2BOgA1y8U7wqp70EEWcNeVuYXn6Ggc52ORxc86uPyHIeC3+BQ2kcdsNvUj7LKrnKxJejb/wAyjU3L2bMNMNSmo4wuBEaVtRjLBqhjUurNRIDMaGWJxcdGEMIIli53SadGqPahhDyvE+HOY67Llt9Nx915ftXTAsDnDPEADvod/JfRatuS8J24d7MbebifQflVSWCtGP2ap7NcebvkP916qmYsjglPaNvS/rn9V6CnYsU3rNtUcihiIJpgQImpsNSpmjiDkGSzqkrRlKzal6YWRjcQdkvBVr8T3Hx+WS9lxufCxx8CvELRUvs5977wqouriuKTii6ooQ9hBIno3LEMb4DZ+bdn/daMEt1mlFo0wkma0b0YOSEb0xG5Iy9MbVXBVaVYFIyyK0EY0N1MnWsVZsgl0s4rOwX/ABnuhZwLztbXz+6A/tHIfciA8XO+gS7obm+pRGU/grldJLDO6E2Bmqp5gWvfZp1a0YQep1Wlwqga1uQQook3E/CQVVKbl7Lo1KPo0I4NgP54rSo4gzIdSeZVKN4ztyCZhb7S1U152U3WN9DbArhqjAr4FrMpQBXsuhtlAoQ7dQXRI4yUzHBZQmCwjKo6JP4FDGiHDB4gywXgO2cftxN3wk+pA+i+pV9FiblqM+q+adpBirsH+W1t+tsX+oKi7pEUdZeihsAOWS1oI7JSmjWlEFz9OhCISFiK8ZKzG5LrgiWCsxWTWOWlUFYtdJa6ZFNjPJdpp9Gjc3PQflYC0uNxPEhL2kDQcrdVnFa4rEcyctelFxWUTilbKLqihD6RgBFjmNwVnT8LLPah03jP+k7dFoAojbqNJhXRkwTX8CNQciOqcjcjz0IkzOTtnDX8jwSssD4/fGX9Q08+SonW0aIT/scY5GBScb0fGqGjVCQ4x6FOboXeZJd8yQsbDWV2NuhRvumImqBRA2y5YlNhmV1dtrZJWixAaWokj0sRyK26DizDYP8AYPjmPXbzWSHgGxRHwh2ishdKPoWVEJHrmN5IjQvL8P4g+DJwxM5bj/tP0XpqGqZK3Ew3G43B5EbLfVdGf7MVtEofoK2O6cpoWDW5PjoqRMRDGripI0ZKdtgWhLd2pSVRALT5K4eERsKd0p3aO1K1ldFFnJIxg/c4BQhWUWGey+OUMhmllnP+JI4jpfL7eS91xrtq2xZTMMhORkddrB03d6LxXDKcxNDTmM87WtfNYvJsTWJllcdlpswNT8LEpShakLVi03qOI6LIMxRnFKVDkxH0IVT9UhRwd4+591uZ8TsPr5I1c/JbtBwkxxtv7xF3dTt5aeS00Q1mDyJ/Rg1/Dw4EEXC8jxPs3bOPL9p08jsvpM1Os2opVrcTCfJp4HMNnAg8ihFfROI8Na8EOFx8vEcl5HifBXR5t9pvxH3SZgDIXVLLqhD6Sxicgp75lDiYno06QyLtjAGQXTFcaK7AjMCbBjKfwUasOE8v0/hJTUr2e809dR6r1DQiBiqlSpFkZtHhamWw1Qo33Wt21pLtbI3Vh9sDdp1Nt7fdYtGbgLLZXxLoT5M0YU7Ck4FoRBZ2a4jLW3CpohtuMioYL5gkKFgw6IEbeKNRRRH2XExn9Mg93o9pyt4iyzzKWe9p/Vt58k3TkEKJ9+g5oXiMEkNhI27dnjNp89j4FE7NyEVDQ3R12uG1rE38tU9w7iQZaOU3YcgTmG+B/b8vl6GkoooyTGxocRqAtFdKlJSixZ3cYOM1/oyzIXtdCrKt3dSd3k/A7Bv7VjbXdHjK7LS3zC6DXRzV7PAU/E6ggjvXZ7mxPkSMkY1NQRbvX5+OfrqFu1fAGuJIu0nM8j42Sj+DyN0Id6g/Fc2ULo/bZ01OiS9JMzMc4H/Vk/8Ad33WJ3F3EnMk5uOZPUnMrf4hijacTSBz2z8VkUxuqpOX22Lxg30cZTpiOJEDUWNqQtUUcihtp6J2OTLNUYFSWREIV71n1MqLJIlIoHTPDGanXkBu4+CaK1lFk0gnB6TvJcR91hv1dsPr5L14bkqQULYmBjdBvuTuT4owGS6lUOCw5s5cnojPEs6eBbUoSU0aswqZhT06y6qkXo5GJSeFK0IeDruCNc69rHe2Si9VNS5qKviAtCE21LwhNMCsLEEYjMQ2NTLQiE61UmnsFx5skamTxQZAEoxXxb6j6Lyoj7iUs/Sblh8N29R9l6IvLzhCxeLuEszGR5tixYnc3utdo6WWe3OL0eveSwZvlcap2jkyz1Q6alNkeOOywnTSOukz0RopxbJQ2XBSAHFhB5jn5jMIIsaf0GjOJCmo3R+1Hpu3Y9ORR4XQ3sHOjPKQYmX8HtuR5hNTscy2IeydHDNjh+1wyKLj0GL199GfFPj9k5He+y9b2Ynd3IDs7OIaf25W+ZC8rDThz2u1OMDDzzzC9xBFYWAsBoLLT4VbcnIr86xRgooda8J2mF1ntgKdp5CMl0sOYn/Yw6nulpKZaET7m38/mvojdzdK0Pp5bjVGx0MgfYAMccR/ThFwfK11864fJdt/AL1f9oHFMTzRxHKwNQ4eObYfMZu8CBuVhQ0dm3XN8qScsRs8aLff0Wps1oRwoNHGAmoJw4rMvyagUwSUieqRZITXRYNFpHrW7Kts179y7COjRf5n4LGmWv2bfeNw3Dz6EC31Wjxv5mPyf4noQ+6KAs8EpmCU5groowl5Ak5QmnlAeERWZ7wgStTMgS8pQEYm9q6qyOzUQALRBNxtQYGJ+FiiQyCRQo+EAXUaEGqksERhOeTVY9ZPfIJmtnsCluHQ43jFoMyq29AJ8TmdG1sbcnvF3O3azTLxOYv4FU4dSAAALT7QUBc8StFwGBpHLCXG/T2vglqI2B6ZLDe3yxnS8WtcdXs2qSlLsmjqdh1T44K213ON/CwH1T3DmBkbRobAu6nVL8Uqw0YRm47DXXdXQpSWsWy57iMyPh2NxDXZcyPsrmhkjcW2B6H7rRoY8IHPdPSRXkaRuPkj8EWLG+a+zzk/D5Db/lO12aT8lv8AZ2jfHG8SDJzrhhtkLZ3G1/otVgsh1L7BNX4yjLUx7PLcoZhnMjijkvHE3Fsc8r+C2acD3r+vxKQpIQSmXtsbLZGKj0jE5yl2+zSDldjbkWSbJLGy06Swdc6Ieg+xuKIDPf8An2SXH+KCkp5Z3G4Y0lrMvaecmM83EBSfiYGnNeD/ALQ+KmV0FODkHd/J0Z7MYPVxcf8AwVdj4wcmGMeTUTA4ZE5xLnnE9zi+R3N7jdx9StKvnDRhG+QHX8KlKA1t99AluK0hbURh2ohxHld73DLoGW9VyGm02ddZDImjQHI8lfEAckFj7NsEGnGJ19tB90BhiV1zZAqQi1Mgbl5XQJTdt1BdEZHK/DKwwyYiLtcLPA5bHqPuqQi6NLDkU0ZOL1FcoKepnqmuBALbFpAI6HcIsa8v2ari1/cu9118Hg7W3Q5+fVeqcV1K5qa05dkHCWAnuQnTKTOSMsis0qZ2WRKTSLkjilnuQ0UjlEFzlEoB2njT0bUGJiYurBkdkdZZdZNqmamVYlbNc2SyYWLvJcVo0DbJKBi0YAkQEaLEiIGB5LWj42v0TJJtYeq7FChKKl7RdGbj6ZUuceaJS0ljidqjsaiMR4k5aMxBN0swB02yPJJWRGlEJqCRKTyXPTZcjkUfGDnurIsSXYxw52djyT74wVkRShmv8809DXjfTqna+0BNemMd0Bmc1WScBZ1Zxe/urKlqydSkYeSXo0qqrzsDdeR4vGTUuLt2MtfkAcsvEuXpaCnLsytZ3Bo5QO8be2huQR5hU3wdkeKL/GkoTUmec7KURmmxEezGATyxH3R5ZnyCF2iAdWSW0aGM9G3+bivcUsDImhkbQ0Dlz3JvqV87rJ8U0rub3n4myx2w+OtR/J0IT+axyXopVyWFhqTYfzpdFp3YQkGuxy+DR8Sfx8U3UyhrbnQfErKu+y5rOgcz8TwPM9EareA2yS4ZEQC9/vONz9B5DJa3AqEyvL3+40jXc6gfU+XNNCLk8Qk3wjrNvgvDWshaHNGJ2b7gb7eQsucV4OxzCYxhdqBfI+HgnZKkbJaWcldNwjx44c1WNPTydPw+TvmHAQGuDiTloea9DJMryOugEIVQ4LBLrPkeg5HJd6O/X1+iE9WmcXcEvKxMvQXoCiT2qI7mKIANNirI9cuk6qdWsYXrZ1m6lXnkuVIWqp9gGYWp2IJeIJmFFBG40VoQ2BGCYZEsisQ8SLGoENZQKwXEBgrEUIDCjqEKvskpowdMvBGc4nRQMR1gYk6F3K+SZpaTEdLJuKK62aOlsimTicpKWw0TOnXqiOdZBOag5wHNeM4rwCRrpC1mNpLnBwIyBucxe4t9F7B8oGiRqqk6X1VNtamuy+m51vo+e0N2gucNf9lacF7gDcAC+e99D0XoZeDxk6uDf6Qcul+S1JKaNwALAQ0AN8ANuixLxZM3y8yvdPMUFK6U2GTR7zvoOZXo2NDWhrRYD+ZomAAWaAANgLW8lSy01UqC/Jhvvdj/AAcOaG4IjlQhXmZsGQqFEcq2UFYu8Z+v0Q3hHkb90NwRFFi1Cc1NEIUgUFYo4KKSOUQFCVEyy6qVEmmSUrkZMJVoTUYS0aajCVEGYwmYggxhMMThGGlXxITUVoUCXYEZiE1WaVMDo21QqjCrlyjQyZ0IrChBXYUAhbKMFzZQ6JzhbLHH6IgHqKhsM03LlZUfVDdJ1PERsM+qb0P0MveBqk56rkkJanXxN/gl5JSkbBoeapQBmUIZphjbIeyacKvGVxWCOA06Sh2V3FcKhNK2VXhdHgLfnP5qhKgAdl1RxVcSgDjwl3D8JguQnhEVgCgSlHJSdS9AVikrs1ECV+aiUAq9yC4rr3IYzRZA0SfgYl6aJOsCKRArQiBCaURqIQ7CjNKXaUUORIFBV2oTVdv4RJo3ErlqDDlomAgOigKsCuFUc+yAdGI5NitIVDY2gXBPIG68+6RUuhuB01J63Eg47pVrkQOU0gVzlVqiIxl7fzVAh1gsjKNC6UcIVAVlLLoCJDiqQrXVSoQ5hXC1EKGSoAoY1TAul9iuhygoMtQXo7ylpXKAYtO5ZtTKmaiVZlS9BisXlfmuIT3ZrirACc5M08aiidEHWIoKiiYIRpV2FRREhdrkVpUURRArCihRRQgaMpjFp4/b8KKKDIq8pWR6iiVhKXUuookYS4Ku0rqigQrSm6duSiiZEDW/n881UlcUTAIF1RRAhUrm6iihCArhKiiJAFQd1xjlFFBTkpyWdVSKKKAZlzvWfO7VRRIxRR5zUUUSAP/Z"/>
          <p:cNvSpPr>
            <a:spLocks noChangeAspect="1" noChangeArrowheads="1"/>
          </p:cNvSpPr>
          <p:nvPr/>
        </p:nvSpPr>
        <p:spPr bwMode="auto">
          <a:xfrm>
            <a:off x="307975" y="-1881188"/>
            <a:ext cx="6467475" cy="4238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upload.wikimedia.org/wikipedia/commons/a/aa/Polydactyly_EC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4803060"/>
            <a:ext cx="2703786" cy="177199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2" name="Picture 8" descr="http://www.nature.com/ng/journal/v24/n3/images/ng0300_203_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3050" y="3352800"/>
            <a:ext cx="2337019" cy="322488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44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bottleneck</a:t>
            </a:r>
            <a:endParaRPr lang="en-US" dirty="0"/>
          </a:p>
        </p:txBody>
      </p:sp>
      <p:sp>
        <p:nvSpPr>
          <p:cNvPr id="3" name="Content Placeholder 2"/>
          <p:cNvSpPr>
            <a:spLocks noGrp="1"/>
          </p:cNvSpPr>
          <p:nvPr>
            <p:ph idx="1"/>
          </p:nvPr>
        </p:nvSpPr>
        <p:spPr/>
        <p:txBody>
          <a:bodyPr/>
          <a:lstStyle/>
          <a:p>
            <a:r>
              <a:rPr lang="en-US" dirty="0" smtClean="0"/>
              <a:t>Definition:</a:t>
            </a:r>
          </a:p>
          <a:p>
            <a:pPr lvl="1"/>
            <a:r>
              <a:rPr lang="en-US" dirty="0" smtClean="0"/>
              <a:t>A populations size is greatly reduced for at least one generation</a:t>
            </a:r>
          </a:p>
          <a:p>
            <a:r>
              <a:rPr lang="en-US" dirty="0" smtClean="0"/>
              <a:t>Genetic diversity is greatly reduced</a:t>
            </a:r>
          </a:p>
          <a:p>
            <a:r>
              <a:rPr lang="en-US" dirty="0" smtClean="0"/>
              <a:t>If population increases again, the genetic diversity will be extremely low </a:t>
            </a:r>
          </a:p>
        </p:txBody>
      </p:sp>
      <p:pic>
        <p:nvPicPr>
          <p:cNvPr id="2050" name="Picture 2" descr="http://t2.gstatic.com/images?q=tbn:ANd9GcRmHt-3kKlanQGglaRaHvcN1cp5crC4zHbbmAVZpX93uTwLLj6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767" y="4114800"/>
            <a:ext cx="4320977" cy="248735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34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04" y="408372"/>
            <a:ext cx="8260672" cy="1039427"/>
          </a:xfrm>
        </p:spPr>
        <p:txBody>
          <a:bodyPr/>
          <a:lstStyle/>
          <a:p>
            <a:r>
              <a:rPr lang="en-US" dirty="0" smtClean="0"/>
              <a:t>Bottleneck Examples</a:t>
            </a:r>
            <a:endParaRPr lang="en-US" dirty="0"/>
          </a:p>
        </p:txBody>
      </p:sp>
      <p:sp>
        <p:nvSpPr>
          <p:cNvPr id="3" name="Content Placeholder 2"/>
          <p:cNvSpPr>
            <a:spLocks noGrp="1"/>
          </p:cNvSpPr>
          <p:nvPr>
            <p:ph idx="1"/>
          </p:nvPr>
        </p:nvSpPr>
        <p:spPr>
          <a:xfrm>
            <a:off x="21021" y="1600201"/>
            <a:ext cx="5181601" cy="5105400"/>
          </a:xfrm>
        </p:spPr>
        <p:txBody>
          <a:bodyPr>
            <a:normAutofit lnSpcReduction="10000"/>
          </a:bodyPr>
          <a:lstStyle/>
          <a:p>
            <a:r>
              <a:rPr lang="en-US" b="1" dirty="0" smtClean="0"/>
              <a:t>Elephant seals</a:t>
            </a:r>
          </a:p>
          <a:p>
            <a:pPr lvl="1"/>
            <a:r>
              <a:rPr lang="en-US" dirty="0" smtClean="0"/>
              <a:t>Almost hunted to extinction in the 1890s</a:t>
            </a:r>
          </a:p>
          <a:p>
            <a:pPr lvl="1"/>
            <a:r>
              <a:rPr lang="en-US" dirty="0" smtClean="0"/>
              <a:t>Population dwindled to 20-60 seals</a:t>
            </a:r>
          </a:p>
          <a:p>
            <a:pPr lvl="1"/>
            <a:r>
              <a:rPr lang="en-US" dirty="0" smtClean="0"/>
              <a:t>Once the species was protected, it was able to rebound</a:t>
            </a:r>
          </a:p>
          <a:p>
            <a:pPr lvl="1"/>
            <a:r>
              <a:rPr lang="en-US" dirty="0" smtClean="0"/>
              <a:t>Today, population is 30,000</a:t>
            </a:r>
          </a:p>
          <a:p>
            <a:r>
              <a:rPr lang="en-US" b="1" dirty="0" smtClean="0"/>
              <a:t>Cheetahs</a:t>
            </a:r>
          </a:p>
          <a:p>
            <a:pPr lvl="1"/>
            <a:r>
              <a:rPr lang="en-US" dirty="0" smtClean="0"/>
              <a:t>Near extinction 10,000 years ago</a:t>
            </a:r>
          </a:p>
          <a:p>
            <a:pPr lvl="2"/>
            <a:r>
              <a:rPr lang="en-US" dirty="0" smtClean="0"/>
              <a:t>End of last ice age</a:t>
            </a:r>
          </a:p>
          <a:p>
            <a:pPr lvl="1"/>
            <a:r>
              <a:rPr lang="en-US" dirty="0" smtClean="0"/>
              <a:t>Population further reduced due to poaching</a:t>
            </a:r>
          </a:p>
          <a:p>
            <a:pPr lvl="1"/>
            <a:r>
              <a:rPr lang="en-US" dirty="0" smtClean="0"/>
              <a:t>Today, all cheetahs have almost identical DNA</a:t>
            </a:r>
          </a:p>
          <a:p>
            <a:pPr lvl="2"/>
            <a:r>
              <a:rPr lang="en-US" dirty="0" smtClean="0"/>
              <a:t>Reduced health, fertility, and fitness</a:t>
            </a:r>
          </a:p>
        </p:txBody>
      </p:sp>
      <p:pic>
        <p:nvPicPr>
          <p:cNvPr id="2050" name="Picture 2" descr="http://upload.wikimedia.org/wikipedia/commons/9/9e/Northern_Elephant_Seal,_San_Simeon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1" y="1600201"/>
            <a:ext cx="2745446" cy="18288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MQEhQUEhIWFBQUFBQUFBQUFxQUFBQUFBUXFhQUFBQYHCggGBolHBQUITEhJSkrLi4uFx8zODMsNygtLysBCgoKDg0OGhAQGywmHSQsLCwsLCwsLCwsLDAtLCwsLSw0LCwsLC8sLC8sNywsLCwsLCwuLC0tNywsLCwrLzcsLP/AABEIAMIBAwMBIgACEQEDEQH/xAAbAAABBQEBAAAAAAAAAAAAAAADAAECBAUGB//EADsQAAICAQIEAwYEBQMDBQAAAAECAAMRBBIFEyFRMUFhBhQiUnGRMqGx8CMzQoHRYpLhFXLBB0OCovH/xAAZAQADAQEBAAAAAAAAAAAAAAAAAQIDBAX/xAAwEQACAgIABQMBBgcBAAAAAAAAAQIRAxIEEyEx8EFRYfEFQoGRodEUIjJxscHhUv/aAAwDAQACEQMRAD8A8e2Z7R/dvp9xKm6SV5NMC0NGT2+8l7kfT7wC2GGR/WS7F1HOkP7xG5Bhd0WDFbFbAGuQKywUg3rlJjRXb6wZhmrkDXKTGQikthi5Z7R2BGKPyz2i5Z7QsBo0fYe0RU9oARijySYgAwrJhk057Q1Sr2P3lyqpP9X3/wCJnKdAVE0rdpYr0z9vyloUL3b7wqUj5mmTyD1YBdI/p/th00h8wPt/xDBcf1NEzH5j9pm5Nhoxl0+PIfb/AIkjWPlX9/2gGz80C4b5l+8FFv1DRlpkX5V/f9oCxU7CVWDfMv3EG1Z+Zf8AcJah8k6k3Cdvzlewr2kXpbuP9wgjQ3p9xNUvkeomYdpAuJFkMgRNKAJvEUHFHQBfdX+UyQ0j/KZfS4w6ak+syc5E2zNXTP8AKftCClu00Dqj6x/ej3/IydpCtlIVntJbD+8yy2p9R9j/AIkDd/qH2P8AiFsAOPpIuIRmHcSBA+YRgBK+kjyzDFPUfeQYeo+8qxiWo9vzkxUe35wJb1kS57wpgWOWe0Y1+krc094xuPeGrDqHKekgVgDae8iW9ZSiyiwAB5fpHFnp+kqZjR6gadeqx5D7CXKtevyj7TBjyHiTGjpBxBPlH2i/6ig8h9jOczFn1k8iI9mdC3E18gINtfntMLMWYLDFBszXbVnv+/tANcZQk1fHn+krRIVloEmEFee35Sul/wBPsv8AiEGq9R/tX/EGmIc6f99INqh+8SZ1XqPsJE6n/t+0FsAJqYNqZYGoHZft/wAyD3DsPzjtjK/LjQheKVbAOlnrDpaO/wCUzdxjiw94nELNmt6z4n9f8SZFXzfr/iYwuMKGYzNw+Rmiwq+b9/aQNaeTyvXW0s1Ut2i7eoq+ATUL80E1PrNNaz8sc0n5YuYKmY7V+sEfrNlqD8sE9ePFZSyCMmIy/ZjtK1h9JalYwEaJvpIywJYjYjRQAREWI0cCACxHxEBHxABYixFiLEAEBJYEUXSIBwBGIijZ9YALEbEWfWNGAo0UaACjR4owGjxR4AKKNHxACaESwjiVMRYktAadd4HnLCasd5iiTBMh40wN0ate8kNWPm/WYQJksmRykO2bNl/Y/nKtlh7/AJykrGSDGNQSFZKwmAdTDdZFsy0MrlY22GIkM+kqxEMRiJJjImMBYixGixAB40kBH2wsCGYsye2OEhYEMxZhdgjiqKwAxoc0GR5UdoAUWIXlRuX9YWAPbH5ZhhX9Y4SKwAco9pIUN2lgQivFsw6lT3ZvlMUvCwxRbMnqUcRAxbYtsoofpJLiR2xsRAWEQQwqWVkMOg3EAAkkgADJJJ6AADxPpJdioIAsLTSHPRc9QP7k4HX1M6ngnshWNM+t1j509RZXqqc85bQyqqWfDhT8XgDnoM+Ynf6H2dGn1PDW01e6jNguZFqRgLFBofUYxkgOOuPFe5nJk4hJ1Hq/0OmHD2rk6/yeV6f2cscFlQYAZsAsWYK219iqCX2nodoOPOXtd7E3afHNCLmt7fx5wleN7HHUYz4Yz0M76riumqal77qqb9Nrb6EsorJHu9ZZrUdbPwliWXeBnJ+sfh7tfVyadDt019jPssa9E6mwW2LeHBvLKyfwwMAZxnacYvLlNuRjT/6eYajhBrGSpxkL0OfiKBwuPHO056eUoNyu36z03jXBHffcxShSKWs5SOGXeArvcp6vYNh2fD1Z8dc5OBreDBzcSVsXmqiO5RH5lzqKqyFcNWdmTsKqQc5BAhDil979CpcFauD/AD/c450q7H84F607frNfX8Ew5FVoC8xq15hyS464BQHIPUeHiCCZnX8MvXP8MttJB5ZWzBBIOQuSOoPiPIzrhkjLszkyYMkO6Kmxe0Y1r+zIlz+8SBczejIka1/ZkCixixjZMYD4EcASAXMkKzAdEwJIAS7wTgWo1jFaKy+Mbm/pXPhk/wDgTveH+y2m0qVWH+O1tVji10JWo14JIqBx4HIzk/CeonPm4mGLv39jfDws8r6dvc86q0zv+Ct3/wC1Gb9BLKcG1BxilhuOBuwmSPEDcRO61Whd25hUsltdQUK9Ng3YA5q1h1IUNjr0yDCX+zz07jaWWlNrvaSERXPTmVuWy4U46HB6+JnI/tBdkjvj9lx+9I5TR+yNzsEL1KScY3b2HQEnaPHAOehm/ov/AEwey6yptRtKIrczl/w23f0q2/yxD28QNFiE0oqk5a5q8Hm4/n0dSCCCD5g48szTr4pYzWWPUwot5QsFihUJ27i2FztJG09QB0Exlxed9UbP7PwR/wCv6HI8Y9i1pRGXVAmzPLVqyDZjG1kAO7acsPwnqB45Ex7fZXWBSwq3qM5KEZGDg/C2GwCCM4xkT1ejiGNmofm32DTct0DJXYy5Ujloi5U/TAOOuOkxl0Ra2zUVXcqrIUKTs5loJBODjd4j0z18pcOMyJdWvxX7GUuBxt1TX4nkz7lOGBB7HIP2Mbce89J4xqdNqKna0guq7sMpU5wu5Sx6lvxdR17ZE8611ao5CEsvQqWGGwQDhvUZxPQwZllXamcHEcM8L72iG71kg/rAZizN6Oey1v8AUxStuihQWENkjuhU0zEZCkjuAcffwhG4fYFDlGCMcK+DtYjxUN4E+kLQgKsO0OjL5g/eWtD7P6m5kSuixmsLCsbSocp+MKzYBxg569J1nAfYEK+ifX2KlOquNSpXYpc7VJ+KwZC5cKuB16nqDM5ZIruylFvsYvsz7Ovr7eVRWTgFnfJ2VoPFmIH9gPEzu+AcIXhynV6fTLrVGmS5bfF69Qlyi6sHwXapboASdvjKvs/xhdNrDZ7jyF0dWq07pQGHPw3wJZuJIfAYlyTnaJkXcYWrTvTo2uSq6xLxWco9DqMFVsBzs+5IA9SeSblPp6ex1RhHH1kb3H9VTVw9TRWzafVaj3izmOEauxwDywn/ALqg1uD0x0EwOP8AtebrQdLzdOiV8pTvzYydPxnJAwQcY8AfGc5qBbYQXJJA2jPkOw/OH4Rwxrr6aj4WWojY8dhYb8eu3cZcMUYrqRPPKXY7T2G9lUbbqtWHCnaaWs2stljkimvaclyx+I56Y2/McdZdxao1qldqovLsytlNYNbXMbKM0XN0Hw4AXoSngOmNT2r1uo0ei5SW6dLN5WusBma1EQu1fltsYY8B0zgHwM8lr0juUW2hK67HrXnbzlWY7qhYepzuLDOB49Zy5Xu6vsdWCCUbfn6HUJrPeKXvGmut0ux3Y1l3Z9VZatdqnSO7Ky9AwByqkZHWVeLcQGkZFsLq1dpLmkrXVaL84fUr+IW1qiZJ65IPYnR0miaqtcV6ejiHurVhHue3+G2oIZnpXcGUoS27J6nqMdR5h7Ra0W3O2a23MzPZUpUPYehYqT4kjPTp16TPFiWSVennnz7G0smqs1uIcWXGHCLaxey9qkArNdoyqq2d28Nh+nmYPgfEv4qjDdbHfaGZbNqopP4PF8VFug/EF7mYvvQ+Dp1UFWz1Dls/GxPicEdOuMCCo1BT4gB+Ehx1UFXPVS34uvp18Z2fw61aM/4hp/B6m3Aj8C7Vd8qK0d6Rdarqp1CW19Nlle4NhS2M9ukzNHwmiwVq9WnbmW3KjhOWzipj4gqCxwQW8CAMjODje1nETWXWqjT2X27Pdgh3WL73UPe9Rd13Kpbzz4EdoShkrtTT12Zr4bp11BTTtY11l5Ul6wtgYWVsHxjy3AZnB/Ol0fn1o0uP3opnMt7K6YKtj0Nt5uyzl+8lR0+E05Y7q2OP4mSMkdIqfZPTlzWaM4yr2JY/Lqf+nbm34uudyHLDB9JsuRbVXpxp9NRU4pu23E1G7AzqQtaNvosR9zDBxg9oXU6tbxZYq6UpqaVr0tduFOqtQ5sFzjBZ1P4cN4svXOcHMzf+n54/y/uNY8XrBGDpfZnTCtrHpCqFzva6+pVdSVIff1VS2AFwW9cnpp1+ytKGrOmTOGd+Z7wqGt22p1dilbICDtfcz9psHV1pZuquprZqPcKmbnW2V6tHUvUyOeWyKD+I/Ee5z15vivtRVjAVCG1JGtVqtx1pUqOYmSdqjaWHUeI6eUFLNPpb88+ncNMV3qjc0mgLGoI5RqLLtMl5AVaXXGxNu2vmB9xOCrknzmnw7Q1PcppG7FlVxQq+letdr1O6gqA4LKxKH5j6ThLvbBrza1gNqHUBkyu73dANldlWfBxuHTH4mz5Rk4rZSLVvodrloSspZvbmVo+a7WPlYM+II+4ky4eb7+eedzVZVXQ6fidNOof4XdheGtG6tLENGlfFmmr3AbQXwcd8SnoONLbYt7g3qf5QbFfu+ntytwsUkJaqsFHUE9fGPxb2hZ05Ne1n1FHMFzHNYtZVW6ius9UVlHiCcM31M533tnc7iGFKpTWdpJsWzG9GGMEOK2Q58GOc9Yo4Gl557IrmJ9GjY9qqCNOl1vKY8tlGoUYJY38lqa6HPRAvLYNgjC9PxZnD3cduPM3NkuzuCVUMGcYZs4ycjp18hOm1wqusyEsU2lb1qG1WSk1Ck15b4WG5VwMjGB9Zj8Y4fpk2ipnexXxY7EBWFeVsKrt/CCqEEOejkf0zt4dRXRrqcuVzr4LXsfxtwa9NWik2OAxY43KSgYFiDtO0ePp6TU/9SNPUtta1MDgOiIjgpWKXav4gQGDErkk9c7h8QwZx+jzW6sAQVO4benxd5a1l3MycNkksSfEknJJ9fWayxRU9kjLHxKaqUuhn3r1+Ikn16/nM/VfEA3ngA+uOgM0tVpTZg7iCPI5IgLNF5eQ/fWb42kYcTmjIy400DoIx0Jm26OPZFCPLvuBihsg2R2CV721yKTbpubWqMf6G5m5GUeg3D1E1atXTpEpr1emFmnYs1YBwC9ZKtZtz1PxePrMqxrK+XXpyFrKfxFAGTYR8bEefpK+l4Y+oZdqtaMFvibLhA2HK15wBnuRPPl/N1bpHqY3Guits77gHF+H2OpXFbVW2PVusZBzLhi1lBbHXOMenhLuv4Xw73ajTGxqlotNtRFgL8xviJ3MCMEnOMAeEy6eD8IqrG6v4z8IN1rIQ3i+3BCjAz8WZw3HNBp2bbpUdh52M5FWc+ChxuYf6vOckVtKoydeeprLWKuaX50dzxizTJZbqNSNcarDklW04qO8kDAX4sYz6+M50aHTObTXecoz8ukoTfaF8CAOgBz0zMfQPqqCTW+xehChgcMAR03LjGCZ0PAuOV02G64mmy6tqtRcleWQbPhspWsbN+/bksCfP0mjjNLo7/t+xm5YMn1Lfszwzh+qpaw3lWRS1m4qq09g69C2e4YTrvZrT7DXyatKdIUJt1RJFlgOf5aAsQQOmSx+vlMOnjlFJ0/D6q112lsBe+/UgEqWcs2enTb0PXuAJW4vqNHo7b2qtNV+o05q06dTRUCAFZAq4QFl6Zzg57zKSk3XXr28RUYRrtRHj+o0+put0umtvFtNqtXfa29RlsWV1ljuH485Ochfpl/Y7SGmjWii6i/V7traexMp70ljNU9b2Y3Hl12nHzL4jE57iepqajTIFXUaip0bUuH2soz0OcjPiAWOfDr4y1xv2os0yL7u9ZW1rUuBrUXOyZQWs6dOqsMf/ALLUJVrFd/8AX60/wLlTVt9vPKH9s+Ncso4WpdQyiuqzTHIrpCoXRwSR/MNgBA8M9Z5yx7fYeHrjMsaTRWWnZUhbB64zgH1bwH950Oi9jnYHm2AdgvxEfUnA/WdkXj4eNSfU48mTZnMDPT9fIZ8cmWTV8OR/L3DLj4mLY+XxHnO0o9jqArKS7bsdSy5GO3TE0W9n1CKtLGnb5qFJbHzEg5mb4/DfcmJzPCdRqX1WnapWylYXChUssrXO5WyQX+HA6eQGPCbPCeMhtU/NNtK11MradWUWaghGVN1pOd+CvU5PhgzW0ljaFubptHRztmw2u175yRuPLNm0EgeWJm67X0aixmvotqt/EmoLjUcpgRgCsqGZPHILHyxiRccnWPaqOmM+lE+DaettC1tW1LKLXFbat/5VdhUMzvsIGc7QOmSW8Zr6rh9O/h4Dt7sDik01bwz9Ga03IAtOWDNgD8IPRcTjNBxV052VVuexVmNFIyx6g/GpO30OcTT03tRYTba1iqQhqWlVF1C/CVAVNuQME+GfPvCWKV+evjKU0XeJ8Er5dle292bWMdNbz6mOqY9bAgA21Haclm69MZz0lO/hlHNdRU9TXisaQXZFChej3EkgYXwwzHLZOPCU34vZTQMWKgKdKxldLXvbqq0g7uYRkkkHx8o4tda6BU6o9FbkISuOU4Je41gFvM4Xx658Y1Cfv55/sNomql6V+7+70PVZXq7cO9Yse0BF55BJPKUjb9PSGo44A9dyB67LtUbLaQq2tcpyuVRmOysAN1HmfpiHs/yfeGFemJpfTGs83auSw+Nm/qax/M+Q6eMqcC0V3ECdOXIdQyhNuwUjqURSijCYHUiLT3GpmbxBNPZeU04FdavYwdFfpuC7EwzfCy4PUdOv0k/Y7iTaS8BlLKzEKu4qbbQXWouPlJsZSPDFmfFRL2l0lGgDHUVvbqGY0qwUilQOhtAJy5HcjHablXtbpqHQXU12qmCrlQGG0LsYE+DYBz3wI5NtUlaGqXV9zC1OiDGnTBn07GtaG5irWDqQ7WlS4wEcFgMeDZU+XTC4nwoadVDOVtJ2tpmUKK+iPYRYrMGznp4ZGZ3us4irtc1ag0BxbZc7KxtYENUQGYLlc7eoIYDaSCBnzXjHEHvtsZy4JOXHXahHgEX+knA6Hw6jyj4dyb9vcnNVG/otKtlaN3Az55PmcwrcOWVvZfWqwas4yMOo8PhYeQ7YCn6kzbZhOfLKUJtHnSikzL/6aJBuGiaTWiCa2JZJkUjObhwgm0U0Huld7panMWqK3ukUIdRFLuYaoHa7dCviAwBztxvwCTgZYYB6ZHjmVuRZ5WuCRgnqSeu4/ETnx6zW5UXK+klZaNlPIkkmUVrzgsWdh/U53Hv0z4QwH1ltaoVKpDyEOMpO2ymiSzXV6S1XVLCJMpZSljZl6nhS2jruHllTjp2wemJRs9mm+EI6lQf6wSygnxXrg48dvSdOFEcERR4icezNFsjk9R7MWh2wVsOCFuX+GP8A5VsM58O8Pw/2SAO69gx8wgIB+ref9gJ0u8SDXy3xWVql0E5D01KgCqoVR4ADAH9ocN9JSOokG1JnPo2LaJpC30EkdR6CZQ1RjjVyXiNIyiaJ1EqapFfxHUQPvGYzWyoKUHaHa9zKu4ODuZiWYAmsLhcP5Z69RMNVdPhJw7dXAQY246hsdJ1jGDOR4Gd0OJfaQbnJLqdiEFdoJ+BMbOufHcOsM+sYEOqDB/EqKMufPe564m5emepAP1UGACkeHQek6Fni/Qh5KMi93Db6m2mzAbJz07Z7fTtNROYiMle9RYMPyya93oT5jMMoz4/oIdRInn+Clk9gNfDc1jnWuwQFtiE+QzgserflOMIZ+rHr3Pn9J39cHZw2l+rVqc+mP79Jni4rRvbqDd9zmdDxi3TrtYl6yCprbGCrfiHcf28wD5CbPF9FWUGoS6sV28pqa1I3kpkMLkXGxkBAwPHy7Seo9nKXOcuuOxBH/wBgYfRcJ5JBS1ugbAYIwBYYJXp0OPOaPicb6ruXGXo+xs8Q4JpKqqrNMdTfYLmVnrKvSGWtBbsNgVjV8ZxZ1A8+056zipQkOoO12rLVsHXepAI6eHipznv2ljXluQarA9qZHxIxFiqCzbQCcEEt558B0GJlcSTlmrl0kCzD/wARicFvwq7LjIx0OfLMWNRn/V1HOEZK0biEN4EH/wAeh7SXLmXZpLqUWxCWxSLLEJDOCGAt2qvR0UNWc5yAxPhmG0PFFuXI6HpkfXzHpMsmJrrHqjnljotPXK9lcm98rvqJEVIz6DGqKQ58U1qQUjTjExg4khObsaEN0IrmLbHBEGxUFW2SGpgCwgneTSZSsvDVyQ1ImQ90G2rxHyrHZtG8QTWCZI13rJjWjvHy2hVZpZjgSgmtHeFXWCJ2g5ZZZJDlx01APmIQOJOzFpRFa4daoMWxHUQtsOwU1CDasQL6mBfVxqLFsFsSVmSQfVCAfUiaRTC0WgsKiTNGrENXrgI5RkUmjVrqheV6zMXiIhBxITFxmUXWWCYmV/fh3kG1a941FiZOxzMnV6QOc+BwR546+ZAx19Zde8d4JrV7zfHcexN0VeGa+3Rqw2bwpd6HB3PVbYmwsMjqCB1Xzl6vhFZrF1N1eK9NW9g3IjMxbqppzkNtD9Bnqg6dSZCuxYRXCKy11qeYVLZxj4FYKDn+nDP4DOSOvQY6OZb69GawmqpkLtHYpIZSpBxggj9YP3Qzc4bxBbEA1bEFGJ8QC5Odg3YO4AEr1OQCWwWOZs672g4dSiHT6UXs1jVHI3FRtOXVWznDEDJ6DvMdpp0gfDRq0+hxPuRimppuiLvOWwNx6dT5xpDzSMuUisqwmcRywkQ8XcmqB2WmANxl9cGM1IMVpBbM86gyBsJmh7sIhpx2j2QIy3Bld0M6D3YdpF9IO0azUVqmc2azG2mbdul9JUs083jmTJ5aKAZoRbDCPTBlZpaYv6QyagiHXWGUgIVEmcoIayFsa494x1h7wQokhpvSZ6wQ7bGbUmQN8m2m9JA6f0lLUmmQN0g1kKKI508dxDVlYtImyWhp/rGbTSt4hrIpnUxvfJZbSQL6KaKWNk3Mj79HGtgn0ZgjpzLUcbE5yLLayDbVSuaTIisy1CJLky3XrJcr1wmWKpNavrJlCLFsavvwiXXKPDp9OkzRRJro895HLgPdmmOIDvFKA0XrFJ5eMN5GruMdSYcp6R1UTn2RtqRRjDq5jriS3CZt/A9RBoRCILeJLeJDHRYDiPvErbog0nUoMwBgHpB/YhQI5SNOgopPpRBNpRLxSRNc0UxONmedIIWvSiWeXC1oJUsjohYwKaeEFP7xLKoITliYOZokyqKxGNIlo1iCsWJMdsAal9JFqx6fnGsMrPZNFCxObQflj0jcmVRae8kLT3l8pkc4tCgdovdRArcZIag/vEjSQc0l7kJBuHj0kxqTHOphU0Dmis3DB6QL8O+kuHUGQZyfKaRc16kOn6FI6GROkMtHPymNk/KftNVKRm4lQaY/sR+Sf2JYIPymLHoY92CgA2GKHx6H84oblcstree8KtvrOZXiEKvEY3w0iVkOlDfvpF1/eJz68S9YVeI+syfDyRayo28H0ix+8TJXXf6pMa3/AFSXhkWpo09v0jfaZx1vrInXesXKkPZGqGj75j+/esmuu9YcmQbI1c/SSB9BM1deO8MuvHeQ8ckO0XcDsJIAdpVXWgwg1Q7yGpBYUsB5RjcBIC4GIsPSKh2JtSIB9RJPiAYDtNIpA2DsvlZ7DLRQSJQTaMkvQkpbjJBpZ2rFsWabk6wAb4g8site8fkr3k7oesSrzIubLPIXuIvdh3EN4hpEq82PzTLPug7iN7uO4hvEWqA8w+smLW9ZLlYixFaYUOLn9YxteLMYvFS9hXQuc8UjzY8dfA937nGgxwYop65iSBkwx7xRRDCqx7wise5jRSGBPce5jMx7xRRDIlj3iJiigMbce8NW57mKKKQi1Ux7mWa2PcxRTnmNFqtj3lhGPeNFOSZoghMiIopKBiaQMaKUiGCMg0UU0RLIExExRSwRDce8fce8UUookGPeLce8UUkYxY95BmMUUaEwbMe8izHvFFNEQyO494oopY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MQEhQUEhIWFBQUFBQUFBQUFxQUFBQUFBUXFhQUFBQYHCggGBolHBQUITEhJSkrLi4uFx8zODMsNygtLysBCgoKDg0OGhAQGywmHSQsLCwsLCwsLCwsLDAtLCwsLSw0LCwsLC8sLC8sNywsLCwsLCwuLC0tNywsLCwrLzcsLP/AABEIAMIBAwMBIgACEQEDEQH/xAAbAAABBQEBAAAAAAAAAAAAAAADAAECBAUGB//EADsQAAICAQIEAwYEBQMDBQAAAAECAAMRBBIFEyFRMUFhBhQiUnGRMqGx8CMzQoHRYpLhFXLBB0OCovH/xAAZAQADAQEBAAAAAAAAAAAAAAAAAQIDBAX/xAAwEQACAgIABQMBBgcBAAAAAAAAAQIRAxIEEyEx8EFRYfEFQoGRodEUIjJxscHhUv/aAAwDAQACEQMRAD8A8e2Z7R/dvp9xKm6SV5NMC0NGT2+8l7kfT7wC2GGR/WS7F1HOkP7xG5Bhd0WDFbFbAGuQKywUg3rlJjRXb6wZhmrkDXKTGQikthi5Z7R2BGKPyz2i5Z7QsBo0fYe0RU9oARijySYgAwrJhk057Q1Sr2P3lyqpP9X3/wCJnKdAVE0rdpYr0z9vyloUL3b7wqUj5mmTyD1YBdI/p/th00h8wPt/xDBcf1NEzH5j9pm5Nhoxl0+PIfb/AIkjWPlX9/2gGz80C4b5l+8FFv1DRlpkX5V/f9oCxU7CVWDfMv3EG1Z+Zf8AcJah8k6k3Cdvzlewr2kXpbuP9wgjQ3p9xNUvkeomYdpAuJFkMgRNKAJvEUHFHQBfdX+UyQ0j/KZfS4w6ak+syc5E2zNXTP8AKftCClu00Dqj6x/ej3/IydpCtlIVntJbD+8yy2p9R9j/AIkDd/qH2P8AiFsAOPpIuIRmHcSBA+YRgBK+kjyzDFPUfeQYeo+8qxiWo9vzkxUe35wJb1kS57wpgWOWe0Y1+krc094xuPeGrDqHKekgVgDae8iW9ZSiyiwAB5fpHFnp+kqZjR6gadeqx5D7CXKtevyj7TBjyHiTGjpBxBPlH2i/6ig8h9jOczFn1k8iI9mdC3E18gINtfntMLMWYLDFBszXbVnv+/tANcZQk1fHn+krRIVloEmEFee35Sul/wBPsv8AiEGq9R/tX/EGmIc6f99INqh+8SZ1XqPsJE6n/t+0FsAJqYNqZYGoHZft/wAyD3DsPzjtjK/LjQheKVbAOlnrDpaO/wCUzdxjiw94nELNmt6z4n9f8SZFXzfr/iYwuMKGYzNw+Rmiwq+b9/aQNaeTyvXW0s1Ut2i7eoq+ATUL80E1PrNNaz8sc0n5YuYKmY7V+sEfrNlqD8sE9ePFZSyCMmIy/ZjtK1h9JalYwEaJvpIywJYjYjRQAREWI0cCACxHxEBHxABYixFiLEAEBJYEUXSIBwBGIijZ9YALEbEWfWNGAo0UaACjR4owGjxR4AKKNHxACaESwjiVMRYktAadd4HnLCasd5iiTBMh40wN0ate8kNWPm/WYQJksmRykO2bNl/Y/nKtlh7/AJykrGSDGNQSFZKwmAdTDdZFsy0MrlY22GIkM+kqxEMRiJJjImMBYixGixAB40kBH2wsCGYsye2OEhYEMxZhdgjiqKwAxoc0GR5UdoAUWIXlRuX9YWAPbH5ZhhX9Y4SKwAco9pIUN2lgQivFsw6lT3ZvlMUvCwxRbMnqUcRAxbYtsoofpJLiR2xsRAWEQQwqWVkMOg3EAAkkgADJJJ6AADxPpJdioIAsLTSHPRc9QP7k4HX1M6ngnshWNM+t1j509RZXqqc85bQyqqWfDhT8XgDnoM+Ynf6H2dGn1PDW01e6jNguZFqRgLFBofUYxkgOOuPFe5nJk4hJ1Hq/0OmHD2rk6/yeV6f2cscFlQYAZsAsWYK219iqCX2nodoOPOXtd7E3afHNCLmt7fx5wleN7HHUYz4Yz0M76riumqal77qqb9Nrb6EsorJHu9ZZrUdbPwliWXeBnJ+sfh7tfVyadDt019jPssa9E6mwW2LeHBvLKyfwwMAZxnacYvLlNuRjT/6eYajhBrGSpxkL0OfiKBwuPHO056eUoNyu36z03jXBHffcxShSKWs5SOGXeArvcp6vYNh2fD1Z8dc5OBreDBzcSVsXmqiO5RH5lzqKqyFcNWdmTsKqQc5BAhDil979CpcFauD/AD/c450q7H84F607frNfX8Ew5FVoC8xq15hyS464BQHIPUeHiCCZnX8MvXP8MttJB5ZWzBBIOQuSOoPiPIzrhkjLszkyYMkO6Kmxe0Y1r+zIlz+8SBczejIka1/ZkCixixjZMYD4EcASAXMkKzAdEwJIAS7wTgWo1jFaKy+Mbm/pXPhk/wDgTveH+y2m0qVWH+O1tVji10JWo14JIqBx4HIzk/CeonPm4mGLv39jfDws8r6dvc86q0zv+Ct3/wC1Gb9BLKcG1BxilhuOBuwmSPEDcRO61Whd25hUsltdQUK9Ng3YA5q1h1IUNjr0yDCX+zz07jaWWlNrvaSERXPTmVuWy4U46HB6+JnI/tBdkjvj9lx+9I5TR+yNzsEL1KScY3b2HQEnaPHAOehm/ov/AEwey6yptRtKIrczl/w23f0q2/yxD28QNFiE0oqk5a5q8Hm4/n0dSCCCD5g48szTr4pYzWWPUwot5QsFihUJ27i2FztJG09QB0Exlxed9UbP7PwR/wCv6HI8Y9i1pRGXVAmzPLVqyDZjG1kAO7acsPwnqB45Ex7fZXWBSwq3qM5KEZGDg/C2GwCCM4xkT1ejiGNmofm32DTct0DJXYy5Ujloi5U/TAOOuOkxl0Ra2zUVXcqrIUKTs5loJBODjd4j0z18pcOMyJdWvxX7GUuBxt1TX4nkz7lOGBB7HIP2Mbce89J4xqdNqKna0guq7sMpU5wu5Sx6lvxdR17ZE8611ao5CEsvQqWGGwQDhvUZxPQwZllXamcHEcM8L72iG71kg/rAZizN6Oey1v8AUxStuihQWENkjuhU0zEZCkjuAcffwhG4fYFDlGCMcK+DtYjxUN4E+kLQgKsO0OjL5g/eWtD7P6m5kSuixmsLCsbSocp+MKzYBxg569J1nAfYEK+ifX2KlOquNSpXYpc7VJ+KwZC5cKuB16nqDM5ZIruylFvsYvsz7Ovr7eVRWTgFnfJ2VoPFmIH9gPEzu+AcIXhynV6fTLrVGmS5bfF69Qlyi6sHwXapboASdvjKvs/xhdNrDZ7jyF0dWq07pQGHPw3wJZuJIfAYlyTnaJkXcYWrTvTo2uSq6xLxWco9DqMFVsBzs+5IA9SeSblPp6ex1RhHH1kb3H9VTVw9TRWzafVaj3izmOEauxwDywn/ALqg1uD0x0EwOP8AtebrQdLzdOiV8pTvzYydPxnJAwQcY8AfGc5qBbYQXJJA2jPkOw/OH4Rwxrr6aj4WWojY8dhYb8eu3cZcMUYrqRPPKXY7T2G9lUbbqtWHCnaaWs2stljkimvaclyx+I56Y2/McdZdxao1qldqovLsytlNYNbXMbKM0XN0Hw4AXoSngOmNT2r1uo0ei5SW6dLN5WusBma1EQu1fltsYY8B0zgHwM8lr0juUW2hK67HrXnbzlWY7qhYepzuLDOB49Zy5Xu6vsdWCCUbfn6HUJrPeKXvGmut0ux3Y1l3Z9VZatdqnSO7Ky9AwByqkZHWVeLcQGkZFsLq1dpLmkrXVaL84fUr+IW1qiZJ65IPYnR0miaqtcV6ejiHurVhHue3+G2oIZnpXcGUoS27J6nqMdR5h7Ra0W3O2a23MzPZUpUPYehYqT4kjPTp16TPFiWSVennnz7G0smqs1uIcWXGHCLaxey9qkArNdoyqq2d28Nh+nmYPgfEv4qjDdbHfaGZbNqopP4PF8VFug/EF7mYvvQ+Dp1UFWz1Dls/GxPicEdOuMCCo1BT4gB+Ehx1UFXPVS34uvp18Z2fw61aM/4hp/B6m3Aj8C7Vd8qK0d6Rdarqp1CW19Nlle4NhS2M9ukzNHwmiwVq9WnbmW3KjhOWzipj4gqCxwQW8CAMjODje1nETWXWqjT2X27Pdgh3WL73UPe9Rd13Kpbzz4EdoShkrtTT12Zr4bp11BTTtY11l5Ul6wtgYWVsHxjy3AZnB/Ol0fn1o0uP3opnMt7K6YKtj0Nt5uyzl+8lR0+E05Y7q2OP4mSMkdIqfZPTlzWaM4yr2JY/Lqf+nbm34uudyHLDB9JsuRbVXpxp9NRU4pu23E1G7AzqQtaNvosR9zDBxg9oXU6tbxZYq6UpqaVr0tduFOqtQ5sFzjBZ1P4cN4svXOcHMzf+n54/y/uNY8XrBGDpfZnTCtrHpCqFzva6+pVdSVIff1VS2AFwW9cnpp1+ytKGrOmTOGd+Z7wqGt22p1dilbICDtfcz9psHV1pZuquprZqPcKmbnW2V6tHUvUyOeWyKD+I/Ee5z15vivtRVjAVCG1JGtVqtx1pUqOYmSdqjaWHUeI6eUFLNPpb88+ncNMV3qjc0mgLGoI5RqLLtMl5AVaXXGxNu2vmB9xOCrknzmnw7Q1PcppG7FlVxQq+letdr1O6gqA4LKxKH5j6ThLvbBrza1gNqHUBkyu73dANldlWfBxuHTH4mz5Rk4rZSLVvodrloSspZvbmVo+a7WPlYM+II+4ky4eb7+eedzVZVXQ6fidNOof4XdheGtG6tLENGlfFmmr3AbQXwcd8SnoONLbYt7g3qf5QbFfu+ntytwsUkJaqsFHUE9fGPxb2hZ05Ne1n1FHMFzHNYtZVW6ius9UVlHiCcM31M533tnc7iGFKpTWdpJsWzG9GGMEOK2Q58GOc9Yo4Gl557IrmJ9GjY9qqCNOl1vKY8tlGoUYJY38lqa6HPRAvLYNgjC9PxZnD3cduPM3NkuzuCVUMGcYZs4ycjp18hOm1wqusyEsU2lb1qG1WSk1Ck15b4WG5VwMjGB9Zj8Y4fpk2ipnexXxY7EBWFeVsKrt/CCqEEOejkf0zt4dRXRrqcuVzr4LXsfxtwa9NWik2OAxY43KSgYFiDtO0ePp6TU/9SNPUtta1MDgOiIjgpWKXav4gQGDErkk9c7h8QwZx+jzW6sAQVO4benxd5a1l3MycNkksSfEknJJ9fWayxRU9kjLHxKaqUuhn3r1+Ikn16/nM/VfEA3ngA+uOgM0tVpTZg7iCPI5IgLNF5eQ/fWb42kYcTmjIy400DoIx0Jm26OPZFCPLvuBihsg2R2CV721yKTbpubWqMf6G5m5GUeg3D1E1atXTpEpr1emFmnYs1YBwC9ZKtZtz1PxePrMqxrK+XXpyFrKfxFAGTYR8bEefpK+l4Y+oZdqtaMFvibLhA2HK15wBnuRPPl/N1bpHqY3Guits77gHF+H2OpXFbVW2PVusZBzLhi1lBbHXOMenhLuv4Xw73ajTGxqlotNtRFgL8xviJ3MCMEnOMAeEy6eD8IqrG6v4z8IN1rIQ3i+3BCjAz8WZw3HNBp2bbpUdh52M5FWc+ChxuYf6vOckVtKoydeeprLWKuaX50dzxizTJZbqNSNcarDklW04qO8kDAX4sYz6+M50aHTObTXecoz8ukoTfaF8CAOgBz0zMfQPqqCTW+xehChgcMAR03LjGCZ0PAuOV02G64mmy6tqtRcleWQbPhspWsbN+/bksCfP0mjjNLo7/t+xm5YMn1Lfszwzh+qpaw3lWRS1m4qq09g69C2e4YTrvZrT7DXyatKdIUJt1RJFlgOf5aAsQQOmSx+vlMOnjlFJ0/D6q112lsBe+/UgEqWcs2enTb0PXuAJW4vqNHo7b2qtNV+o05q06dTRUCAFZAq4QFl6Zzg57zKSk3XXr28RUYRrtRHj+o0+put0umtvFtNqtXfa29RlsWV1ljuH485Ochfpl/Y7SGmjWii6i/V7traexMp70ljNU9b2Y3Hl12nHzL4jE57iepqajTIFXUaip0bUuH2soz0OcjPiAWOfDr4y1xv2os0yL7u9ZW1rUuBrUXOyZQWs6dOqsMf/ALLUJVrFd/8AX60/wLlTVt9vPKH9s+Ncso4WpdQyiuqzTHIrpCoXRwSR/MNgBA8M9Z5yx7fYeHrjMsaTRWWnZUhbB64zgH1bwH950Oi9jnYHm2AdgvxEfUnA/WdkXj4eNSfU48mTZnMDPT9fIZ8cmWTV8OR/L3DLj4mLY+XxHnO0o9jqArKS7bsdSy5GO3TE0W9n1CKtLGnb5qFJbHzEg5mb4/DfcmJzPCdRqX1WnapWylYXChUssrXO5WyQX+HA6eQGPCbPCeMhtU/NNtK11MradWUWaghGVN1pOd+CvU5PhgzW0ljaFubptHRztmw2u175yRuPLNm0EgeWJm67X0aixmvotqt/EmoLjUcpgRgCsqGZPHILHyxiRccnWPaqOmM+lE+DaettC1tW1LKLXFbat/5VdhUMzvsIGc7QOmSW8Zr6rh9O/h4Dt7sDik01bwz9Ga03IAtOWDNgD8IPRcTjNBxV052VVuexVmNFIyx6g/GpO30OcTT03tRYTba1iqQhqWlVF1C/CVAVNuQME+GfPvCWKV+evjKU0XeJ8Er5dle292bWMdNbz6mOqY9bAgA21Haclm69MZz0lO/hlHNdRU9TXisaQXZFChej3EkgYXwwzHLZOPCU34vZTQMWKgKdKxldLXvbqq0g7uYRkkkHx8o4tda6BU6o9FbkISuOU4Je41gFvM4Xx658Y1Cfv55/sNomql6V+7+70PVZXq7cO9Yse0BF55BJPKUjb9PSGo44A9dyB67LtUbLaQq2tcpyuVRmOysAN1HmfpiHs/yfeGFemJpfTGs83auSw+Nm/qax/M+Q6eMqcC0V3ECdOXIdQyhNuwUjqURSijCYHUiLT3GpmbxBNPZeU04FdavYwdFfpuC7EwzfCy4PUdOv0k/Y7iTaS8BlLKzEKu4qbbQXWouPlJsZSPDFmfFRL2l0lGgDHUVvbqGY0qwUilQOhtAJy5HcjHablXtbpqHQXU12qmCrlQGG0LsYE+DYBz3wI5NtUlaGqXV9zC1OiDGnTBn07GtaG5irWDqQ7WlS4wEcFgMeDZU+XTC4nwoadVDOVtJ2tpmUKK+iPYRYrMGznp4ZGZ3us4irtc1ag0BxbZc7KxtYENUQGYLlc7eoIYDaSCBnzXjHEHvtsZy4JOXHXahHgEX+knA6Hw6jyj4dyb9vcnNVG/otKtlaN3Az55PmcwrcOWVvZfWqwas4yMOo8PhYeQ7YCn6kzbZhOfLKUJtHnSikzL/6aJBuGiaTWiCa2JZJkUjObhwgm0U0Huld7panMWqK3ukUIdRFLuYaoHa7dCviAwBztxvwCTgZYYB6ZHjmVuRZ5WuCRgnqSeu4/ETnx6zW5UXK+klZaNlPIkkmUVrzgsWdh/U53Hv0z4QwH1ltaoVKpDyEOMpO2ymiSzXV6S1XVLCJMpZSljZl6nhS2jruHllTjp2wemJRs9mm+EI6lQf6wSygnxXrg48dvSdOFEcERR4icezNFsjk9R7MWh2wVsOCFuX+GP8A5VsM58O8Pw/2SAO69gx8wgIB+ref9gJ0u8SDXy3xWVql0E5D01KgCqoVR4ADAH9ocN9JSOokG1JnPo2LaJpC30EkdR6CZQ1RjjVyXiNIyiaJ1EqapFfxHUQPvGYzWyoKUHaHa9zKu4ODuZiWYAmsLhcP5Z69RMNVdPhJw7dXAQY246hsdJ1jGDOR4Gd0OJfaQbnJLqdiEFdoJ+BMbOufHcOsM+sYEOqDB/EqKMufPe564m5emepAP1UGACkeHQek6Fni/Qh5KMi93Db6m2mzAbJz07Z7fTtNROYiMle9RYMPyya93oT5jMMoz4/oIdRInn+Clk9gNfDc1jnWuwQFtiE+QzgserflOMIZ+rHr3Pn9J39cHZw2l+rVqc+mP79Jni4rRvbqDd9zmdDxi3TrtYl6yCprbGCrfiHcf28wD5CbPF9FWUGoS6sV28pqa1I3kpkMLkXGxkBAwPHy7Seo9nKXOcuuOxBH/wBgYfRcJ5JBS1ugbAYIwBYYJXp0OPOaPicb6ruXGXo+xs8Q4JpKqqrNMdTfYLmVnrKvSGWtBbsNgVjV8ZxZ1A8+056zipQkOoO12rLVsHXepAI6eHipznv2ljXluQarA9qZHxIxFiqCzbQCcEEt558B0GJlcSTlmrl0kCzD/wARicFvwq7LjIx0OfLMWNRn/V1HOEZK0biEN4EH/wAeh7SXLmXZpLqUWxCWxSLLEJDOCGAt2qvR0UNWc5yAxPhmG0PFFuXI6HpkfXzHpMsmJrrHqjnljotPXK9lcm98rvqJEVIz6DGqKQ58U1qQUjTjExg4khObsaEN0IrmLbHBEGxUFW2SGpgCwgneTSZSsvDVyQ1ImQ90G2rxHyrHZtG8QTWCZI13rJjWjvHy2hVZpZjgSgmtHeFXWCJ2g5ZZZJDlx01APmIQOJOzFpRFa4daoMWxHUQtsOwU1CDasQL6mBfVxqLFsFsSVmSQfVCAfUiaRTC0WgsKiTNGrENXrgI5RkUmjVrqheV6zMXiIhBxITFxmUXWWCYmV/fh3kG1a941FiZOxzMnV6QOc+BwR546+ZAx19Zde8d4JrV7zfHcexN0VeGa+3Rqw2bwpd6HB3PVbYmwsMjqCB1Xzl6vhFZrF1N1eK9NW9g3IjMxbqppzkNtD9Bnqg6dSZCuxYRXCKy11qeYVLZxj4FYKDn+nDP4DOSOvQY6OZb69GawmqpkLtHYpIZSpBxggj9YP3Qzc4bxBbEA1bEFGJ8QC5Odg3YO4AEr1OQCWwWOZs672g4dSiHT6UXs1jVHI3FRtOXVWznDEDJ6DvMdpp0gfDRq0+hxPuRimppuiLvOWwNx6dT5xpDzSMuUisqwmcRywkQ8XcmqB2WmANxl9cGM1IMVpBbM86gyBsJmh7sIhpx2j2QIy3Bld0M6D3YdpF9IO0azUVqmc2azG2mbdul9JUs083jmTJ5aKAZoRbDCPTBlZpaYv6QyagiHXWGUgIVEmcoIayFsa494x1h7wQokhpvSZ6wQ7bGbUmQN8m2m9JA6f0lLUmmQN0g1kKKI508dxDVlYtImyWhp/rGbTSt4hrIpnUxvfJZbSQL6KaKWNk3Mj79HGtgn0ZgjpzLUcbE5yLLayDbVSuaTIisy1CJLky3XrJcr1wmWKpNavrJlCLFsavvwiXXKPDp9OkzRRJro895HLgPdmmOIDvFKA0XrFJ5eMN5GruMdSYcp6R1UTn2RtqRRjDq5jriS3CZt/A9RBoRCILeJLeJDHRYDiPvErbog0nUoMwBgHpB/YhQI5SNOgopPpRBNpRLxSRNc0UxONmedIIWvSiWeXC1oJUsjohYwKaeEFP7xLKoITliYOZokyqKxGNIlo1iCsWJMdsAal9JFqx6fnGsMrPZNFCxObQflj0jcmVRae8kLT3l8pkc4tCgdovdRArcZIag/vEjSQc0l7kJBuHj0kxqTHOphU0Dmis3DB6QL8O+kuHUGQZyfKaRc16kOn6FI6GROkMtHPymNk/KftNVKRm4lQaY/sR+Sf2JYIPymLHoY92CgA2GKHx6H84oblcstree8KtvrOZXiEKvEY3w0iVkOlDfvpF1/eJz68S9YVeI+syfDyRayo28H0ix+8TJXXf6pMa3/AFSXhkWpo09v0jfaZx1vrInXesXKkPZGqGj75j+/esmuu9YcmQbI1c/SSB9BM1deO8MuvHeQ8ckO0XcDsJIAdpVXWgwg1Q7yGpBYUsB5RjcBIC4GIsPSKh2JtSIB9RJPiAYDtNIpA2DsvlZ7DLRQSJQTaMkvQkpbjJBpZ2rFsWabk6wAb4g8site8fkr3k7oesSrzIubLPIXuIvdh3EN4hpEq82PzTLPug7iN7uO4hvEWqA8w+smLW9ZLlYixFaYUOLn9YxteLMYvFS9hXQuc8UjzY8dfA937nGgxwYop65iSBkwx7xRRDCqx7wise5jRSGBPce5jMx7xRRDIlj3iJiigMbce8NW57mKKKQi1Ux7mWa2PcxRTnmNFqtj3lhGPeNFOSZoghMiIopKBiaQMaKUiGCMg0UU0RLIExExRSwRDce8fce8UUookGPeLce8UUkYxY95BmMUUaEwbMe8izHvFFNEQyO494oopY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ttp://3.bp.blogspot.com/-FpDe3np39OM/TeX8EroBVeI/AAAAAAAADxc/Ap8HvmcLKpI/s1600/Cheeta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276600"/>
            <a:ext cx="2791933" cy="209266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58" name="Picture 10" descr="http://images.nationalgeographic.com/wpf/media-live/photos/000/002/cache/cheetahs_234_990x7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1" y="4953000"/>
            <a:ext cx="2406408" cy="180702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43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Lego Animation</a:t>
            </a:r>
            <a:endParaRPr lang="en-US" dirty="0"/>
          </a:p>
        </p:txBody>
      </p:sp>
      <p:sp>
        <p:nvSpPr>
          <p:cNvPr id="3" name="Content Placeholder 2"/>
          <p:cNvSpPr>
            <a:spLocks noGrp="1"/>
          </p:cNvSpPr>
          <p:nvPr>
            <p:ph idx="1"/>
          </p:nvPr>
        </p:nvSpPr>
        <p:spPr/>
        <p:txBody>
          <a:bodyPr>
            <a:normAutofit/>
          </a:bodyPr>
          <a:lstStyle/>
          <a:p>
            <a:pPr marL="114300" indent="0">
              <a:buNone/>
            </a:pPr>
            <a:r>
              <a:rPr lang="en-US" sz="3200" b="1" dirty="0" smtClean="0">
                <a:hlinkClick r:id="rId2"/>
              </a:rPr>
              <a:t>Founder effect, bottlenecking, and </a:t>
            </a:r>
            <a:r>
              <a:rPr lang="en-US" sz="3200" b="1" smtClean="0">
                <a:hlinkClick r:id="rId2"/>
              </a:rPr>
              <a:t>genetic drift</a:t>
            </a:r>
            <a:r>
              <a:rPr lang="en-US" sz="3200" b="1" smtClean="0"/>
              <a:t> (2:55)</a:t>
            </a:r>
            <a:endParaRPr lang="en-US" sz="3200" b="1" dirty="0"/>
          </a:p>
        </p:txBody>
      </p:sp>
      <p:pic>
        <p:nvPicPr>
          <p:cNvPr id="1026" name="Picture 2" descr="http://i1.ytimg.com/vi/Q6JEA2olNts/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3389586"/>
            <a:ext cx="5537309" cy="311517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w8QDw8PDxQPDw8PDw0PDQ0PDw8NDw0PFBEWFhQVFBQYHCggGBolHBQUITEhJSkrLi4uFx8zODMsNygtLisBCgoKDg0OFxAQGiwkHCQsLCwsLCwsLCwsLCwsLCwsLCwsLCwsLCwsLCwsLCwsLCwsLCwsLCwsLCwsLCwsLCwsLP/AABEIAMoA+gMBEQACEQEDEQH/xAAcAAACAwEBAQEAAAAAAAAAAAAAAQIEBgMFCAf/xABQEAABAwIBAw8HCgIGCwAAAAABAAIDBBEFEiExBhMVQVFTVHFzkpOytNHTByIjNENhgRQyM1KRobHBwtJCgxckgpTh4xZiY2RyhKKkw+Lw/8QAGwEBAQADAQEBAAAAAAAAAAAAAAECAwQFBgf/xAA6EQACAQICBgcHAwMFAQAAAAAAAQIDEQQSBRMhMUFRFWFxkaHR4QYiMlKBsfAUY8EkU6IWM3KSwiP/2gAMAwEAAhEDEQA/AP1GaWcz1IE0rGslY1jGtpy1o1iJxzujJOdzjnO2sG2mZJBefhE/MpfCUzMtkO8/CJ+ZS+EmZiyC8/CJ+bS+EmZksP0/CJ+ZS+EmZiwen4RPzKXwkzMWH6fhE/NpfCTMxYPT8In5tL4SZmLBabhE/NpfCTMxYdpuET82l8JMzFgtNwifmUvhJmYsFpuET82l8JMzFkFpuET82l8JMzLYLTcIn5tL4SZmLBabhE/NpfCTMxYLTcIn5tL4SZmLBabhE/NpfCTMxZBabhE/NpfCTMxZCtNwifmUvhJmYsgtNwifm0vhKZmLILT8In5lL4SZmLIXp+ET8yl8JXMxZB6fhE/MpfCTMxYV5+ET8yl8JTMxZBefhE/MpfCTMxZCvPwifmUvhJmYsgvPwifmUvhJmYsgyp+ET8yl8JMzFkLKn4RPzKXwkzMWQZU/CJ+ZS+EmdiyK+IT1LIZntqJw5sUrmnIpDZwaSPZKKbFkalbjAz5+nq+XZ2aFa5bzNbjosSgqBoQaAYCAkGFCBkoBWQoKAEA1QCAEAKAEAIUSAEAIBIBIAQCQCUAIBIBIAQCQFTFfV6jkJuoUQNUt5rM+fp6rl2dmhWuW8zW46LEo1SAgHZAWKfJ0HT+KyViMs623cWVkY3GWjcCWBzefcPsUaKVJps5zD7FgyopyzZ8xsuebfBmaEypd7j9xWKqTXWWyLoXSjAaAEAIAQCQAhRIAQCQCQCQCKAFAJACASASAq4r6vPyE3UKIGpW81ngH6eq5dnZoVrlvM1uOigBAMIBoDtTNu4e7Oso7yM9ALYYDKAgQoUrTMGdYSKjx6uELhrG2JxoxaQf/AG0tdFvWK5Zbj1l6BrHZAJACgBACASAEKJACASASASASgEgBUCUAigKuK+r1HITdQogalbzWeB7er5dnZoVrlvMluOihRoBhANAdqaQNOfb21lF2I0XWvB0EHiWUZxlezuY2sO6yIIqFOMi1sqPNqmrmqq6NiKkLfPFtNwuemvfRk9x6a9A1ggBACAEAlACAEKIoBIAQCQCQCQCUAlQJACgKmK+r1HITdQoDUreazwfb1XLs7NCsJbzJHRQo1ANACAaoKr/nHjX5vpGTjjKsouzzM7IfCjxdWGqxmF0wqJTM8OkbExkZBJeWudnyjYCzXLv0XVxuJqOnTrNbL7Xf79phUyxV2ixT43LLDHPHIdbljZKwua2+Q5ocCQRmzFSWl8fTm6cp7U7blvWzkZqlTe2xlMG8o7q90zadz260RcviY3LaSQHN07m3bSF62Lr4/Dxi6klt5JeX2LShRneyO8uM1bnEa4be5rL/AILieNrNe9JnUqFNcDaYJc08ZdncQbk6TnK+h0Y3LDQk9rd/uzza1lNpF9d5qEgBACAEAIAUAkAIUSASARQCQCQCKgEgBAJAVMV9XqOQm6hQGpW81ng+3quXZ2aFYS3mSOihRhANANCDQpTdpPGV+ZaQd8VV/wCT+52x+FHn6oYaQ0srqxjJKeMGWUPYZQ0MF8rJAJze7PpVwrqqUdS7Tbsmnbfw5EduO48dmqXDNaD2VVI2INs0a9GzJAA83IvcZrZrbi2PA4vPZ05X7H9/5MlONt55mA4ZhzYn1GHtYI6hzyZGZdnlrnNIAdoaCHWAsNxdOKxGKc1TxDd48Hbj2cfE2UlFK8eJ1MdisM1zpubjCB6CL/h/NfaaMX9LT7P5PIq/Gy4u41goAQCQAgBQAhRIQEAkAkKCARQEUAioAQCVAlAVMV9XqOQm6hQGpW81ng+3quXZ2aFYPeZI6qFGEA0A0AICrO0tJNjY57gXtxr4bS+iq8K0qkIuUW29m2199zqpzTVjgaltrXC8K7tY25TPVWpjC3PMjqWlLySSdZZZxOkkWsTxrthj8XGOVVJW7WNXHkd5nMADWgNaBYNAAAG4BtLVFNu7N0UynHCZHZLASSdAXXSpzqSUYK7MpSUVdmzpIciNjPqtAPGvvMNS1VGFN8EeVOV5NnZbzEEAKAEAkAIAUAkAIAQCQokAkAkAigEgEgEgKuK+r1HITdQoDULcazwvb1XLs7NCsHvMkdFCjQDQg1G0ldlObp26ARfcuCvPxGk8PTheM4t9TTM1Tk+B4WIarKWB7o5JmNe35zbOJHHbjXnQ0vWqwvCm9u57PM9GlorEVYqUY7Dhh2KCoblxCKVgJaXRy+cCN1rmiy+UqUNTLLO6fWvJs2VsPOjLLPYzrLA5wPmWO0Mpt/uNlrU0nvNS2cTK43gtc9x1lj8m2kzxtb9mVdephsVh4r33t7H5HVTqwS2nt6nNUVPT00UE01OJIw5sgEodnyj/ABba+gw2PVOnlUHbbwfHaaa+jsRUm5xg7PqNXQV0c7A+NzXtO20hwPEV6eFxcMQnl2Nb096PMq0Z0pZZqzLK6jUCFBACgEgBACAFAJCghBIUSAEBEoAQEUAkAICpivq9RyE3UKA1C3Gs8L29Vy7OzQrB7zJHRQpIIQaNpK7BUqHZWYaB96+D0zpKWJqaun8C8et/nWdlKGVXZWZGMtu4M5+AzrxoWbSe7ibm9hi9VOoOoral9VA+BgkDLskMjTlNGSTmadoBfX6IjOWFi3a139/M9TC6Wp4emqU09nK3bzPPo/J1isDsuGenjdusmnaSPf6POPcu+pho1FaaTRvnpnCVFacG12LzPciwjVA0WM1E/wB7sq/3RhcEtC4du+W31OOWK0c38Ml+dp5uJalsenBbJPCWG92MlMbSNwhrBcca30dG0aW2MNvf9zopaQwFN3jB37L/AMnkHyZ4ltGnPFMf2rr1b5HV05h+vuNtDSaxDBG02yI2MJBtdzW5z9t18Tr3OpOXN3PHqT1tSUnxdz08IxB4eI5CSH/NJ2jtL3dEaRnGqqVSV4vYr8Hw+j3HHiKKtmie8vrjhBQAgBQCQAgBQAhRIQSFBAJAJAJARQCQAgKmK+r1HITdQoDULcazwvb1XLs7NCsHvMkdQoUYVIcJ5dofFfJ6d0pteHpv/l5eZ00qfFnHXMkO3XC19wL5eFVxjNLfJWvyV7vv+xutdorQyXMh2mtDf7R0/cpltG/5+bzN8DHVvlOEEskLIBK2JzmCXX8jLIOc2yDmvdfa6PTp4anG1tn32npw0I6kVOU7N8LepyHlaPBP+5/y12qozL/T6/uf4+pMeVobdKRo0VAPH/AjqvkR+z/7nh6kx5V4rm9NJ7rStP6VNbLl4+hj0DP513Ex5V4Nunl6RiqqO+4xeganzo9GbEGVFE2pjzNcGvsbEts6zgeKxC+IVF0sQ6T7PI0uk6VVwkco5SWixztsQs2srI0bHDqkSxtdt2s73FfdYDFfqKEZ8dz7V57zyKsMkmiyuwwBACgBAJACAFAJAJACFEgEgEgEgIlACAqYr6vUchN1CgNQtxrPC9vVcuzs0Kxe8yR1UAONgTuBacRVVKlOo+CbLFXdije2cr8tlJzbk97O+3A8zEK5rGvkeQ1jGuc5xNg1oFySt1KlKTUYrazZGJPC6N1TQEl8kDqm7w5oAkja75osdBybBe9gNG060pSk9kGl1Oy2/S7MZVtVVTte3Mzp8lNPtVE/xZGV9Dq+vw9T0OnqvyLxI/0UQcIl6Nnepqpc13epen6nyLvIO8k8e1UvHHA0/qTVS5ru9SrT8v7fj6HM+SUbVWfjTA/+RXVPmZLT/wC3/l6ET5JTwsf3b/MTVsvT/wC3/l6Hp0upSaho6qPXhURvY8xx60Yyx5ab2OUcxzZl4+ksKk4Yjk0n2HLVx8MTVi8tn23/AIPM1O14kjjdfSBf7F5uLouE2jZXhZmtwKfIkMZ+a/Rx7S7NCYrV1tW90tn14eXcediYZo5uRol9geeCFBACgEgBACASgEhQQCQhFCggEhCKFBAVMV9XqOQm6hQGoW41nhD6eq5dnZoVi95kjqoCFQfN47BeLp+tq8FJfM0v5+yNtFXkUq5lgBt5IJ9xIXw9WlqpRjxsm+q6vbusdkHcwGrNr5TSUYPm1VUxko+tCwGR4+IavW0c401UrPfGLa7XsX3Oi3u/na/BWLOrXVjU0M0VNTa2GtgY95czLOU4mw05swH2r0tDSksO+V/vZnbgtHUsRB1Kl73M+PKZiP8AsD/KP7l62dnZ0LhuvvJt8p2I7lMeOJ/71M0uZHoTDdfeSHlQxD6lL0cv71c8uZOg8Pzl3ryJf0pYhvdJx63L4iaxk6Cw/OXevIY8qdftx0nMmH60c2Og8P8ANLvXkdqfyl1MzmRSRQBsj2Mc5uuAtBcASLlcuMjKrQnB8r923+DW9DU4LNGT2X5FbUrTPY6SE28yWRgG0AHkBeXjqkZKM1xSfga6vwJs3kkBjDH385haV4tGs41FKPB37jzn7yaNS11wDugFfpUZKSUlxPKewFSAhQQCUAIAQCUAkKCoEoCKAEAigIoAQFTFfV6jkJuoUBqFuNZ4Q+nquXZ2aFYveZI6hQHKp2twHPtr5v2kpTnRg18Ce367Fs+rN9F7WediFS0udnAz2APmn3aV8pXcqlaU7bL+G5eB1042SM5HSGXEoXH5tPBI7+3K4NB5rX/aunPkwsorfJpd3q0dEnamSxtmp6eokfUyRmcHIkvNMyxb5trA2zWX1WDjRjRjkva19z49qLRqaQpwUaaduGxFPYjUyfaxC/8Avcg/ErqtDm/z6G39VpPk/wDqiTcA1Nu0TRfCtPesXq1vb7vQxlj9IR+JeBI6mNT2/Rj/AJ1vesc1Pm/z6GPSeN/EH+iWAHRM34VjFM1L5vzuL0pjeXgJ2orAzonI4quL8wsc1L5/t5GfSeO4x/xZEahMGBym1UgIN22qqfMRn+qrOdLK7TW58i9K4zc4Lufmc8ChBxOoYCCy4lBBBBBYDf7SV8xiH/SQb37i1pf08X9DVYnNHkkZTQSNBcNK8ulGV7pHFBM9XCZcqCM7gyfszL9D0XUz4Sm+St3bDz60bTZbXoGoFCggEgBQAgEgEhRIAUAkAihCJQoIBICpivq9RyE3UKA1C3Gs8IfT1XLs7NCsWZI63WFScacXOTsltZUrlGrrmtzEho+8r4bSWl541aunG0L363bwXYdlOjbaefX0wnYckg3z+4ryI1JU53kdEJZGXp4WxDLaBZkRsQBnDW5l9Dp2glqHD4bWv9jmotybT5nz3LOXuc9xGU9znu43G5/FezGGVKK3LYfXZbbEIPG6FbMp0hIGUbkebnyfeQozgx2+G7e9+4TphtPf8dv70Ueo1RjtWaMbDZKTfOT5rri99pRxM8RTpJRypXujlkt3B9iyuz0biLG7gVuyG/1JYRUSijqGENgDRHUHKs5wic6wtuHzV4ePqQpwqZltvs7Wkzy8VVjFyg9+/vN1UthkvE4MsdLbAr52DnH30edHNHai/g0TIY2wtva5yXE3vdfU6E0tT/2Kis29j4Nvh1dXM5cRFyec9NfVnICAFCggEoAQCKFEgEhAUKJCCQoigEgEgKmK+r1HITdQoDULcazwvb1XLs7NCsWZIlKfNK8XT7awUrc1fsubaPxHgDD3TyuJNmA2J0/AL57RejpYlbHaK3v+Edk6yprrPRiw5sIu1xIOYg/itumtGUsLRU4ybbdrM1QrOb2o4ir1yMAfwTOjdxAH8iFuqV82iIqW+LS8vDYVwy1e1XKU2EU5J8w6TmEkoH3OXzyxNVcfBeR0qcuZwfqfpHaYyf50/wC5ZrGVlul4LyMlVmuJWl1JULtMb/7xUD9a2x0liY7peEfIkqs5b2Q/0Nw7enHRpqKk/rV6UxXzeEfIwuTGpHDx7H4GWYj7C5TpLFfP4LyKpNO6Og1K0G8RfEErDpDE/Ozd+qrfMxP1L0ABPyeHQf4VVpDE3+Nl/VVvmZoG0EUMTY4WiNuTma3MASNxehp7DwpSoyiviV3tbu9nM4YVZ1JNzd2ZCfLa9xubtJ0boXNHK4o9CNmjRYVXZcWUdIIDvcVxqGqxEH1p+Jy1YWbRo1+nnliQAoUSAFAJAJCggEgBCCUAkKIoCJQAgKmK+r1HITdQoDULcazwfb1XLs7NCsWZIlILtI9xXNjKCr0J03xT7+HiZRdmmVMHY4B+UCLvJFxa4t/gvN0FRqUqEo1ItbePZ6G2vJNqxLFpC1oI/wBYfFcHtNBvUvh738GeG3s87DMPdHD53znyPlz7VxYLmxlCVPRqzK15J26krG6dRSq7OCsVKqmqnElkuT7siNw+8Lw4VKKXvRv9Wb048UV/ktfvzfjExbNZhvk8WW8ORF8GI2uJIic9rxtCqnheMX3i9PkTlZiBYLOha85AJybgXIuc/GVinhs21O20e51ibTYiNMsR/kjvVc8L8r7xenyY9ZxDfIei/wDZTNhflff6FvT5MYhrjmc+K23aMg9ZHLD8E+/0F6fJmoq9DPeD+S9z2lV4UJLk/wDyefQ4nGmwuFwynNDi4km5O6u/RGj8NUwsKko3bXHtsKlaalZMq1tBHC12tAgPIJbpAI3F5mm8BToSpyp8bq2/cbaVWU/i4HthfZnECAFAJACgEhRIBIAQCQgihQQhEqFEUAICpivq8/ITdQoDULcazwfb1XLs7NCsWZI6hANABAOnOsXFPeinKqOb4FeD7QytQt+b0bqO88rLXxFjsHlpYAXpYEXyXA44z94VS2v6gnlrGwDLSwIOeskge3rYcxoO4DxZl+j18HSxeHjTqbrLbxTseepOMrolDHktDdNr6eO63YTCxw1GNKLbS59buSUszuNzAbXANs4vnsVtnShOzkk7bVfgyJtbhrMAgBQCQCQCUKJACAEIJAJCiQCUAkAkBUxX1eo5CbqFAalbjWeD7eq5dnZoVizJHUIBoBoClikmS08S+Y9o5bIx5/n8HTh1dnhfKF8vkOzKHyhTIMoOqcxRQ2jKD6nOB72/dc/kqobC5dgxUKZCZSXyhTITKIzplLY1UXzW8Q/Bfp1JWhHsR5b3klmQEKJQAgBAJQCQAoUigBCCQCQokICFIqAV0ArqAqYqf6vUchN1ClwapbzWeD7eq5dnZoVizJHUIBoBoCjiOcW4l8f7SS/+kEdeHR5utDcC+bzM6B60NwKZmCE1O1zXNIFiCDtZiFlGbTTRVsObcLgZM4taQRFHmL3uAJvc2JtewXvachGkqSpq11dmunVnJNNnbWG7gXz+dmwNYbuBXOwIwN3AmdjaaNugcQX6lHcjzGNUgIAQoKASASAEAlAK6FEShBF6lykC8KZkLETKFM6FiBmCxdRFsQM4WLqotiBqFi6wykDULB1i5Slis/oJ+Rm6hUVRtjKbhekaDwCfT1XLs7NCsWZI6goB3QCykBRr3L4j2hlfEpdXkdmHWwo3XgnQO6ATzmPEiBIn0svuZCL/AAJ/NfQ+0fx0l1GihuY186bwugEUB7sZzDiC/U4fCuw8x7ySyIF0KLKUAi8JcETKFjmRbEDOFM6FiBqFi6iLYgalYuqLEDULF1S2IGcrB1WWxAzFYuoy2ImQrHMxYiXlS7LYiSsQRuhRJZgeSUUWLlbE4z8nn5GbqFZRg7kbN4vVOYzj3f1ir5dnZoVizJDMllAQMyoImdAV6ouOgXXwGmpZsU2zuofCVg124vK2G8eS7c+9S6ApGusc20qmrgi2S804bntrJ+Bavf8AaJqVWm+FvI0UFZHSztxfP3RvInL3FfdA/OtoU2Avtr2gDPtBfpVKvF04tPgjznF3JtrwVnrkTKSNRdTWCxAzFYubLYiZCsXNlsRLisczAiVLgV1LgLqFEgDJKWYDWymRi49ZKurYuMQFZaoZiQp1VRJmJCnCzVJEzEhAFlq0S5LWgssiFytijP6vPyE3UKtiGsXQazOvZeer5dnZoVg95kiWslS5Q1hS4F8numZCxRqcwI96/PtKX/UST5v7ndS3Fe6842hdABKAzmpTEXzVWIh1iGOp2tI3LOH5L2tLXdKg3y+ySLkymmuvEIK6WAXQHOOmzDiX3OEa1FPsX2OWb95nZtPZdSMLnRgKyVyM7iNx2lnlk+BLkxTOWWqkyXRIUh3VlqesZiQpBuqqiiZiQpWrLVRFyQgarkjyJdj1oK5UA1sK2QDICWQFkhLIDslgFkAkAkAkBUxX1eo5CbqFAapbjWeFf09Vy7OzQrXLeZI6ZSxMh5SgESFi1cFaqpQ/Pcj4Arx8bomliKmsbadrbDbCq4qxw2PH1jzR3ri6Bp/O/A2a98hbHj655n+Kx6Bp/O+4a/qB2H7j/wDov+pY9AR+d93qXX9RQwvUvFTGV0T3ZU2QXl7Q7O3KtaxH1iuzFaJVaMU5vZ1GUsU5b0Xhhzt8b0R/cuPoBf3PD1Mdf1D2OP1x0Z/cp/p/9zw9Rr+oDhx+uOYe9Vez37nh6jX9RYioQABlE2AGiy96jgo04KN27KxplUuzs2mb7z8V0qjFGGZnRsbRtLaopEuSCpAQCQAgEhQQgroBIAQCQoIQRQokAlCCQpUxX1efkJuoUBqluNZmJq6FlRVtfJE1wnju10jGkXpodolYPeZINk6ffoOmj71jYyDZOn36DpY+9SwDZOn36Dpo+9SwEcSp9+g6aPvUaAbJU+/QdLH3rHKUNkqffoOlj70yi4tkaffoOlj71MguPZKn36DpY+9XKLhslT79B0sfeplFw2Sp9+g6WPvTKBjEqffoOlj71kokJbJ0+/QdLH3rKwDZSn36Dpo+9UD2Up9+g6WPvVIGylPv0HSx96ANlKffoOlj70A9lKffoOmj70AbKU+/QdNH3oA2Tp9+g6aPvQC2Tp9+g6WPvQBslT79B00fegFsnT79B00fegDZOn36Dpo+9ALZOn36DpY+9ABxKn36Dpo+9ALZKn36Dpo+9AI4lT79B0sfehQ2Sp9+g6WPvQgtkqffoOlj70KVMVxKn+Tz+mg+gm9rH9Q+9QhtFuMAQAgBACAEAIAQAgBACAEAIAQAgBACAEAIAQAgBACAEAIAQAgBACAEAIAQAgP/2Q=="/>
          <p:cNvSpPr>
            <a:spLocks noChangeAspect="1" noChangeArrowheads="1"/>
          </p:cNvSpPr>
          <p:nvPr/>
        </p:nvSpPr>
        <p:spPr bwMode="auto">
          <a:xfrm>
            <a:off x="155575" y="-1843088"/>
            <a:ext cx="4762500" cy="3848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w8QDw8PDxQPDw8PDw0PDQ0PDw8NDw0PFBEWFhQVFBQYHCggGBolHBQUITEhJSkrLi4uFx8zODMsNygtLisBCgoKDg0OFxAQGiwkHCQsLCwsLCwsLCwsLCwsLCwsLCwsLCwsLCwsLCwsLCwsLCwsLCwsLCwsLCwsLCwsLCwsLP/AABEIAMoA+gMBEQACEQEDEQH/xAAcAAACAwEBAQEAAAAAAAAAAAAAAQIEBgMFCAf/xABQEAABAwIBAw8HCgIGCwAAAAABAAIDBBEFEiExBhMVQVFTVHFzkpOytNHTByIjNENhgRQyM1KRobHBwtJCgxckgpTh4xZiY2RyhKKkw+Lw/8QAGwEBAQADAQEBAAAAAAAAAAAAAAECAwQFBgf/xAA6EQACAQICBgcHAwMFAQAAAAAAAQIDEQQSBRMhMUFRFWFxkaHR4QYiMlKBsfAUY8EkU6IWM3KSwiP/2gAMAwEAAhEDEQA/AP1GaWcz1IE0rGslY1jGtpy1o1iJxzujJOdzjnO2sG2mZJBefhE/MpfCUzMtkO8/CJ+ZS+EmZiyC8/CJ+bS+EmZksP0/CJ+ZS+EmZiwen4RPzKXwkzMWH6fhE/NpfCTMxYPT8In5tL4SZmLBabhE/NpfCTMxYdpuET82l8JMzFgtNwifmUvhJmYsFpuET82l8JMzFkFpuET82l8JMzLYLTcIn5tL4SZmLBabhE/NpfCTMxYLTcIn5tL4SZmLBabhE/NpfCTMxZBabhE/NpfCTMxZCtNwifmUvhJmYsgtNwifm0vhKZmLILT8In5lL4SZmLIXp+ET8yl8JXMxZB6fhE/MpfCTMxYV5+ET8yl8JTMxZBefhE/MpfCTMxZCvPwifmUvhJmYsgvPwifmUvhJmYsgyp+ET8yl8JMzFkLKn4RPzKXwkzMWQZU/CJ+ZS+EmdiyK+IT1LIZntqJw5sUrmnIpDZwaSPZKKbFkalbjAz5+nq+XZ2aFa5bzNbjosSgqBoQaAYCAkGFCBkoBWQoKAEA1QCAEAKAEAIUSAEAIBIBIAQCQCUAIBIBIAQCQFTFfV6jkJuoUQNUt5rM+fp6rl2dmhWuW8zW46LEo1SAgHZAWKfJ0HT+KyViMs623cWVkY3GWjcCWBzefcPsUaKVJps5zD7FgyopyzZ8xsuebfBmaEypd7j9xWKqTXWWyLoXSjAaAEAIAQCQAhRIAQCQCQCQCKAFAJACASASAq4r6vPyE3UKIGpW81ngH6eq5dnZoVrlvM1uOigBAMIBoDtTNu4e7Oso7yM9ALYYDKAgQoUrTMGdYSKjx6uELhrG2JxoxaQf/AG0tdFvWK5Zbj1l6BrHZAJACgBACASAEKJACASASASASgEgBUCUAigKuK+r1HITdQogalbzWeB7er5dnZoVrlvMluOihRoBhANAdqaQNOfb21lF2I0XWvB0EHiWUZxlezuY2sO6yIIqFOMi1sqPNqmrmqq6NiKkLfPFtNwuemvfRk9x6a9A1ggBACAEAlACAEKIoBIAQCQCQCQCUAlQJACgKmK+r1HITdQoDUreazwfb1XLs7NCsJbzJHRQo1ANACAaoKr/nHjX5vpGTjjKsouzzM7IfCjxdWGqxmF0wqJTM8OkbExkZBJeWudnyjYCzXLv0XVxuJqOnTrNbL7Xf79phUyxV2ixT43LLDHPHIdbljZKwua2+Q5ocCQRmzFSWl8fTm6cp7U7blvWzkZqlTe2xlMG8o7q90zadz260RcviY3LaSQHN07m3bSF62Lr4/Dxi6klt5JeX2LShRneyO8uM1bnEa4be5rL/AILieNrNe9JnUqFNcDaYJc08ZdncQbk6TnK+h0Y3LDQk9rd/uzza1lNpF9d5qEgBACAEAIAUAkAIUSASARQCQCQCKgEgBAJAVMV9XqOQm6hQGpW81ng+3quXZ2aFYS3mSOihRhANANCDQpTdpPGV+ZaQd8VV/wCT+52x+FHn6oYaQ0srqxjJKeMGWUPYZQ0MF8rJAJze7PpVwrqqUdS7Tbsmnbfw5EduO48dmqXDNaD2VVI2INs0a9GzJAA83IvcZrZrbi2PA4vPZ05X7H9/5MlONt55mA4ZhzYn1GHtYI6hzyZGZdnlrnNIAdoaCHWAsNxdOKxGKc1TxDd48Hbj2cfE2UlFK8eJ1MdisM1zpubjCB6CL/h/NfaaMX9LT7P5PIq/Gy4u41goAQCQAgBQAhRIQEAkAkKCARQEUAioAQCVAlAVMV9XqOQm6hQGpW81ng+3quXZ2aFYPeZI6qFGEA0A0AICrO0tJNjY57gXtxr4bS+iq8K0qkIuUW29m2199zqpzTVjgaltrXC8K7tY25TPVWpjC3PMjqWlLySSdZZZxOkkWsTxrthj8XGOVVJW7WNXHkd5nMADWgNaBYNAAAG4BtLVFNu7N0UynHCZHZLASSdAXXSpzqSUYK7MpSUVdmzpIciNjPqtAPGvvMNS1VGFN8EeVOV5NnZbzEEAKAEAkAIAUAkAIAQCQokAkAkAigEgEgEgKuK+r1HITdQoDULcazwvb1XLs7NCsHvMkdFCjQDQg1G0ldlObp26ARfcuCvPxGk8PTheM4t9TTM1Tk+B4WIarKWB7o5JmNe35zbOJHHbjXnQ0vWqwvCm9u57PM9GlorEVYqUY7Dhh2KCoblxCKVgJaXRy+cCN1rmiy+UqUNTLLO6fWvJs2VsPOjLLPYzrLA5wPmWO0Mpt/uNlrU0nvNS2cTK43gtc9x1lj8m2kzxtb9mVdephsVh4r33t7H5HVTqwS2nt6nNUVPT00UE01OJIw5sgEodnyj/ABba+gw2PVOnlUHbbwfHaaa+jsRUm5xg7PqNXQV0c7A+NzXtO20hwPEV6eFxcMQnl2Nb096PMq0Z0pZZqzLK6jUCFBACgEgBACAFAJCghBIUSAEBEoAQEUAkAICpivq9RyE3UKA1C3Gs8L29Vy7OzQrB7zJHRQpIIQaNpK7BUqHZWYaB96+D0zpKWJqaun8C8et/nWdlKGVXZWZGMtu4M5+AzrxoWbSe7ibm9hi9VOoOoral9VA+BgkDLskMjTlNGSTmadoBfX6IjOWFi3a139/M9TC6Wp4emqU09nK3bzPPo/J1isDsuGenjdusmnaSPf6POPcu+pho1FaaTRvnpnCVFacG12LzPciwjVA0WM1E/wB7sq/3RhcEtC4du+W31OOWK0c38Ml+dp5uJalsenBbJPCWG92MlMbSNwhrBcca30dG0aW2MNvf9zopaQwFN3jB37L/AMnkHyZ4ltGnPFMf2rr1b5HV05h+vuNtDSaxDBG02yI2MJBtdzW5z9t18Tr3OpOXN3PHqT1tSUnxdz08IxB4eI5CSH/NJ2jtL3dEaRnGqqVSV4vYr8Hw+j3HHiKKtmie8vrjhBQAgBQCQAgBQAhRIQSFBAJAJAJARQCQAgKmK+r1HITdQoDULcazwvb1XLs7NCsHvMkdQoUYVIcJ5dofFfJ6d0pteHpv/l5eZ00qfFnHXMkO3XC19wL5eFVxjNLfJWvyV7vv+xutdorQyXMh2mtDf7R0/cpltG/5+bzN8DHVvlOEEskLIBK2JzmCXX8jLIOc2yDmvdfa6PTp4anG1tn32npw0I6kVOU7N8LepyHlaPBP+5/y12qozL/T6/uf4+pMeVobdKRo0VAPH/AjqvkR+z/7nh6kx5V4rm9NJ7rStP6VNbLl4+hj0DP513Ex5V4Nunl6RiqqO+4xeganzo9GbEGVFE2pjzNcGvsbEts6zgeKxC+IVF0sQ6T7PI0uk6VVwkco5SWixztsQs2srI0bHDqkSxtdt2s73FfdYDFfqKEZ8dz7V57zyKsMkmiyuwwBACgBAJACAFAJAJACFEgEgEgEgIlACAqYr6vUchN1CgNQtxrPC9vVcuzs0Kxe8yR1UAONgTuBacRVVKlOo+CbLFXdije2cr8tlJzbk97O+3A8zEK5rGvkeQ1jGuc5xNg1oFySt1KlKTUYrazZGJPC6N1TQEl8kDqm7w5oAkja75osdBybBe9gNG060pSk9kGl1Oy2/S7MZVtVVTte3Mzp8lNPtVE/xZGV9Dq+vw9T0OnqvyLxI/0UQcIl6Nnepqpc13epen6nyLvIO8k8e1UvHHA0/qTVS5ru9SrT8v7fj6HM+SUbVWfjTA/+RXVPmZLT/wC3/l6ET5JTwsf3b/MTVsvT/wC3/l6Hp0upSaho6qPXhURvY8xx60Yyx5ab2OUcxzZl4+ksKk4Yjk0n2HLVx8MTVi8tn23/AIPM1O14kjjdfSBf7F5uLouE2jZXhZmtwKfIkMZ+a/Rx7S7NCYrV1tW90tn14eXcediYZo5uRol9geeCFBACgEgBACASgEhQQCQhFCggEhCKFBAVMV9XqOQm6hQGoW41nhD6eq5dnZoVi95kjqoCFQfN47BeLp+tq8FJfM0v5+yNtFXkUq5lgBt5IJ9xIXw9WlqpRjxsm+q6vbusdkHcwGrNr5TSUYPm1VUxko+tCwGR4+IavW0c401UrPfGLa7XsX3Oi3u/na/BWLOrXVjU0M0VNTa2GtgY95czLOU4mw05swH2r0tDSksO+V/vZnbgtHUsRB1Kl73M+PKZiP8AsD/KP7l62dnZ0LhuvvJt8p2I7lMeOJ/71M0uZHoTDdfeSHlQxD6lL0cv71c8uZOg8Pzl3ryJf0pYhvdJx63L4iaxk6Cw/OXevIY8qdftx0nMmH60c2Og8P8ANLvXkdqfyl1MzmRSRQBsj2Mc5uuAtBcASLlcuMjKrQnB8r923+DW9DU4LNGT2X5FbUrTPY6SE28yWRgG0AHkBeXjqkZKM1xSfga6vwJs3kkBjDH385haV4tGs41FKPB37jzn7yaNS11wDugFfpUZKSUlxPKewFSAhQQCUAIAQCUAkKCoEoCKAEAigIoAQFTFfV6jkJuoUBqFuNZ4Q+nquXZ2aFYveZI6hQHKp2twHPtr5v2kpTnRg18Ce367Fs+rN9F7WediFS0udnAz2APmn3aV8pXcqlaU7bL+G5eB1042SM5HSGXEoXH5tPBI7+3K4NB5rX/aunPkwsorfJpd3q0dEnamSxtmp6eokfUyRmcHIkvNMyxb5trA2zWX1WDjRjRjkva19z49qLRqaQpwUaaduGxFPYjUyfaxC/8Avcg/ErqtDm/z6G39VpPk/wDqiTcA1Nu0TRfCtPesXq1vb7vQxlj9IR+JeBI6mNT2/Rj/AJ1vesc1Pm/z6GPSeN/EH+iWAHRM34VjFM1L5vzuL0pjeXgJ2orAzonI4quL8wsc1L5/t5GfSeO4x/xZEahMGBym1UgIN22qqfMRn+qrOdLK7TW58i9K4zc4Lufmc8ChBxOoYCCy4lBBBBBYDf7SV8xiH/SQb37i1pf08X9DVYnNHkkZTQSNBcNK8ulGV7pHFBM9XCZcqCM7gyfszL9D0XUz4Sm+St3bDz60bTZbXoGoFCggEgBQAgEgEhRIAUAkAihCJQoIBICpivq9RyE3UKA1C3Gs8IfT1XLs7NCsWZI63WFScacXOTsltZUrlGrrmtzEho+8r4bSWl541aunG0L363bwXYdlOjbaefX0wnYckg3z+4ryI1JU53kdEJZGXp4WxDLaBZkRsQBnDW5l9Dp2glqHD4bWv9jmotybT5nz3LOXuc9xGU9znu43G5/FezGGVKK3LYfXZbbEIPG6FbMp0hIGUbkebnyfeQozgx2+G7e9+4TphtPf8dv70Ueo1RjtWaMbDZKTfOT5rri99pRxM8RTpJRypXujlkt3B9iyuz0biLG7gVuyG/1JYRUSijqGENgDRHUHKs5wic6wtuHzV4ePqQpwqZltvs7Wkzy8VVjFyg9+/vN1UthkvE4MsdLbAr52DnH30edHNHai/g0TIY2wtva5yXE3vdfU6E0tT/2Kis29j4Nvh1dXM5cRFyec9NfVnICAFCggEoAQCKFEgEhAUKJCCQoigEgEgKmK+r1HITdQoDULcazwvb1XLs7NCsWZIlKfNK8XT7awUrc1fsubaPxHgDD3TyuJNmA2J0/AL57RejpYlbHaK3v+Edk6yprrPRiw5sIu1xIOYg/itumtGUsLRU4ybbdrM1QrOb2o4ir1yMAfwTOjdxAH8iFuqV82iIqW+LS8vDYVwy1e1XKU2EU5J8w6TmEkoH3OXzyxNVcfBeR0qcuZwfqfpHaYyf50/wC5ZrGVlul4LyMlVmuJWl1JULtMb/7xUD9a2x0liY7peEfIkqs5b2Q/0Nw7enHRpqKk/rV6UxXzeEfIwuTGpHDx7H4GWYj7C5TpLFfP4LyKpNO6Og1K0G8RfEErDpDE/Ozd+qrfMxP1L0ABPyeHQf4VVpDE3+Nl/VVvmZoG0EUMTY4WiNuTma3MASNxehp7DwpSoyiviV3tbu9nM4YVZ1JNzd2ZCfLa9xubtJ0boXNHK4o9CNmjRYVXZcWUdIIDvcVxqGqxEH1p+Jy1YWbRo1+nnliQAoUSAFAJAJCggEgBCCUAkKIoCJQAgKmK+r1HITdQoDULcazwfb1XLs7NCsWZIlILtI9xXNjKCr0J03xT7+HiZRdmmVMHY4B+UCLvJFxa4t/gvN0FRqUqEo1ItbePZ6G2vJNqxLFpC1oI/wBYfFcHtNBvUvh738GeG3s87DMPdHD53znyPlz7VxYLmxlCVPRqzK15J26krG6dRSq7OCsVKqmqnElkuT7siNw+8Lw4VKKXvRv9Wb048UV/ktfvzfjExbNZhvk8WW8ORF8GI2uJIic9rxtCqnheMX3i9PkTlZiBYLOha85AJybgXIuc/GVinhs21O20e51ibTYiNMsR/kjvVc8L8r7xenyY9ZxDfIei/wDZTNhflff6FvT5MYhrjmc+K23aMg9ZHLD8E+/0F6fJmoq9DPeD+S9z2lV4UJLk/wDyefQ4nGmwuFwynNDi4km5O6u/RGj8NUwsKko3bXHtsKlaalZMq1tBHC12tAgPIJbpAI3F5mm8BToSpyp8bq2/cbaVWU/i4HthfZnECAFAJACgEhRIBIAQCQgihQQhEqFEUAICpivq8/ITdQoDULcazwfb1XLs7NCsWZI6hANABAOnOsXFPeinKqOb4FeD7QytQt+b0bqO88rLXxFjsHlpYAXpYEXyXA44z94VS2v6gnlrGwDLSwIOeskge3rYcxoO4DxZl+j18HSxeHjTqbrLbxTseepOMrolDHktDdNr6eO63YTCxw1GNKLbS59buSUszuNzAbXANs4vnsVtnShOzkk7bVfgyJtbhrMAgBQCQCQCUKJACAEIJAJCiQCUAkAkBUxX1eo5CbqFAalbjWeD7eq5dnZoVizJHUIBoBoClikmS08S+Y9o5bIx5/n8HTh1dnhfKF8vkOzKHyhTIMoOqcxRQ2jKD6nOB72/dc/kqobC5dgxUKZCZSXyhTITKIzplLY1UXzW8Q/Bfp1JWhHsR5b3klmQEKJQAgBAJQCQAoUigBCCQCQokICFIqAV0ArqAqYqf6vUchN1ClwapbzWeD7eq5dnZoVizJHUIBoBoCjiOcW4l8f7SS/+kEdeHR5utDcC+bzM6B60NwKZmCE1O1zXNIFiCDtZiFlGbTTRVsObcLgZM4taQRFHmL3uAJvc2JtewXvachGkqSpq11dmunVnJNNnbWG7gXz+dmwNYbuBXOwIwN3AmdjaaNugcQX6lHcjzGNUgIAQoKASASAEAlAK6FEShBF6lykC8KZkLETKFM6FiBmCxdRFsQM4WLqotiBqFi6wykDULB1i5Slis/oJ+Rm6hUVRtjKbhekaDwCfT1XLs7NCsWZI6goB3QCykBRr3L4j2hlfEpdXkdmHWwo3XgnQO6ATzmPEiBIn0svuZCL/AAJ/NfQ+0fx0l1GihuY186bwugEUB7sZzDiC/U4fCuw8x7ySyIF0KLKUAi8JcETKFjmRbEDOFM6FiBqFi6iLYgalYuqLEDULF1S2IGcrB1WWxAzFYuoy2ImQrHMxYiXlS7LYiSsQRuhRJZgeSUUWLlbE4z8nn5GbqFZRg7kbN4vVOYzj3f1ir5dnZoVizJDMllAQMyoImdAV6ouOgXXwGmpZsU2zuofCVg124vK2G8eS7c+9S6ApGusc20qmrgi2S804bntrJ+Bavf8AaJqVWm+FvI0UFZHSztxfP3RvInL3FfdA/OtoU2Avtr2gDPtBfpVKvF04tPgjznF3JtrwVnrkTKSNRdTWCxAzFYubLYiZCsXNlsRLisczAiVLgV1LgLqFEgDJKWYDWymRi49ZKurYuMQFZaoZiQp1VRJmJCnCzVJEzEhAFlq0S5LWgssiFytijP6vPyE3UKtiGsXQazOvZeer5dnZoVg95kiWslS5Q1hS4F8numZCxRqcwI96/PtKX/UST5v7ndS3Fe6842hdABKAzmpTEXzVWIh1iGOp2tI3LOH5L2tLXdKg3y+ySLkymmuvEIK6WAXQHOOmzDiX3OEa1FPsX2OWb95nZtPZdSMLnRgKyVyM7iNx2lnlk+BLkxTOWWqkyXRIUh3VlqesZiQpBuqqiiZiQpWrLVRFyQgarkjyJdj1oK5UA1sK2QDICWQFkhLIDslgFkAkAkAkBUxX1eo5CbqFAapbjWeFf09Vy7OzQrXLeZI6ZSxMh5SgESFi1cFaqpQ/Pcj4Arx8bomliKmsbadrbDbCq4qxw2PH1jzR3ri6Bp/O/A2a98hbHj655n+Kx6Bp/O+4a/qB2H7j/wDov+pY9AR+d93qXX9RQwvUvFTGV0T3ZU2QXl7Q7O3KtaxH1iuzFaJVaMU5vZ1GUsU5b0Xhhzt8b0R/cuPoBf3PD1Mdf1D2OP1x0Z/cp/p/9zw9Rr+oDhx+uOYe9Vez37nh6jX9RYioQABlE2AGiy96jgo04KN27KxplUuzs2mb7z8V0qjFGGZnRsbRtLaopEuSCpAQCQAgEhQQgroBIAQCQoIQRQokAlCCQpUxX1efkJuoUBqluNZmJq6FlRVtfJE1wnju10jGkXpodolYPeZINk6ffoOmj71jYyDZOn36DpY+9SwDZOn36Dpo+9SwEcSp9+g6aPvUaAbJU+/QdLH3rHKUNkqffoOlj70yi4tkaffoOlj71MguPZKn36DpY+9XKLhslT79B0sfeplFw2Sp9+g6WPvTKBjEqffoOlj71kokJbJ0+/QdLH3rKwDZSn36Dpo+9UD2Up9+g6WPvVIGylPv0HSx96ANlKffoOlj70A9lKffoOmj70AbKU+/QdNH3oA2Tp9+g6aPvQC2Tp9+g6WPvQBslT79B00fegFsnT79B00fegDZOn36Dpo+9ALZOn36DpY+9ABxKn36Dpo+9ALZKn36Dpo+9AI4lT79B0sfehQ2Sp9+g6WPvQgtkqffoOlj70KVMVxKn+Tz+mg+gm9rH9Q+9QhtFuMAQAgBACAEAIAQAgBACAEAIAQAgBACAEAIAQAgBACAEAIAQAgBACAEAIAQAgP/2Q=="/>
          <p:cNvSpPr>
            <a:spLocks noChangeAspect="1" noChangeArrowheads="1"/>
          </p:cNvSpPr>
          <p:nvPr/>
        </p:nvSpPr>
        <p:spPr bwMode="auto">
          <a:xfrm>
            <a:off x="307975" y="-1690688"/>
            <a:ext cx="4762500" cy="3848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w8QDw8PDxQPDw8PDw0PDQ0PDw8NDw0PFBEWFhQVFBQYHCggGBolHBQUITEhJSkrLi4uFx8zODMsNygtLisBCgoKDg0OFxAQGiwkHCQsLCwsLCwsLCwsLCwsLCwsLCwsLCwsLCwsLCwsLCwsLCwsLCwsLCwsLCwsLCwsLCwsLP/AABEIAMoA+gMBEQACEQEDEQH/xAAcAAACAwEBAQEAAAAAAAAAAAAAAQIEBgMFCAf/xABQEAABAwIBAw8HCgIGCwAAAAABAAIDBBEFEiExBhMVQVFTVHFzkpOytNHTByIjNENhgRQyM1KRobHBwtJCgxckgpTh4xZiY2RyhKKkw+Lw/8QAGwEBAQADAQEBAAAAAAAAAAAAAAECAwQFBgf/xAA6EQACAQICBgcHAwMFAQAAAAAAAQIDEQQSBRMhMUFRFWFxkaHR4QYiMlKBsfAUY8EkU6IWM3KSwiP/2gAMAwEAAhEDEQA/AP1GaWcz1IE0rGslY1jGtpy1o1iJxzujJOdzjnO2sG2mZJBefhE/MpfCUzMtkO8/CJ+ZS+EmZiyC8/CJ+bS+EmZksP0/CJ+ZS+EmZiwen4RPzKXwkzMWH6fhE/NpfCTMxYPT8In5tL4SZmLBabhE/NpfCTMxYdpuET82l8JMzFgtNwifmUvhJmYsFpuET82l8JMzFkFpuET82l8JMzLYLTcIn5tL4SZmLBabhE/NpfCTMxYLTcIn5tL4SZmLBabhE/NpfCTMxZBabhE/NpfCTMxZCtNwifmUvhJmYsgtNwifm0vhKZmLILT8In5lL4SZmLIXp+ET8yl8JXMxZB6fhE/MpfCTMxYV5+ET8yl8JTMxZBefhE/MpfCTMxZCvPwifmUvhJmYsgvPwifmUvhJmYsgyp+ET8yl8JMzFkLKn4RPzKXwkzMWQZU/CJ+ZS+EmdiyK+IT1LIZntqJw5sUrmnIpDZwaSPZKKbFkalbjAz5+nq+XZ2aFa5bzNbjosSgqBoQaAYCAkGFCBkoBWQoKAEA1QCAEAKAEAIUSAEAIBIBIAQCQCUAIBIBIAQCQFTFfV6jkJuoUQNUt5rM+fp6rl2dmhWuW8zW46LEo1SAgHZAWKfJ0HT+KyViMs623cWVkY3GWjcCWBzefcPsUaKVJps5zD7FgyopyzZ8xsuebfBmaEypd7j9xWKqTXWWyLoXSjAaAEAIAQCQAhRIAQCQCQCQCKAFAJACASASAq4r6vPyE3UKIGpW81ngH6eq5dnZoVrlvM1uOigBAMIBoDtTNu4e7Oso7yM9ALYYDKAgQoUrTMGdYSKjx6uELhrG2JxoxaQf/AG0tdFvWK5Zbj1l6BrHZAJACgBACASAEKJACASASASASgEgBUCUAigKuK+r1HITdQogalbzWeB7er5dnZoVrlvMluOihRoBhANAdqaQNOfb21lF2I0XWvB0EHiWUZxlezuY2sO6yIIqFOMi1sqPNqmrmqq6NiKkLfPFtNwuemvfRk9x6a9A1ggBACAEAlACAEKIoBIAQCQCQCQCUAlQJACgKmK+r1HITdQoDUreazwfb1XLs7NCsJbzJHRQo1ANACAaoKr/nHjX5vpGTjjKsouzzM7IfCjxdWGqxmF0wqJTM8OkbExkZBJeWudnyjYCzXLv0XVxuJqOnTrNbL7Xf79phUyxV2ixT43LLDHPHIdbljZKwua2+Q5ocCQRmzFSWl8fTm6cp7U7blvWzkZqlTe2xlMG8o7q90zadz260RcviY3LaSQHN07m3bSF62Lr4/Dxi6klt5JeX2LShRneyO8uM1bnEa4be5rL/AILieNrNe9JnUqFNcDaYJc08ZdncQbk6TnK+h0Y3LDQk9rd/uzza1lNpF9d5qEgBACAEAIAUAkAIUSASARQCQCQCKgEgBAJAVMV9XqOQm6hQGpW81ng+3quXZ2aFYS3mSOihRhANANCDQpTdpPGV+ZaQd8VV/wCT+52x+FHn6oYaQ0srqxjJKeMGWUPYZQ0MF8rJAJze7PpVwrqqUdS7Tbsmnbfw5EduO48dmqXDNaD2VVI2INs0a9GzJAA83IvcZrZrbi2PA4vPZ05X7H9/5MlONt55mA4ZhzYn1GHtYI6hzyZGZdnlrnNIAdoaCHWAsNxdOKxGKc1TxDd48Hbj2cfE2UlFK8eJ1MdisM1zpubjCB6CL/h/NfaaMX9LT7P5PIq/Gy4u41goAQCQAgBQAhRIQEAkAkKCARQEUAioAQCVAlAVMV9XqOQm6hQGpW81ng+3quXZ2aFYPeZI6qFGEA0A0AICrO0tJNjY57gXtxr4bS+iq8K0qkIuUW29m2199zqpzTVjgaltrXC8K7tY25TPVWpjC3PMjqWlLySSdZZZxOkkWsTxrthj8XGOVVJW7WNXHkd5nMADWgNaBYNAAAG4BtLVFNu7N0UynHCZHZLASSdAXXSpzqSUYK7MpSUVdmzpIciNjPqtAPGvvMNS1VGFN8EeVOV5NnZbzEEAKAEAkAIAUAkAIAQCQokAkAkAigEgEgEgKuK+r1HITdQoDULcazwvb1XLs7NCsHvMkdFCjQDQg1G0ldlObp26ARfcuCvPxGk8PTheM4t9TTM1Tk+B4WIarKWB7o5JmNe35zbOJHHbjXnQ0vWqwvCm9u57PM9GlorEVYqUY7Dhh2KCoblxCKVgJaXRy+cCN1rmiy+UqUNTLLO6fWvJs2VsPOjLLPYzrLA5wPmWO0Mpt/uNlrU0nvNS2cTK43gtc9x1lj8m2kzxtb9mVdephsVh4r33t7H5HVTqwS2nt6nNUVPT00UE01OJIw5sgEodnyj/ABba+gw2PVOnlUHbbwfHaaa+jsRUm5xg7PqNXQV0c7A+NzXtO20hwPEV6eFxcMQnl2Nb096PMq0Z0pZZqzLK6jUCFBACgEgBACAFAJCghBIUSAEBEoAQEUAkAICpivq9RyE3UKA1C3Gs8L29Vy7OzQrB7zJHRQpIIQaNpK7BUqHZWYaB96+D0zpKWJqaun8C8et/nWdlKGVXZWZGMtu4M5+AzrxoWbSe7ibm9hi9VOoOoral9VA+BgkDLskMjTlNGSTmadoBfX6IjOWFi3a139/M9TC6Wp4emqU09nK3bzPPo/J1isDsuGenjdusmnaSPf6POPcu+pho1FaaTRvnpnCVFacG12LzPciwjVA0WM1E/wB7sq/3RhcEtC4du+W31OOWK0c38Ml+dp5uJalsenBbJPCWG92MlMbSNwhrBcca30dG0aW2MNvf9zopaQwFN3jB37L/AMnkHyZ4ltGnPFMf2rr1b5HV05h+vuNtDSaxDBG02yI2MJBtdzW5z9t18Tr3OpOXN3PHqT1tSUnxdz08IxB4eI5CSH/NJ2jtL3dEaRnGqqVSV4vYr8Hw+j3HHiKKtmie8vrjhBQAgBQCQAgBQAhRIQSFBAJAJAJARQCQAgKmK+r1HITdQoDULcazwvb1XLs7NCsHvMkdQoUYVIcJ5dofFfJ6d0pteHpv/l5eZ00qfFnHXMkO3XC19wL5eFVxjNLfJWvyV7vv+xutdorQyXMh2mtDf7R0/cpltG/5+bzN8DHVvlOEEskLIBK2JzmCXX8jLIOc2yDmvdfa6PTp4anG1tn32npw0I6kVOU7N8LepyHlaPBP+5/y12qozL/T6/uf4+pMeVobdKRo0VAPH/AjqvkR+z/7nh6kx5V4rm9NJ7rStP6VNbLl4+hj0DP513Ex5V4Nunl6RiqqO+4xeganzo9GbEGVFE2pjzNcGvsbEts6zgeKxC+IVF0sQ6T7PI0uk6VVwkco5SWixztsQs2srI0bHDqkSxtdt2s73FfdYDFfqKEZ8dz7V57zyKsMkmiyuwwBACgBAJACAFAJAJACFEgEgEgEgIlACAqYr6vUchN1CgNQtxrPC9vVcuzs0Kxe8yR1UAONgTuBacRVVKlOo+CbLFXdije2cr8tlJzbk97O+3A8zEK5rGvkeQ1jGuc5xNg1oFySt1KlKTUYrazZGJPC6N1TQEl8kDqm7w5oAkja75osdBybBe9gNG060pSk9kGl1Oy2/S7MZVtVVTte3Mzp8lNPtVE/xZGV9Dq+vw9T0OnqvyLxI/0UQcIl6Nnepqpc13epen6nyLvIO8k8e1UvHHA0/qTVS5ru9SrT8v7fj6HM+SUbVWfjTA/+RXVPmZLT/wC3/l6ET5JTwsf3b/MTVsvT/wC3/l6Hp0upSaho6qPXhURvY8xx60Yyx5ab2OUcxzZl4+ksKk4Yjk0n2HLVx8MTVi8tn23/AIPM1O14kjjdfSBf7F5uLouE2jZXhZmtwKfIkMZ+a/Rx7S7NCYrV1tW90tn14eXcediYZo5uRol9geeCFBACgEgBACASgEhQQCQhFCggEhCKFBAVMV9XqOQm6hQGoW41nhD6eq5dnZoVi95kjqoCFQfN47BeLp+tq8FJfM0v5+yNtFXkUq5lgBt5IJ9xIXw9WlqpRjxsm+q6vbusdkHcwGrNr5TSUYPm1VUxko+tCwGR4+IavW0c401UrPfGLa7XsX3Oi3u/na/BWLOrXVjU0M0VNTa2GtgY95czLOU4mw05swH2r0tDSksO+V/vZnbgtHUsRB1Kl73M+PKZiP8AsD/KP7l62dnZ0LhuvvJt8p2I7lMeOJ/71M0uZHoTDdfeSHlQxD6lL0cv71c8uZOg8Pzl3ryJf0pYhvdJx63L4iaxk6Cw/OXevIY8qdftx0nMmH60c2Og8P8ANLvXkdqfyl1MzmRSRQBsj2Mc5uuAtBcASLlcuMjKrQnB8r923+DW9DU4LNGT2X5FbUrTPY6SE28yWRgG0AHkBeXjqkZKM1xSfga6vwJs3kkBjDH385haV4tGs41FKPB37jzn7yaNS11wDugFfpUZKSUlxPKewFSAhQQCUAIAQCUAkKCoEoCKAEAigIoAQFTFfV6jkJuoUBqFuNZ4Q+nquXZ2aFYveZI6hQHKp2twHPtr5v2kpTnRg18Ce367Fs+rN9F7WediFS0udnAz2APmn3aV8pXcqlaU7bL+G5eB1042SM5HSGXEoXH5tPBI7+3K4NB5rX/aunPkwsorfJpd3q0dEnamSxtmp6eokfUyRmcHIkvNMyxb5trA2zWX1WDjRjRjkva19z49qLRqaQpwUaaduGxFPYjUyfaxC/8Avcg/ErqtDm/z6G39VpPk/wDqiTcA1Nu0TRfCtPesXq1vb7vQxlj9IR+JeBI6mNT2/Rj/AJ1vesc1Pm/z6GPSeN/EH+iWAHRM34VjFM1L5vzuL0pjeXgJ2orAzonI4quL8wsc1L5/t5GfSeO4x/xZEahMGBym1UgIN22qqfMRn+qrOdLK7TW58i9K4zc4Lufmc8ChBxOoYCCy4lBBBBBYDf7SV8xiH/SQb37i1pf08X9DVYnNHkkZTQSNBcNK8ulGV7pHFBM9XCZcqCM7gyfszL9D0XUz4Sm+St3bDz60bTZbXoGoFCggEgBQAgEgEhRIAUAkAihCJQoIBICpivq9RyE3UKA1C3Gs8IfT1XLs7NCsWZI63WFScacXOTsltZUrlGrrmtzEho+8r4bSWl541aunG0L363bwXYdlOjbaefX0wnYckg3z+4ryI1JU53kdEJZGXp4WxDLaBZkRsQBnDW5l9Dp2glqHD4bWv9jmotybT5nz3LOXuc9xGU9znu43G5/FezGGVKK3LYfXZbbEIPG6FbMp0hIGUbkebnyfeQozgx2+G7e9+4TphtPf8dv70Ueo1RjtWaMbDZKTfOT5rri99pRxM8RTpJRypXujlkt3B9iyuz0biLG7gVuyG/1JYRUSijqGENgDRHUHKs5wic6wtuHzV4ePqQpwqZltvs7Wkzy8VVjFyg9+/vN1UthkvE4MsdLbAr52DnH30edHNHai/g0TIY2wtva5yXE3vdfU6E0tT/2Kis29j4Nvh1dXM5cRFyec9NfVnICAFCggEoAQCKFEgEhAUKJCCQoigEgEgKmK+r1HITdQoDULcazwvb1XLs7NCsWZIlKfNK8XT7awUrc1fsubaPxHgDD3TyuJNmA2J0/AL57RejpYlbHaK3v+Edk6yprrPRiw5sIu1xIOYg/itumtGUsLRU4ybbdrM1QrOb2o4ir1yMAfwTOjdxAH8iFuqV82iIqW+LS8vDYVwy1e1XKU2EU5J8w6TmEkoH3OXzyxNVcfBeR0qcuZwfqfpHaYyf50/wC5ZrGVlul4LyMlVmuJWl1JULtMb/7xUD9a2x0liY7peEfIkqs5b2Q/0Nw7enHRpqKk/rV6UxXzeEfIwuTGpHDx7H4GWYj7C5TpLFfP4LyKpNO6Og1K0G8RfEErDpDE/Ozd+qrfMxP1L0ABPyeHQf4VVpDE3+Nl/VVvmZoG0EUMTY4WiNuTma3MASNxehp7DwpSoyiviV3tbu9nM4YVZ1JNzd2ZCfLa9xubtJ0boXNHK4o9CNmjRYVXZcWUdIIDvcVxqGqxEH1p+Jy1YWbRo1+nnliQAoUSAFAJAJCggEgBCCUAkKIoCJQAgKmK+r1HITdQoDULcazwfb1XLs7NCsWZIlILtI9xXNjKCr0J03xT7+HiZRdmmVMHY4B+UCLvJFxa4t/gvN0FRqUqEo1ItbePZ6G2vJNqxLFpC1oI/wBYfFcHtNBvUvh738GeG3s87DMPdHD53znyPlz7VxYLmxlCVPRqzK15J26krG6dRSq7OCsVKqmqnElkuT7siNw+8Lw4VKKXvRv9Wb048UV/ktfvzfjExbNZhvk8WW8ORF8GI2uJIic9rxtCqnheMX3i9PkTlZiBYLOha85AJybgXIuc/GVinhs21O20e51ibTYiNMsR/kjvVc8L8r7xenyY9ZxDfIei/wDZTNhflff6FvT5MYhrjmc+K23aMg9ZHLD8E+/0F6fJmoq9DPeD+S9z2lV4UJLk/wDyefQ4nGmwuFwynNDi4km5O6u/RGj8NUwsKko3bXHtsKlaalZMq1tBHC12tAgPIJbpAI3F5mm8BToSpyp8bq2/cbaVWU/i4HthfZnECAFAJACgEhRIBIAQCQgihQQhEqFEUAICpivq8/ITdQoDULcazwfb1XLs7NCsWZI6hANABAOnOsXFPeinKqOb4FeD7QytQt+b0bqO88rLXxFjsHlpYAXpYEXyXA44z94VS2v6gnlrGwDLSwIOeskge3rYcxoO4DxZl+j18HSxeHjTqbrLbxTseepOMrolDHktDdNr6eO63YTCxw1GNKLbS59buSUszuNzAbXANs4vnsVtnShOzkk7bVfgyJtbhrMAgBQCQCQCUKJACAEIJAJCiQCUAkAkBUxX1eo5CbqFAalbjWeD7eq5dnZoVizJHUIBoBoClikmS08S+Y9o5bIx5/n8HTh1dnhfKF8vkOzKHyhTIMoOqcxRQ2jKD6nOB72/dc/kqobC5dgxUKZCZSXyhTITKIzplLY1UXzW8Q/Bfp1JWhHsR5b3klmQEKJQAgBAJQCQAoUigBCCQCQokICFIqAV0ArqAqYqf6vUchN1ClwapbzWeD7eq5dnZoVizJHUIBoBoCjiOcW4l8f7SS/+kEdeHR5utDcC+bzM6B60NwKZmCE1O1zXNIFiCDtZiFlGbTTRVsObcLgZM4taQRFHmL3uAJvc2JtewXvachGkqSpq11dmunVnJNNnbWG7gXz+dmwNYbuBXOwIwN3AmdjaaNugcQX6lHcjzGNUgIAQoKASASAEAlAK6FEShBF6lykC8KZkLETKFM6FiBmCxdRFsQM4WLqotiBqFi6wykDULB1i5Slis/oJ+Rm6hUVRtjKbhekaDwCfT1XLs7NCsWZI6goB3QCykBRr3L4j2hlfEpdXkdmHWwo3XgnQO6ATzmPEiBIn0svuZCL/AAJ/NfQ+0fx0l1GihuY186bwugEUB7sZzDiC/U4fCuw8x7ySyIF0KLKUAi8JcETKFjmRbEDOFM6FiBqFi6iLYgalYuqLEDULF1S2IGcrB1WWxAzFYuoy2ImQrHMxYiXlS7LYiSsQRuhRJZgeSUUWLlbE4z8nn5GbqFZRg7kbN4vVOYzj3f1ir5dnZoVizJDMllAQMyoImdAV6ouOgXXwGmpZsU2zuofCVg124vK2G8eS7c+9S6ApGusc20qmrgi2S804bntrJ+Bavf8AaJqVWm+FvI0UFZHSztxfP3RvInL3FfdA/OtoU2Avtr2gDPtBfpVKvF04tPgjznF3JtrwVnrkTKSNRdTWCxAzFYubLYiZCsXNlsRLisczAiVLgV1LgLqFEgDJKWYDWymRi49ZKurYuMQFZaoZiQp1VRJmJCnCzVJEzEhAFlq0S5LWgssiFytijP6vPyE3UKtiGsXQazOvZeer5dnZoVg95kiWslS5Q1hS4F8numZCxRqcwI96/PtKX/UST5v7ndS3Fe6842hdABKAzmpTEXzVWIh1iGOp2tI3LOH5L2tLXdKg3y+ySLkymmuvEIK6WAXQHOOmzDiX3OEa1FPsX2OWb95nZtPZdSMLnRgKyVyM7iNx2lnlk+BLkxTOWWqkyXRIUh3VlqesZiQpBuqqiiZiQpWrLVRFyQgarkjyJdj1oK5UA1sK2QDICWQFkhLIDslgFkAkAkAkBUxX1eo5CbqFAapbjWeFf09Vy7OzQrXLeZI6ZSxMh5SgESFi1cFaqpQ/Pcj4Arx8bomliKmsbadrbDbCq4qxw2PH1jzR3ri6Bp/O/A2a98hbHj655n+Kx6Bp/O+4a/qB2H7j/wDov+pY9AR+d93qXX9RQwvUvFTGV0T3ZU2QXl7Q7O3KtaxH1iuzFaJVaMU5vZ1GUsU5b0Xhhzt8b0R/cuPoBf3PD1Mdf1D2OP1x0Z/cp/p/9zw9Rr+oDhx+uOYe9Vez37nh6jX9RYioQABlE2AGiy96jgo04KN27KxplUuzs2mb7z8V0qjFGGZnRsbRtLaopEuSCpAQCQAgEhQQgroBIAQCQoIQRQokAlCCQpUxX1efkJuoUBqluNZmJq6FlRVtfJE1wnju10jGkXpodolYPeZINk6ffoOmj71jYyDZOn36DpY+9SwDZOn36Dpo+9SwEcSp9+g6aPvUaAbJU+/QdLH3rHKUNkqffoOlj70yi4tkaffoOlj71MguPZKn36DpY+9XKLhslT79B0sfeplFw2Sp9+g6WPvTKBjEqffoOlj71kokJbJ0+/QdLH3rKwDZSn36Dpo+9UD2Up9+g6WPvVIGylPv0HSx96ANlKffoOlj70A9lKffoOmj70AbKU+/QdNH3oA2Tp9+g6aPvQC2Tp9+g6WPvQBslT79B00fegFsnT79B00fegDZOn36Dpo+9ALZOn36DpY+9ABxKn36Dpo+9ALZKn36Dpo+9AI4lT79B0sfehQ2Sp9+g6WPvQgtkqffoOlj70KVMVxKn+Tz+mg+gm9rH9Q+9QhtFuMAQAgBACAEAIAQAgBACAEAIAQAgBACAEAIAQAgBACAEAIAQAgBACAEAIAQA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cmdshiftdesign.com/blog_images/061208/legoman.jpg"/>
          <p:cNvPicPr>
            <a:picLocks noChangeAspect="1" noChangeArrowheads="1"/>
          </p:cNvPicPr>
          <p:nvPr/>
        </p:nvPicPr>
        <p:blipFill rotWithShape="1">
          <a:blip r:embed="rId4">
            <a:extLst>
              <a:ext uri="{28A0092B-C50C-407E-A947-70E740481C1C}">
                <a14:useLocalDpi xmlns:a14="http://schemas.microsoft.com/office/drawing/2010/main" val="0"/>
              </a:ext>
            </a:extLst>
          </a:blip>
          <a:srcRect l="4741" t="5462" r="48449" b="5004"/>
          <a:stretch/>
        </p:blipFill>
        <p:spPr bwMode="auto">
          <a:xfrm>
            <a:off x="780342" y="3383589"/>
            <a:ext cx="2039057" cy="315126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8578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chemeClr val="tx1"/>
                </a:solidFill>
                <a:latin typeface="Comic Sans MS" pitchFamily="66" charset="0"/>
              </a:rPr>
              <a:t>Mutation</a:t>
            </a:r>
            <a:endParaRPr lang="en-US" sz="4800" b="1" dirty="0">
              <a:solidFill>
                <a:schemeClr val="tx1"/>
              </a:solidFill>
              <a:latin typeface="Comic Sans MS" pitchFamily="66" charset="0"/>
            </a:endParaRPr>
          </a:p>
        </p:txBody>
      </p:sp>
      <p:sp>
        <p:nvSpPr>
          <p:cNvPr id="3" name="Content Placeholder 2"/>
          <p:cNvSpPr>
            <a:spLocks noGrp="1"/>
          </p:cNvSpPr>
          <p:nvPr>
            <p:ph idx="1"/>
          </p:nvPr>
        </p:nvSpPr>
        <p:spPr/>
        <p:txBody>
          <a:bodyPr/>
          <a:lstStyle/>
          <a:p>
            <a:r>
              <a:rPr lang="en-US" dirty="0" smtClean="0"/>
              <a:t>A change in the genetic code that can be neutral, lethal, or beneficial to the organism.</a:t>
            </a:r>
          </a:p>
          <a:p>
            <a:r>
              <a:rPr lang="en-US" dirty="0" smtClean="0"/>
              <a:t>If a mutation is beneficial to the organisms in its environment, it can lead to an </a:t>
            </a:r>
            <a:r>
              <a:rPr lang="en-US" b="1" dirty="0" smtClean="0">
                <a:solidFill>
                  <a:srgbClr val="FF0000"/>
                </a:solidFill>
              </a:rPr>
              <a:t>adaptation</a:t>
            </a:r>
            <a:r>
              <a:rPr lang="en-US" dirty="0" smtClean="0"/>
              <a:t>.  </a:t>
            </a:r>
          </a:p>
          <a:p>
            <a:r>
              <a:rPr lang="en-US" dirty="0" smtClean="0"/>
              <a:t>Read Article: </a:t>
            </a:r>
            <a:r>
              <a:rPr lang="en-US" i="1" dirty="0" smtClean="0"/>
              <a:t>The Evolution of Antibiotic Resistance in Bacteria</a:t>
            </a:r>
          </a:p>
        </p:txBody>
      </p:sp>
    </p:spTree>
    <p:custDataLst>
      <p:tags r:id="rId1"/>
    </p:custDataLst>
    <p:extLst>
      <p:ext uri="{BB962C8B-B14F-4D97-AF65-F5344CB8AC3E}">
        <p14:creationId xmlns:p14="http://schemas.microsoft.com/office/powerpoint/2010/main" val="150522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84300"/>
          </a:xfrm>
        </p:spPr>
        <p:txBody>
          <a:bodyPr/>
          <a:lstStyle/>
          <a:p>
            <a:r>
              <a:rPr lang="en-US" dirty="0" smtClean="0"/>
              <a:t>Evolution in the Influenza Virus</a:t>
            </a:r>
            <a:endParaRPr lang="en-US" dirty="0"/>
          </a:p>
        </p:txBody>
      </p:sp>
      <p:sp>
        <p:nvSpPr>
          <p:cNvPr id="3" name="Content Placeholder 2"/>
          <p:cNvSpPr>
            <a:spLocks noGrp="1"/>
          </p:cNvSpPr>
          <p:nvPr>
            <p:ph idx="1"/>
          </p:nvPr>
        </p:nvSpPr>
        <p:spPr/>
        <p:txBody>
          <a:bodyPr/>
          <a:lstStyle/>
          <a:p>
            <a:pPr marL="0" indent="0">
              <a:buNone/>
            </a:pPr>
            <a:r>
              <a:rPr lang="en-US" dirty="0" smtClean="0"/>
              <a:t>1.  Each season, mutations occur in the influenza virus.  Those vaccinated against the flu would not have antibodies against the mutated version.  A new vaccine would need to be produced to account for the mutation.   </a:t>
            </a:r>
            <a:endParaRPr lang="en-US" dirty="0"/>
          </a:p>
        </p:txBody>
      </p:sp>
    </p:spTree>
    <p:custDataLst>
      <p:tags r:id="rId1"/>
    </p:custDataLst>
    <p:extLst>
      <p:ext uri="{BB962C8B-B14F-4D97-AF65-F5344CB8AC3E}">
        <p14:creationId xmlns:p14="http://schemas.microsoft.com/office/powerpoint/2010/main" val="2627449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093401" y="1600200"/>
            <a:ext cx="6926126"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075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84300"/>
          </a:xfrm>
        </p:spPr>
        <p:txBody>
          <a:bodyPr/>
          <a:lstStyle/>
          <a:p>
            <a:r>
              <a:rPr lang="en-US" dirty="0" smtClean="0"/>
              <a:t>Evolution in the Influenza Virus</a:t>
            </a:r>
            <a:endParaRPr lang="en-US" dirty="0"/>
          </a:p>
        </p:txBody>
      </p:sp>
      <p:sp>
        <p:nvSpPr>
          <p:cNvPr id="3" name="Content Placeholder 2"/>
          <p:cNvSpPr>
            <a:spLocks noGrp="1"/>
          </p:cNvSpPr>
          <p:nvPr>
            <p:ph idx="1"/>
          </p:nvPr>
        </p:nvSpPr>
        <p:spPr/>
        <p:txBody>
          <a:bodyPr/>
          <a:lstStyle/>
          <a:p>
            <a:pPr marL="0" indent="0">
              <a:buNone/>
            </a:pPr>
            <a:r>
              <a:rPr lang="en-US" dirty="0" smtClean="0"/>
              <a:t>2.  Antibodies produced by the human immune system would not recognize the mutated version of the flu.  The mutated viruses would then be able to avoid the antibodies and continue to infect.  These survivors would evolve into a new strain of the flu.</a:t>
            </a:r>
            <a:endParaRPr lang="en-US" dirty="0"/>
          </a:p>
        </p:txBody>
      </p:sp>
    </p:spTree>
    <p:custDataLst>
      <p:tags r:id="rId1"/>
    </p:custDataLst>
    <p:extLst>
      <p:ext uri="{BB962C8B-B14F-4D97-AF65-F5344CB8AC3E}">
        <p14:creationId xmlns:p14="http://schemas.microsoft.com/office/powerpoint/2010/main" val="33219958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84300"/>
          </a:xfrm>
        </p:spPr>
        <p:txBody>
          <a:bodyPr/>
          <a:lstStyle/>
          <a:p>
            <a:r>
              <a:rPr lang="en-US" dirty="0" smtClean="0"/>
              <a:t>Evolution in the Influenza Virus</a:t>
            </a:r>
            <a:endParaRPr lang="en-US" dirty="0"/>
          </a:p>
        </p:txBody>
      </p:sp>
      <p:sp>
        <p:nvSpPr>
          <p:cNvPr id="3" name="Content Placeholder 2"/>
          <p:cNvSpPr>
            <a:spLocks noGrp="1"/>
          </p:cNvSpPr>
          <p:nvPr>
            <p:ph idx="1"/>
          </p:nvPr>
        </p:nvSpPr>
        <p:spPr>
          <a:xfrm>
            <a:off x="457200" y="1524000"/>
            <a:ext cx="8229600" cy="4495800"/>
          </a:xfrm>
        </p:spPr>
        <p:txBody>
          <a:bodyPr>
            <a:normAutofit lnSpcReduction="10000"/>
          </a:bodyPr>
          <a:lstStyle/>
          <a:p>
            <a:pPr marL="0" indent="0">
              <a:buNone/>
            </a:pPr>
            <a:r>
              <a:rPr lang="en-US" dirty="0" smtClean="0"/>
              <a:t>Using Darwin’s 4 major points on how Evolution by Natural Selection occurs:</a:t>
            </a:r>
          </a:p>
          <a:p>
            <a:pPr marL="514350" indent="-514350">
              <a:buAutoNum type="arabicPeriod"/>
            </a:pPr>
            <a:r>
              <a:rPr lang="en-US" dirty="0" smtClean="0"/>
              <a:t>Many flu viruses produced in each generation.  Not all will be able to avoid the immune system. (over reproduction)</a:t>
            </a:r>
          </a:p>
          <a:p>
            <a:pPr marL="514350" indent="-514350">
              <a:buAutoNum type="arabicPeriod"/>
            </a:pPr>
            <a:r>
              <a:rPr lang="en-US" dirty="0" smtClean="0"/>
              <a:t>Mutations in the virus = variations</a:t>
            </a:r>
          </a:p>
          <a:p>
            <a:pPr marL="514350" indent="-514350">
              <a:buAutoNum type="arabicPeriod"/>
            </a:pPr>
            <a:r>
              <a:rPr lang="en-US" dirty="0" smtClean="0"/>
              <a:t>Those with a mutation that enables them to avoid the human antibodies will survive and reproduce. (Increased reproductive success)</a:t>
            </a:r>
          </a:p>
          <a:p>
            <a:pPr marL="514350" indent="-514350">
              <a:buAutoNum type="arabicPeriod"/>
            </a:pPr>
            <a:r>
              <a:rPr lang="en-US" dirty="0" smtClean="0"/>
              <a:t>The # of flu viruses with the mutation will increase and the virus will evolve. (Increased allele frequency)</a:t>
            </a:r>
          </a:p>
          <a:p>
            <a:pPr marL="514350" indent="-514350">
              <a:buAutoNum type="arabicPeriod"/>
            </a:pPr>
            <a:endParaRPr lang="en-US" dirty="0"/>
          </a:p>
        </p:txBody>
      </p:sp>
    </p:spTree>
    <p:custDataLst>
      <p:tags r:id="rId1"/>
    </p:custDataLst>
    <p:extLst>
      <p:ext uri="{BB962C8B-B14F-4D97-AF65-F5344CB8AC3E}">
        <p14:creationId xmlns:p14="http://schemas.microsoft.com/office/powerpoint/2010/main" val="2203297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Darwin </a:t>
            </a:r>
            <a:endParaRPr lang="en-US" dirty="0"/>
          </a:p>
        </p:txBody>
      </p:sp>
      <p:sp>
        <p:nvSpPr>
          <p:cNvPr id="3" name="Content Placeholder 2"/>
          <p:cNvSpPr>
            <a:spLocks noGrp="1"/>
          </p:cNvSpPr>
          <p:nvPr>
            <p:ph idx="1"/>
          </p:nvPr>
        </p:nvSpPr>
        <p:spPr>
          <a:xfrm>
            <a:off x="457199" y="1752600"/>
            <a:ext cx="5637789" cy="4373563"/>
          </a:xfrm>
        </p:spPr>
        <p:txBody>
          <a:bodyPr/>
          <a:lstStyle/>
          <a:p>
            <a:r>
              <a:rPr lang="en-US" dirty="0" smtClean="0"/>
              <a:t>Born in 1809, to a wealthy English family</a:t>
            </a:r>
          </a:p>
          <a:p>
            <a:r>
              <a:rPr lang="en-US" dirty="0" smtClean="0"/>
              <a:t>Educational history: </a:t>
            </a:r>
          </a:p>
          <a:p>
            <a:pPr lvl="1"/>
            <a:r>
              <a:rPr lang="en-US" dirty="0" smtClean="0"/>
              <a:t>Enrolled in medical school, but dropped out and became interested in theology. </a:t>
            </a:r>
          </a:p>
          <a:p>
            <a:pPr lvl="1"/>
            <a:r>
              <a:rPr lang="en-US" dirty="0" smtClean="0"/>
              <a:t>When he became interested in biology, he took a job on the HMS Beagle </a:t>
            </a:r>
          </a:p>
        </p:txBody>
      </p:sp>
      <p:pic>
        <p:nvPicPr>
          <p:cNvPr id="2050" name="Picture 2" descr="http://upload.wikimedia.org/wikipedia/commons/2/2e/Charles_Darwin_seated_cr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7689" y="2819400"/>
            <a:ext cx="2372736" cy="31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0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atic.guim.co.uk/sys-images/Guardian/Pix/pictures/2012/1/3/1325617067058/HMS-Beagle-in-the-Galapag-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512582"/>
            <a:ext cx="3408542" cy="30783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Aboard the Beagle</a:t>
            </a:r>
            <a:endParaRPr lang="en-US" dirty="0"/>
          </a:p>
        </p:txBody>
      </p:sp>
      <p:sp>
        <p:nvSpPr>
          <p:cNvPr id="3" name="Content Placeholder 2"/>
          <p:cNvSpPr>
            <a:spLocks noGrp="1"/>
          </p:cNvSpPr>
          <p:nvPr>
            <p:ph idx="1"/>
          </p:nvPr>
        </p:nvSpPr>
        <p:spPr>
          <a:xfrm>
            <a:off x="457200" y="1752600"/>
            <a:ext cx="6096000" cy="4800600"/>
          </a:xfrm>
        </p:spPr>
        <p:txBody>
          <a:bodyPr/>
          <a:lstStyle/>
          <a:p>
            <a:r>
              <a:rPr lang="en-US" dirty="0" smtClean="0"/>
              <a:t>Purpose of the Beagle’s voyage: </a:t>
            </a:r>
          </a:p>
          <a:p>
            <a:pPr lvl="1"/>
            <a:r>
              <a:rPr lang="en-US" dirty="0" smtClean="0"/>
              <a:t>Chart the coast of South America </a:t>
            </a:r>
          </a:p>
          <a:p>
            <a:r>
              <a:rPr lang="en-US" dirty="0" smtClean="0"/>
              <a:t>Darwin worked as a naturalist </a:t>
            </a:r>
          </a:p>
          <a:p>
            <a:pPr lvl="1"/>
            <a:r>
              <a:rPr lang="en-US" dirty="0" smtClean="0"/>
              <a:t>Studied the South American wildlife </a:t>
            </a:r>
          </a:p>
          <a:p>
            <a:pPr lvl="2"/>
            <a:r>
              <a:rPr lang="en-US" dirty="0" smtClean="0"/>
              <a:t>Especially on the </a:t>
            </a:r>
            <a:r>
              <a:rPr lang="en-US" b="1" dirty="0" smtClean="0"/>
              <a:t>Galapagos Islands </a:t>
            </a:r>
          </a:p>
          <a:p>
            <a:pPr lvl="1"/>
            <a:r>
              <a:rPr lang="en-US" dirty="0" smtClean="0"/>
              <a:t>Collected specimens as well as fossils </a:t>
            </a:r>
          </a:p>
          <a:p>
            <a:pPr lvl="1"/>
            <a:r>
              <a:rPr lang="en-US" dirty="0" smtClean="0"/>
              <a:t>Recorded detailed observations of many live organisms </a:t>
            </a:r>
          </a:p>
          <a:p>
            <a:r>
              <a:rPr lang="en-US" dirty="0" smtClean="0"/>
              <a:t>5 year voyage </a:t>
            </a:r>
            <a:endParaRPr lang="en-US" dirty="0"/>
          </a:p>
        </p:txBody>
      </p:sp>
    </p:spTree>
    <p:extLst>
      <p:ext uri="{BB962C8B-B14F-4D97-AF65-F5344CB8AC3E}">
        <p14:creationId xmlns:p14="http://schemas.microsoft.com/office/powerpoint/2010/main" val="351556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3F7099E7F0604086C6FF54E3837E5C" ma:contentTypeVersion="0" ma:contentTypeDescription="Create a new document." ma:contentTypeScope="" ma:versionID="a5f6c1a9320cf5964a7de7e1e5649c69">
  <xsd:schema xmlns:xsd="http://www.w3.org/2001/XMLSchema" xmlns:xs="http://www.w3.org/2001/XMLSchema" xmlns:p="http://schemas.microsoft.com/office/2006/metadata/properties" targetNamespace="http://schemas.microsoft.com/office/2006/metadata/properties" ma:root="true" ma:fieldsID="073a933e43dfc40ec37962c19190021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704F49-B80A-444A-B2D7-8F6F1D41A3B3}">
  <ds:schemaRefs>
    <ds:schemaRef ds:uri="http://schemas.microsoft.com/office/infopath/2007/PartnerControls"/>
    <ds:schemaRef ds:uri="http://purl.org/dc/elements/1.1/"/>
    <ds:schemaRef ds:uri="http://www.w3.org/XML/1998/namespace"/>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20489F9-23D4-4F32-88E0-5BF7952FB768}">
  <ds:schemaRefs>
    <ds:schemaRef ds:uri="http://schemas.microsoft.com/sharepoint/v3/contenttype/forms"/>
  </ds:schemaRefs>
</ds:datastoreItem>
</file>

<file path=customXml/itemProps3.xml><?xml version="1.0" encoding="utf-8"?>
<ds:datastoreItem xmlns:ds="http://schemas.openxmlformats.org/officeDocument/2006/customXml" ds:itemID="{B54542E9-D254-4F4E-80A4-28F0E019F4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Apothecary</Template>
  <TotalTime>2738</TotalTime>
  <Words>2393</Words>
  <Application>Microsoft Office PowerPoint</Application>
  <PresentationFormat>On-screen Show (4:3)</PresentationFormat>
  <Paragraphs>356</Paragraphs>
  <Slides>71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Arial</vt:lpstr>
      <vt:lpstr>Book Antiqua</vt:lpstr>
      <vt:lpstr>Calibri</vt:lpstr>
      <vt:lpstr>Century Gothic</vt:lpstr>
      <vt:lpstr>Comic Sans MS</vt:lpstr>
      <vt:lpstr>Verdana</vt:lpstr>
      <vt:lpstr>Wingdings</vt:lpstr>
      <vt:lpstr>Apothecary</vt:lpstr>
      <vt:lpstr>Evolution</vt:lpstr>
      <vt:lpstr>What is a theory?</vt:lpstr>
      <vt:lpstr>What is evolution? </vt:lpstr>
      <vt:lpstr>History of Evolution</vt:lpstr>
      <vt:lpstr>Lamarckism </vt:lpstr>
      <vt:lpstr>Lamarckism </vt:lpstr>
      <vt:lpstr>PowerPoint Presentation</vt:lpstr>
      <vt:lpstr>Charles Darwin </vt:lpstr>
      <vt:lpstr>Aboard the Beagle</vt:lpstr>
      <vt:lpstr>Route of the HMS Beagle </vt:lpstr>
      <vt:lpstr>Darwin’s Findings</vt:lpstr>
      <vt:lpstr>On the origin of species</vt:lpstr>
      <vt:lpstr>On the origin of species</vt:lpstr>
      <vt:lpstr>Gene mutations and allele frequency</vt:lpstr>
      <vt:lpstr>Evidence of Evolution</vt:lpstr>
      <vt:lpstr>Fossil Record</vt:lpstr>
      <vt:lpstr>Ground Sloth (extinct) and  Tree sloth (living species) </vt:lpstr>
      <vt:lpstr>Archaeopteryx</vt:lpstr>
      <vt:lpstr>Anatomical features</vt:lpstr>
      <vt:lpstr>Homology vs. Analogy</vt:lpstr>
      <vt:lpstr>Convergent  Evolution</vt:lpstr>
      <vt:lpstr>PowerPoint Presentation</vt:lpstr>
      <vt:lpstr>Divergent evolution</vt:lpstr>
      <vt:lpstr>Homologous Structures</vt:lpstr>
      <vt:lpstr>Homologous Structures </vt:lpstr>
      <vt:lpstr>Vestigial Structures </vt:lpstr>
      <vt:lpstr>Vestigial structures</vt:lpstr>
      <vt:lpstr>Embryology </vt:lpstr>
      <vt:lpstr>Embryology </vt:lpstr>
      <vt:lpstr>Biochemistry</vt:lpstr>
      <vt:lpstr>Natural Selection at Work</vt:lpstr>
      <vt:lpstr>Speciation</vt:lpstr>
      <vt:lpstr>PowerPoint Presentation</vt:lpstr>
      <vt:lpstr>Geographic Separation</vt:lpstr>
      <vt:lpstr>Reproductive isolation</vt:lpstr>
      <vt:lpstr>Reproductive isolation</vt:lpstr>
      <vt:lpstr>Reproductive Isolating mechanisms </vt:lpstr>
      <vt:lpstr>Reproductive Isolating mechanisms </vt:lpstr>
      <vt:lpstr>Gradualism vs. Punctuated Equilibrium</vt:lpstr>
      <vt:lpstr>Gradualism Vs. Punctuated equilibrium</vt:lpstr>
      <vt:lpstr>PowerPoint Presentation</vt:lpstr>
      <vt:lpstr>PowerPoint Presentation</vt:lpstr>
      <vt:lpstr>PowerPoint Presentation</vt:lpstr>
      <vt:lpstr>PowerPoint Presentation</vt:lpstr>
      <vt:lpstr>PowerPoint Presentation</vt:lpstr>
      <vt:lpstr>Natural Selection:</vt:lpstr>
      <vt:lpstr>Natural Selection:</vt:lpstr>
      <vt:lpstr>Types of Structural Adaptations</vt:lpstr>
      <vt:lpstr>Mimicry:</vt:lpstr>
      <vt:lpstr>Mimicry:</vt:lpstr>
      <vt:lpstr>Structural Adaptations:</vt:lpstr>
      <vt:lpstr>Camouflage:</vt:lpstr>
      <vt:lpstr>Camouflage</vt:lpstr>
      <vt:lpstr>Example of Natural Selection</vt:lpstr>
      <vt:lpstr>PowerPoint Presentation</vt:lpstr>
      <vt:lpstr>PowerPoint Presentation</vt:lpstr>
      <vt:lpstr>Natural Selection:</vt:lpstr>
      <vt:lpstr>Physiological Adaptations</vt:lpstr>
      <vt:lpstr>Physiological Adaptations:</vt:lpstr>
      <vt:lpstr>Mechanisms of Evolution</vt:lpstr>
      <vt:lpstr>Genetic Drift</vt:lpstr>
      <vt:lpstr>Genetic Drift</vt:lpstr>
      <vt:lpstr>Migration</vt:lpstr>
      <vt:lpstr>Founder effect in the Amish</vt:lpstr>
      <vt:lpstr>Population bottleneck</vt:lpstr>
      <vt:lpstr>Bottleneck Examples</vt:lpstr>
      <vt:lpstr>Lego Animation</vt:lpstr>
      <vt:lpstr>Mutation</vt:lpstr>
      <vt:lpstr>Evolution in the Influenza Virus</vt:lpstr>
      <vt:lpstr>Evolution in the Influenza Virus</vt:lpstr>
      <vt:lpstr>Evolution in the Influenza Virus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dc:title>
  <dc:creator>Arie</dc:creator>
  <cp:lastModifiedBy>Fishel, Shelley</cp:lastModifiedBy>
  <cp:revision>130</cp:revision>
  <cp:lastPrinted>2014-04-10T13:35:57Z</cp:lastPrinted>
  <dcterms:created xsi:type="dcterms:W3CDTF">2014-04-01T12:12:53Z</dcterms:created>
  <dcterms:modified xsi:type="dcterms:W3CDTF">2016-04-08T15:52:56Z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0x010100B23F7099E7F0604086C6FF54E3837E5C</vt:lpwstr>
  </property>
  <property fmtid="{D5CDD505-2E9C-101B-9397-08002B2CF9AE}" pid="3" name="IsMyDocuments">
    <vt:bool>true</vt:bool>
  </property>
</Properties>
</file>