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</p:sldIdLst>
  <p:sldSz cx="9144000" cy="6858000" type="screen4x3"/>
  <p:notesSz cx="7086600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5" autoAdjust="0"/>
    <p:restoredTop sz="95232" autoAdjust="0"/>
  </p:normalViewPr>
  <p:slideViewPr>
    <p:cSldViewPr snapToGrid="0">
      <p:cViewPr varScale="1">
        <p:scale>
          <a:sx n="70" d="100"/>
          <a:sy n="70" d="100"/>
        </p:scale>
        <p:origin x="1416" y="72"/>
      </p:cViewPr>
      <p:guideLst/>
    </p:cSldViewPr>
  </p:slideViewPr>
  <p:outlineViewPr>
    <p:cViewPr>
      <p:scale>
        <a:sx n="33" d="100"/>
        <a:sy n="33" d="100"/>
      </p:scale>
      <p:origin x="0" y="-99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549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6F455-0622-419F-A690-809CDF121082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90270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91A95-EF56-43A1-BFC6-AADC43882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20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228C7-CEB4-4D64-9C69-22EF5B90AE7B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3513" y="1171575"/>
            <a:ext cx="4219575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10088"/>
            <a:ext cx="5670550" cy="3690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90270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0D2FA-993C-4EE1-8CBC-D33FC9DB2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0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0D2FA-993C-4EE1-8CBC-D33FC9DB28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9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9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26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9221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855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25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86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45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3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9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7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66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1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1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0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9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Membrane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Processes that Transport molecules into/out of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Structure of the Cell Membrane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4500" t="18072" r="6056" b="2410"/>
          <a:stretch/>
        </p:blipFill>
        <p:spPr>
          <a:xfrm>
            <a:off x="1145219" y="2085586"/>
            <a:ext cx="6489577" cy="43451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94682" y="4073518"/>
            <a:ext cx="60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7634795" y="3844031"/>
            <a:ext cx="459887" cy="878889"/>
          </a:xfrm>
          <a:prstGeom prst="rightBrace">
            <a:avLst>
              <a:gd name="adj1" fmla="val 8333"/>
              <a:gd name="adj2" fmla="val 510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74671" y="4073518"/>
            <a:ext cx="43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52404" y="3941685"/>
            <a:ext cx="399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63806" y="4793942"/>
            <a:ext cx="41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33904" y="663818"/>
            <a:ext cx="7772870" cy="50010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Letter A = The </a:t>
            </a:r>
            <a:r>
              <a:rPr lang="en-US" sz="2400" u="sng" dirty="0" smtClean="0"/>
              <a:t>Phospholipid</a:t>
            </a:r>
            <a:r>
              <a:rPr lang="en-US" sz="2400" dirty="0" smtClean="0"/>
              <a:t> </a:t>
            </a:r>
            <a:r>
              <a:rPr lang="en-US" sz="2400" u="sng" dirty="0" smtClean="0"/>
              <a:t>Bilayer</a:t>
            </a:r>
          </a:p>
          <a:p>
            <a:pPr lvl="1"/>
            <a:r>
              <a:rPr lang="en-US" sz="2000" u="sng" dirty="0" smtClean="0"/>
              <a:t>Most</a:t>
            </a:r>
            <a:r>
              <a:rPr lang="en-US" sz="2000" dirty="0" smtClean="0"/>
              <a:t> </a:t>
            </a:r>
            <a:r>
              <a:rPr lang="en-US" sz="2000" u="sng" dirty="0" smtClean="0"/>
              <a:t>common</a:t>
            </a:r>
            <a:r>
              <a:rPr lang="en-US" sz="2000" dirty="0" smtClean="0"/>
              <a:t> material in the cell membrane</a:t>
            </a:r>
          </a:p>
          <a:p>
            <a:pPr lvl="1"/>
            <a:r>
              <a:rPr lang="en-US" sz="2000" u="sng" dirty="0" smtClean="0"/>
              <a:t>Two</a:t>
            </a:r>
            <a:r>
              <a:rPr lang="en-US" sz="2000" dirty="0" smtClean="0"/>
              <a:t> </a:t>
            </a:r>
            <a:r>
              <a:rPr lang="en-US" sz="2000" u="sng" dirty="0" smtClean="0"/>
              <a:t>layers</a:t>
            </a:r>
            <a:r>
              <a:rPr lang="en-US" sz="2000" dirty="0" smtClean="0"/>
              <a:t> thick</a:t>
            </a:r>
          </a:p>
          <a:p>
            <a:pPr lvl="2"/>
            <a:r>
              <a:rPr lang="en-US" sz="1800" dirty="0" smtClean="0"/>
              <a:t>Each layer has a </a:t>
            </a:r>
            <a:r>
              <a:rPr lang="en-US" sz="1800" u="sng" dirty="0" smtClean="0"/>
              <a:t>rounded</a:t>
            </a:r>
            <a:r>
              <a:rPr lang="en-US" sz="1800" dirty="0" smtClean="0"/>
              <a:t> </a:t>
            </a:r>
            <a:r>
              <a:rPr lang="en-US" sz="1800" u="sng" dirty="0" smtClean="0"/>
              <a:t>head</a:t>
            </a:r>
            <a:r>
              <a:rPr lang="en-US" sz="1800" dirty="0" smtClean="0"/>
              <a:t> end (</a:t>
            </a:r>
            <a:r>
              <a:rPr lang="en-US" sz="1800" u="sng" dirty="0" smtClean="0"/>
              <a:t>hydrophilic</a:t>
            </a:r>
            <a:r>
              <a:rPr lang="en-US" sz="1800" dirty="0" smtClean="0"/>
              <a:t> = </a:t>
            </a:r>
            <a:r>
              <a:rPr lang="en-US" sz="1800" u="sng" dirty="0" smtClean="0"/>
              <a:t>loves</a:t>
            </a:r>
            <a:r>
              <a:rPr lang="en-US" sz="1800" dirty="0" smtClean="0"/>
              <a:t> </a:t>
            </a:r>
            <a:r>
              <a:rPr lang="en-US" sz="1800" u="sng" dirty="0" smtClean="0"/>
              <a:t>water</a:t>
            </a:r>
            <a:r>
              <a:rPr lang="en-US" sz="1800" dirty="0" smtClean="0"/>
              <a:t>) that </a:t>
            </a:r>
            <a:r>
              <a:rPr lang="en-US" sz="1800" dirty="0"/>
              <a:t>a</a:t>
            </a:r>
            <a:r>
              <a:rPr lang="en-US" sz="1800" dirty="0" smtClean="0"/>
              <a:t>lways faces the water based solution (either the cell’s </a:t>
            </a:r>
            <a:r>
              <a:rPr lang="en-US" sz="1800" u="sng" dirty="0" smtClean="0"/>
              <a:t>environment</a:t>
            </a:r>
            <a:r>
              <a:rPr lang="en-US" sz="1800" dirty="0" smtClean="0"/>
              <a:t> or the cell’s </a:t>
            </a:r>
            <a:r>
              <a:rPr lang="en-US" sz="1800" u="sng" dirty="0" smtClean="0"/>
              <a:t>cytoplasm</a:t>
            </a:r>
            <a:r>
              <a:rPr lang="en-US" sz="1800" dirty="0" smtClean="0"/>
              <a:t>.</a:t>
            </a:r>
          </a:p>
          <a:p>
            <a:pPr lvl="2"/>
            <a:r>
              <a:rPr lang="en-US" sz="1800" dirty="0" smtClean="0"/>
              <a:t>Each phospholipid has </a:t>
            </a:r>
            <a:r>
              <a:rPr lang="en-US" sz="1800" u="sng" dirty="0" smtClean="0"/>
              <a:t>two</a:t>
            </a:r>
            <a:r>
              <a:rPr lang="en-US" sz="1800" dirty="0" smtClean="0"/>
              <a:t> </a:t>
            </a:r>
            <a:r>
              <a:rPr lang="en-US" sz="1800" u="sng" dirty="0" smtClean="0"/>
              <a:t>tails</a:t>
            </a:r>
            <a:r>
              <a:rPr lang="en-US" sz="1800" dirty="0" smtClean="0"/>
              <a:t> on one end (</a:t>
            </a:r>
            <a:r>
              <a:rPr lang="en-US" sz="1800" u="sng" dirty="0" smtClean="0"/>
              <a:t>hydrophobic</a:t>
            </a:r>
            <a:r>
              <a:rPr lang="en-US" sz="1800" dirty="0" smtClean="0"/>
              <a:t> = </a:t>
            </a:r>
            <a:r>
              <a:rPr lang="en-US" sz="1800" u="sng" dirty="0" smtClean="0"/>
              <a:t>fears</a:t>
            </a:r>
            <a:r>
              <a:rPr lang="en-US" sz="1800" dirty="0" smtClean="0"/>
              <a:t> </a:t>
            </a:r>
            <a:r>
              <a:rPr lang="en-US" sz="1800" u="sng" dirty="0" smtClean="0"/>
              <a:t>water</a:t>
            </a:r>
            <a:r>
              <a:rPr lang="en-US" sz="1800" dirty="0" smtClean="0"/>
              <a:t>) that always face away from the water-based solutions.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4321668"/>
            <a:ext cx="4227066" cy="2259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483" y="3955778"/>
            <a:ext cx="2860829" cy="214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9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93289"/>
            <a:ext cx="7772870" cy="39979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Round ends of the phospholipids don’t fit tightly together which creates tiny spaces, called </a:t>
            </a:r>
            <a:r>
              <a:rPr lang="en-US" sz="2400" u="sng" dirty="0" smtClean="0"/>
              <a:t>pores</a:t>
            </a:r>
            <a:r>
              <a:rPr lang="en-US" sz="2400" dirty="0" smtClean="0"/>
              <a:t>, in the cell membrane.</a:t>
            </a:r>
          </a:p>
          <a:p>
            <a:r>
              <a:rPr lang="en-US" sz="2400" dirty="0" smtClean="0"/>
              <a:t>Small molecules like </a:t>
            </a:r>
            <a:r>
              <a:rPr lang="en-US" sz="2400" u="sng" dirty="0" smtClean="0"/>
              <a:t>water</a:t>
            </a:r>
            <a:r>
              <a:rPr lang="en-US" sz="2400" dirty="0" smtClean="0"/>
              <a:t>, </a:t>
            </a:r>
            <a:r>
              <a:rPr lang="en-US" sz="2400" u="sng" dirty="0" smtClean="0"/>
              <a:t>carbon</a:t>
            </a:r>
            <a:r>
              <a:rPr lang="en-US" sz="2400" dirty="0" smtClean="0"/>
              <a:t> </a:t>
            </a:r>
            <a:r>
              <a:rPr lang="en-US" sz="2400" u="sng" dirty="0" smtClean="0"/>
              <a:t>dioxide,</a:t>
            </a:r>
            <a:r>
              <a:rPr lang="en-US" sz="2400" dirty="0" smtClean="0"/>
              <a:t> and </a:t>
            </a:r>
            <a:r>
              <a:rPr lang="en-US" sz="2400" u="sng" dirty="0" smtClean="0"/>
              <a:t>oxygen</a:t>
            </a:r>
            <a:r>
              <a:rPr lang="en-US" sz="2400" dirty="0" smtClean="0"/>
              <a:t> can pass through these pores.</a:t>
            </a:r>
          </a:p>
          <a:p>
            <a:r>
              <a:rPr lang="en-US" sz="2400" dirty="0" smtClean="0"/>
              <a:t>The membrane is </a:t>
            </a:r>
            <a:r>
              <a:rPr lang="en-US" sz="2400" u="sng" dirty="0" smtClean="0"/>
              <a:t>permeable</a:t>
            </a:r>
            <a:r>
              <a:rPr lang="en-US" sz="2400" dirty="0" smtClean="0"/>
              <a:t> to these materials.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684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03086" y="878889"/>
            <a:ext cx="7772870" cy="49655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Letter B = </a:t>
            </a:r>
            <a:r>
              <a:rPr lang="en-US" sz="2400" u="sng" dirty="0" smtClean="0"/>
              <a:t>transport</a:t>
            </a:r>
            <a:r>
              <a:rPr lang="en-US" sz="2400" dirty="0" smtClean="0"/>
              <a:t> </a:t>
            </a:r>
            <a:r>
              <a:rPr lang="en-US" sz="2400" u="sng" dirty="0" smtClean="0"/>
              <a:t>proteins</a:t>
            </a:r>
            <a:r>
              <a:rPr lang="en-US" sz="2400" dirty="0" smtClean="0"/>
              <a:t> (also called Channel or Carrier proteins)</a:t>
            </a:r>
          </a:p>
          <a:p>
            <a:pPr lvl="1"/>
            <a:r>
              <a:rPr lang="en-US" sz="2200" u="sng" dirty="0" smtClean="0"/>
              <a:t>Protein</a:t>
            </a:r>
            <a:r>
              <a:rPr lang="en-US" sz="2200" dirty="0" smtClean="0"/>
              <a:t> </a:t>
            </a:r>
            <a:r>
              <a:rPr lang="en-US" sz="2200" u="sng" dirty="0" smtClean="0"/>
              <a:t>molecules</a:t>
            </a:r>
            <a:r>
              <a:rPr lang="en-US" sz="2200" dirty="0" smtClean="0"/>
              <a:t> in the phospholipid bilayer.</a:t>
            </a:r>
          </a:p>
          <a:p>
            <a:pPr lvl="1"/>
            <a:r>
              <a:rPr lang="en-US" sz="2200" dirty="0" smtClean="0"/>
              <a:t>Open up to help </a:t>
            </a:r>
            <a:r>
              <a:rPr lang="en-US" sz="2200" u="sng" dirty="0" smtClean="0"/>
              <a:t>large</a:t>
            </a:r>
            <a:r>
              <a:rPr lang="en-US" sz="2200" dirty="0" smtClean="0"/>
              <a:t> </a:t>
            </a:r>
            <a:r>
              <a:rPr lang="en-US" sz="2200" u="sng" dirty="0" smtClean="0"/>
              <a:t>molecules</a:t>
            </a:r>
            <a:r>
              <a:rPr lang="en-US" sz="2200" dirty="0" smtClean="0"/>
              <a:t> go across the cell membrane to move into or out of the cell.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5701" b="3062"/>
          <a:stretch/>
        </p:blipFill>
        <p:spPr>
          <a:xfrm>
            <a:off x="574780" y="3241227"/>
            <a:ext cx="4014741" cy="3203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5278" y="4385568"/>
            <a:ext cx="1597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Transport Protein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2725445" y="4708734"/>
            <a:ext cx="2769833" cy="209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41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020933"/>
            <a:ext cx="7772870" cy="47702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Letter C = </a:t>
            </a:r>
            <a:r>
              <a:rPr lang="en-US" sz="3200" u="sng" dirty="0" smtClean="0"/>
              <a:t>Receptor</a:t>
            </a:r>
            <a:r>
              <a:rPr lang="en-US" sz="3200" dirty="0" smtClean="0"/>
              <a:t> </a:t>
            </a:r>
            <a:r>
              <a:rPr lang="en-US" sz="3200" u="sng" dirty="0" smtClean="0"/>
              <a:t>Proteins</a:t>
            </a:r>
          </a:p>
          <a:p>
            <a:pPr lvl="1"/>
            <a:r>
              <a:rPr lang="en-US" sz="2800" dirty="0" smtClean="0"/>
              <a:t>A place where </a:t>
            </a:r>
            <a:r>
              <a:rPr lang="en-US" sz="2800" u="sng" dirty="0" smtClean="0"/>
              <a:t>chemicals</a:t>
            </a:r>
            <a:r>
              <a:rPr lang="en-US" sz="2800" dirty="0" smtClean="0"/>
              <a:t> can attach to the cell membrane</a:t>
            </a:r>
          </a:p>
          <a:p>
            <a:pPr lvl="1"/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04221" y="3226392"/>
            <a:ext cx="41624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0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047565"/>
            <a:ext cx="7772870" cy="474363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Letter D = </a:t>
            </a:r>
            <a:r>
              <a:rPr lang="en-US" sz="2800" u="sng" dirty="0" smtClean="0"/>
              <a:t>recognition</a:t>
            </a:r>
            <a:r>
              <a:rPr lang="en-US" sz="2800" dirty="0" smtClean="0"/>
              <a:t> </a:t>
            </a:r>
            <a:r>
              <a:rPr lang="en-US" sz="2800" u="sng" dirty="0" smtClean="0"/>
              <a:t>proteins</a:t>
            </a:r>
          </a:p>
          <a:p>
            <a:pPr lvl="1"/>
            <a:r>
              <a:rPr lang="en-US" sz="2400" dirty="0" smtClean="0"/>
              <a:t>Help to identify </a:t>
            </a:r>
            <a:r>
              <a:rPr lang="en-US" sz="2400" u="sng" dirty="0" smtClean="0"/>
              <a:t>cell</a:t>
            </a:r>
            <a:r>
              <a:rPr lang="en-US" sz="2400" dirty="0" smtClean="0"/>
              <a:t> </a:t>
            </a:r>
            <a:r>
              <a:rPr lang="en-US" sz="2400" u="sng" dirty="0" smtClean="0"/>
              <a:t>type</a:t>
            </a:r>
            <a:r>
              <a:rPr lang="en-US" sz="2400" dirty="0" smtClean="0"/>
              <a:t> (mammal, human, liver, lung, etc.) </a:t>
            </a:r>
          </a:p>
          <a:p>
            <a:pPr lvl="1"/>
            <a:r>
              <a:rPr lang="en-US" sz="2400" dirty="0" smtClean="0"/>
              <a:t>Like an id tag!</a:t>
            </a:r>
          </a:p>
          <a:p>
            <a:pPr lvl="1"/>
            <a:r>
              <a:rPr lang="en-US" sz="2400" dirty="0" smtClean="0"/>
              <a:t>Helps cells </a:t>
            </a:r>
            <a:r>
              <a:rPr lang="en-US" sz="2400" u="sng" dirty="0" smtClean="0"/>
              <a:t>stick</a:t>
            </a:r>
            <a:r>
              <a:rPr lang="en-US" sz="2400" dirty="0" smtClean="0"/>
              <a:t> together to form </a:t>
            </a:r>
            <a:r>
              <a:rPr lang="en-US" sz="2400" u="sng" dirty="0" smtClean="0"/>
              <a:t>tissues</a:t>
            </a:r>
          </a:p>
          <a:p>
            <a:pPr lvl="1"/>
            <a:r>
              <a:rPr lang="en-US" sz="2400" dirty="0" smtClean="0"/>
              <a:t>Also called </a:t>
            </a:r>
            <a:r>
              <a:rPr lang="en-US" sz="2400" u="sng" dirty="0" smtClean="0"/>
              <a:t>glycoproteins</a:t>
            </a:r>
            <a:endParaRPr lang="en-US" sz="2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588" y="4080480"/>
            <a:ext cx="3992732" cy="24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8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of 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Called fluid mosaic model</a:t>
            </a:r>
          </a:p>
          <a:p>
            <a:pPr lvl="1"/>
            <a:r>
              <a:rPr lang="en-US" sz="2400" dirty="0" smtClean="0"/>
              <a:t>Fluid = flexible, flowing</a:t>
            </a:r>
          </a:p>
          <a:p>
            <a:pPr lvl="1"/>
            <a:r>
              <a:rPr lang="en-US" sz="2400" dirty="0" smtClean="0"/>
              <a:t>Mosaic = made of a variety of different pieces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48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34981" y="457200"/>
            <a:ext cx="8109020" cy="55419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Lay your paper in landscape on your desk. Name on top right.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Title it “Cell Membrane Structure”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Draw a phospholipid bilayer.  (Leave three spaces)Label the inside and outside of the cell.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Draw a transport protein.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Label and explain the role of a transport protein.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Draw a receptor protein.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Label and explain the role of a receptor protein.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Draw a recognition protein.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Label and explain the role of a recognition protein.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Make a large box and label it “Fluid Mosaic Model”.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In the box, explain </a:t>
            </a:r>
            <a:r>
              <a:rPr lang="en-US" smtClean="0"/>
              <a:t>why </a:t>
            </a:r>
            <a:r>
              <a:rPr lang="en-US" smtClean="0"/>
              <a:t>WE describe </a:t>
            </a:r>
            <a:r>
              <a:rPr lang="en-US" dirty="0" smtClean="0"/>
              <a:t>the cell membrane as the fluid mosaic model.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3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3F7099E7F0604086C6FF54E3837E5C" ma:contentTypeVersion="0" ma:contentTypeDescription="Create a new document." ma:contentTypeScope="" ma:versionID="a5f6c1a9320cf5964a7de7e1e5649c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a933e43dfc40ec37962c19190021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EE0677-6A9B-40D5-A60B-145C45C0C2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F164E78-8621-4819-9A55-B015B37003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F413D4-33C4-43DF-B118-34C0642D0EFB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3503</TotalTime>
  <Words>370</Words>
  <Application>Microsoft Office PowerPoint</Application>
  <PresentationFormat>On-screen Show (4:3)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Tw Cen MT</vt:lpstr>
      <vt:lpstr>Droplet</vt:lpstr>
      <vt:lpstr>Cell Membrane Structure</vt:lpstr>
      <vt:lpstr>The Structure of the Cell Membrane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of Cell Membrane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Membrane Structure</dc:title>
  <dc:creator>Fishel, Shelley</dc:creator>
  <cp:lastModifiedBy>Fishel, Shelley</cp:lastModifiedBy>
  <cp:revision>14</cp:revision>
  <cp:lastPrinted>2014-03-04T17:26:22Z</cp:lastPrinted>
  <dcterms:created xsi:type="dcterms:W3CDTF">2013-09-01T00:52:10Z</dcterms:created>
  <dcterms:modified xsi:type="dcterms:W3CDTF">2015-04-14T13:55:22Z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0x010100B23F7099E7F0604086C6FF54E3837E5C</vt:lpwstr>
  </property>
</Properties>
</file>