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3B66FAE1-335D-437E-844A-454536E61797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52786403-8D11-46B2-B78F-B3AC7C78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05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78EE-2567-464C-B8F4-A4892044A80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30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08500"/>
            <a:ext cx="5683250" cy="3689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943FC-7E7E-4BF5-A817-D756C5921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9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43FC-7E7E-4BF5-A817-D756C5921C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3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74BC-387D-400C-A5F2-769A960F24B9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9B42-DEA5-48E9-AC0B-B419371C3190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0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2818-9BF6-4ABF-A1F7-745DE39FC23B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9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2AC3-0BD3-4401-8B29-EA8E41965400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0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179C-2889-45C9-A7CC-9DF19BA1C643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6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6E6B-6C61-4900-8355-FE49B8ABDDA4}" type="datetime1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8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50ED-8ABB-409C-B8D7-713104F35DDA}" type="datetime1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9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8EF-A1C7-4CEF-B49B-30D25DF7BE0B}" type="datetime1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1F0E-B127-4D39-B2D8-095F13D03CAD}" type="datetime1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3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8163-B7E6-4A9B-B245-9BE3F24D5C60}" type="datetime1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5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0D3D-9E82-4C14-B71C-3D948D331E3D}" type="datetime1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5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95657-466B-422F-99FE-099467F2B6DF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8922-D506-481C-AFEC-0A9B6E33C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6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 8 Characteristics of Living Things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 </a:t>
            </a:r>
            <a:r>
              <a:rPr lang="en-US" b="1" u="sng" dirty="0" smtClean="0"/>
              <a:t>Maintains</a:t>
            </a:r>
            <a:r>
              <a:rPr lang="en-US" dirty="0" smtClean="0"/>
              <a:t> </a:t>
            </a:r>
            <a:r>
              <a:rPr lang="en-US" b="1" u="sng" dirty="0" smtClean="0"/>
              <a:t>Homeostasis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Homeostasis </a:t>
            </a:r>
            <a:r>
              <a:rPr lang="en-US" dirty="0" smtClean="0"/>
              <a:t>= the </a:t>
            </a:r>
            <a:r>
              <a:rPr lang="en-US" dirty="0"/>
              <a:t>regulation of an organism’s internal environment to maintain conditions that allow it to live.</a:t>
            </a:r>
          </a:p>
          <a:p>
            <a:r>
              <a:rPr lang="en-US" dirty="0" smtClean="0"/>
              <a:t>Ex</a:t>
            </a:r>
            <a:r>
              <a:rPr lang="en-US" dirty="0"/>
              <a:t>: Human’s </a:t>
            </a:r>
            <a:r>
              <a:rPr lang="en-US" b="1" u="sng" dirty="0" smtClean="0"/>
              <a:t>sweating</a:t>
            </a:r>
            <a:r>
              <a:rPr lang="en-US" dirty="0" smtClean="0"/>
              <a:t> and </a:t>
            </a:r>
            <a:r>
              <a:rPr lang="en-US" b="1" u="sng" dirty="0"/>
              <a:t>shivering</a:t>
            </a:r>
            <a:r>
              <a:rPr lang="en-US" dirty="0"/>
              <a:t>, help the body maintain its proper </a:t>
            </a:r>
            <a:r>
              <a:rPr lang="en-US" b="1" u="sng" dirty="0"/>
              <a:t>temperature</a:t>
            </a:r>
            <a:r>
              <a:rPr lang="en-US" dirty="0"/>
              <a:t>-regulated by the hypothalamus</a:t>
            </a:r>
          </a:p>
          <a:p>
            <a:r>
              <a:rPr lang="en-US" dirty="0" smtClean="0"/>
              <a:t>Ex</a:t>
            </a:r>
            <a:r>
              <a:rPr lang="en-US" dirty="0"/>
              <a:t>: </a:t>
            </a:r>
            <a:r>
              <a:rPr lang="en-US" b="1" u="sng" dirty="0"/>
              <a:t>pH</a:t>
            </a:r>
            <a:r>
              <a:rPr lang="en-US" dirty="0"/>
              <a:t> </a:t>
            </a:r>
            <a:r>
              <a:rPr lang="en-US" b="1" u="sng" dirty="0" smtClean="0"/>
              <a:t>regulation</a:t>
            </a:r>
            <a:r>
              <a:rPr lang="en-US" dirty="0" smtClean="0"/>
              <a:t> of </a:t>
            </a:r>
            <a:r>
              <a:rPr lang="en-US" dirty="0"/>
              <a:t>the blood-regulated by hormones</a:t>
            </a:r>
          </a:p>
          <a:p>
            <a:endParaRPr lang="en-US" dirty="0"/>
          </a:p>
        </p:txBody>
      </p:sp>
      <p:pic>
        <p:nvPicPr>
          <p:cNvPr id="4098" name="Picture 2" descr="http://images.clipartpanda.com/nation-clipart-shivering-clip-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11" y="4792537"/>
            <a:ext cx="1509243" cy="18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Ex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: </a:t>
            </a:r>
            <a:r>
              <a:rPr lang="en-US" b="1" u="sng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Calcium</a:t>
            </a:r>
            <a:r>
              <a:rPr 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regulation 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for nerve and muscle function-regulated by the kidneys and intestine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Ex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: </a:t>
            </a:r>
            <a:r>
              <a:rPr lang="en-US" b="1" u="sng" dirty="0">
                <a:solidFill>
                  <a:srgbClr val="000000"/>
                </a:solidFill>
                <a:latin typeface="Lucida Sans Unicode" panose="020B0602030504020204" pitchFamily="34" charset="0"/>
              </a:rPr>
              <a:t>Blood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  <a:r>
              <a:rPr lang="en-US" b="1" u="sng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glucose</a:t>
            </a:r>
            <a:r>
              <a:rPr 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balance-regulated 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by the pancreas/insulin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Ex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: </a:t>
            </a:r>
            <a:r>
              <a:rPr lang="en-US" b="1" u="sng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Water</a:t>
            </a:r>
            <a:r>
              <a:rPr 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  <a:r>
              <a:rPr lang="en-US" b="1" u="sng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balance-regulated</a:t>
            </a:r>
            <a:r>
              <a:rPr 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via food/water intake and waste elimination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219" y="4748414"/>
            <a:ext cx="1985493" cy="21095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7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 Adaptations Evolve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Adaptations</a:t>
            </a:r>
            <a:r>
              <a:rPr lang="en-US" dirty="0"/>
              <a:t>= are structures, behaviors, or internal processes that enable an organism to respond to stimuli.</a:t>
            </a:r>
          </a:p>
          <a:p>
            <a:r>
              <a:rPr lang="en-US" dirty="0" smtClean="0"/>
              <a:t>Structure </a:t>
            </a:r>
            <a:r>
              <a:rPr lang="en-US" dirty="0"/>
              <a:t>and behavior examples:</a:t>
            </a:r>
          </a:p>
          <a:p>
            <a:r>
              <a:rPr lang="en-US" dirty="0" smtClean="0"/>
              <a:t>Long </a:t>
            </a:r>
            <a:r>
              <a:rPr lang="en-US" dirty="0"/>
              <a:t>hind legs enable rabbits to quickly avoid predators; fur to </a:t>
            </a:r>
            <a:r>
              <a:rPr lang="en-US" b="1" u="sng" dirty="0" smtClean="0"/>
              <a:t>regulate</a:t>
            </a:r>
            <a:r>
              <a:rPr lang="en-US" dirty="0" smtClean="0"/>
              <a:t> body </a:t>
            </a:r>
            <a:r>
              <a:rPr lang="en-US" dirty="0"/>
              <a:t>temperature; changing fur color for the different seasons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8" y="4924564"/>
            <a:ext cx="2893825" cy="1933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084" y="4848294"/>
            <a:ext cx="2190750" cy="20859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Internal </a:t>
            </a:r>
            <a:r>
              <a:rPr lang="en-US" sz="3600" dirty="0"/>
              <a:t>stimuli examples: </a:t>
            </a:r>
          </a:p>
          <a:p>
            <a:pPr lvl="1"/>
            <a:r>
              <a:rPr lang="en-US" sz="3200" b="1" u="sng" dirty="0" smtClean="0"/>
              <a:t>Water</a:t>
            </a:r>
            <a:r>
              <a:rPr lang="en-US" sz="3200" dirty="0" smtClean="0"/>
              <a:t> balance, </a:t>
            </a:r>
            <a:r>
              <a:rPr lang="en-US" sz="3200" b="1" u="sng" dirty="0" smtClean="0"/>
              <a:t>salt</a:t>
            </a:r>
            <a:r>
              <a:rPr lang="en-US" sz="3200" dirty="0" smtClean="0"/>
              <a:t> balance </a:t>
            </a:r>
            <a:r>
              <a:rPr lang="en-US" sz="3200" dirty="0"/>
              <a:t>and </a:t>
            </a:r>
            <a:r>
              <a:rPr lang="en-US" sz="3200" b="1" u="sng" dirty="0"/>
              <a:t>infections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932" y="3070661"/>
            <a:ext cx="3819792" cy="37873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Movement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Motion vs. Locomotion – what is the difference? </a:t>
            </a:r>
          </a:p>
          <a:p>
            <a:pPr lvl="1"/>
            <a:r>
              <a:rPr lang="en-US" dirty="0" smtClean="0"/>
              <a:t>Motion </a:t>
            </a:r>
            <a:r>
              <a:rPr lang="en-US" dirty="0"/>
              <a:t>= </a:t>
            </a:r>
            <a:r>
              <a:rPr lang="en-US" b="1" u="sng" dirty="0"/>
              <a:t>movement/gestures </a:t>
            </a:r>
          </a:p>
          <a:p>
            <a:pPr lvl="1"/>
            <a:r>
              <a:rPr lang="en-US" dirty="0" smtClean="0"/>
              <a:t>Locomotion </a:t>
            </a:r>
            <a:r>
              <a:rPr lang="en-US" dirty="0"/>
              <a:t>= </a:t>
            </a:r>
            <a:r>
              <a:rPr lang="en-US" b="1" u="sng" dirty="0"/>
              <a:t>The ability to move or travel from place to place</a:t>
            </a:r>
          </a:p>
          <a:p>
            <a:endParaRPr lang="en-US" dirty="0"/>
          </a:p>
        </p:txBody>
      </p:sp>
      <p:pic>
        <p:nvPicPr>
          <p:cNvPr id="5122" name="Picture 2" descr="http://toys.phillipmartin.info/seasons_butterfly_catch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99" y="3114675"/>
            <a:ext cx="4114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Needs of Life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Basic Needs of Life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1. </a:t>
            </a:r>
            <a:r>
              <a:rPr lang="en-US" sz="3600" b="1" dirty="0"/>
              <a:t>Energy </a:t>
            </a:r>
          </a:p>
          <a:p>
            <a:pPr lvl="1"/>
            <a:r>
              <a:rPr lang="en-US" sz="3200" dirty="0" smtClean="0"/>
              <a:t>Main </a:t>
            </a:r>
            <a:r>
              <a:rPr lang="en-US" sz="3200" dirty="0"/>
              <a:t>source of energy—&gt; </a:t>
            </a:r>
            <a:r>
              <a:rPr lang="en-US" sz="3200" b="1" u="sng" dirty="0"/>
              <a:t>SUN </a:t>
            </a:r>
          </a:p>
          <a:p>
            <a:pPr lvl="1"/>
            <a:r>
              <a:rPr lang="en-US" sz="3200" dirty="0" smtClean="0"/>
              <a:t> </a:t>
            </a:r>
            <a:r>
              <a:rPr lang="en-US" sz="3200" dirty="0"/>
              <a:t>Plants get energy directly from the sun </a:t>
            </a:r>
          </a:p>
          <a:p>
            <a:pPr lvl="1"/>
            <a:r>
              <a:rPr lang="en-US" sz="3200" b="1" u="sng" dirty="0" smtClean="0"/>
              <a:t>Decomposers</a:t>
            </a:r>
            <a:r>
              <a:rPr lang="en-US" sz="3200" dirty="0" smtClean="0"/>
              <a:t> </a:t>
            </a:r>
            <a:r>
              <a:rPr lang="en-US" sz="3200" dirty="0"/>
              <a:t>get energy from dead animals and plants </a:t>
            </a:r>
          </a:p>
          <a:p>
            <a:pPr lvl="1"/>
            <a:r>
              <a:rPr lang="en-US" sz="3200" dirty="0" smtClean="0"/>
              <a:t>Animals </a:t>
            </a:r>
            <a:r>
              <a:rPr lang="en-US" sz="3200" dirty="0"/>
              <a:t>get energy from eating </a:t>
            </a:r>
            <a:r>
              <a:rPr lang="en-US" sz="3200" b="1" u="sng" dirty="0"/>
              <a:t>plants</a:t>
            </a:r>
            <a:r>
              <a:rPr lang="en-US" sz="3200" dirty="0"/>
              <a:t> or an organism that eat plants</a:t>
            </a:r>
          </a:p>
          <a:p>
            <a:endParaRPr lang="en-US" dirty="0"/>
          </a:p>
        </p:txBody>
      </p:sp>
      <p:pic>
        <p:nvPicPr>
          <p:cNvPr id="6148" name="Picture 4" descr="https://encrypted-tbn0.gstatic.com/images?q=tbn:ANd9GcQlVEpNjuo_j2c6kZrsRKuebmr7WIOr074ssa2l2SHd1wdQO3_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18" y="4840052"/>
            <a:ext cx="2978731" cy="1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</a:t>
            </a:r>
            <a:r>
              <a:rPr lang="en-US" smtClean="0"/>
              <a:t>Water and </a:t>
            </a:r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Most </a:t>
            </a:r>
            <a:r>
              <a:rPr lang="en-US" sz="3200" dirty="0"/>
              <a:t>organisms need </a:t>
            </a:r>
            <a:r>
              <a:rPr lang="en-US" sz="3200" b="1" u="sng" dirty="0" smtClean="0"/>
              <a:t>WATER</a:t>
            </a:r>
            <a:r>
              <a:rPr lang="en-US" sz="3200" dirty="0" smtClean="0"/>
              <a:t> in </a:t>
            </a:r>
            <a:r>
              <a:rPr lang="en-US" sz="3200" dirty="0"/>
              <a:t>order to survive</a:t>
            </a:r>
          </a:p>
          <a:p>
            <a:pPr lvl="1"/>
            <a:r>
              <a:rPr lang="en-US" sz="3200" dirty="0" smtClean="0"/>
              <a:t>Living </a:t>
            </a:r>
            <a:r>
              <a:rPr lang="en-US" sz="3200" dirty="0"/>
              <a:t>things are made up of about </a:t>
            </a:r>
            <a:r>
              <a:rPr lang="en-US" sz="3200" b="1" u="sng" dirty="0"/>
              <a:t>70</a:t>
            </a:r>
            <a:r>
              <a:rPr lang="en-US" sz="3200" b="1" u="sng" dirty="0" smtClean="0"/>
              <a:t>%</a:t>
            </a:r>
            <a:r>
              <a:rPr lang="en-US" sz="3200" dirty="0" smtClean="0"/>
              <a:t> water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89" y="4001294"/>
            <a:ext cx="2857500" cy="22383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Metabolism</a:t>
            </a:r>
            <a:r>
              <a:rPr lang="en-US" dirty="0" smtClean="0"/>
              <a:t> = all the chemical reactions that occur in an organism.</a:t>
            </a:r>
          </a:p>
          <a:p>
            <a:pPr lvl="1"/>
            <a:r>
              <a:rPr lang="en-US" b="1" u="sng" dirty="0"/>
              <a:t>Anabolism</a:t>
            </a:r>
            <a:r>
              <a:rPr lang="en-US" dirty="0"/>
              <a:t> = All synthesis reactions in a living organism; the building of complex organic molecules from simpler </a:t>
            </a:r>
            <a:r>
              <a:rPr lang="en-US" dirty="0" smtClean="0"/>
              <a:t>ones</a:t>
            </a:r>
          </a:p>
          <a:p>
            <a:pPr lvl="2"/>
            <a:r>
              <a:rPr lang="en-US" dirty="0" smtClean="0"/>
              <a:t>Ex: </a:t>
            </a:r>
            <a:r>
              <a:rPr lang="en-US" b="1" u="sng" dirty="0" smtClean="0"/>
              <a:t>photosynthesis</a:t>
            </a:r>
          </a:p>
          <a:p>
            <a:pPr lvl="1"/>
            <a:r>
              <a:rPr lang="en-US" b="1" u="sng" dirty="0"/>
              <a:t>Catabolism</a:t>
            </a:r>
            <a:r>
              <a:rPr lang="en-US" dirty="0"/>
              <a:t> = </a:t>
            </a:r>
            <a:r>
              <a:rPr lang="en-US" dirty="0" smtClean="0"/>
              <a:t>Reactions </a:t>
            </a:r>
            <a:r>
              <a:rPr lang="en-US" dirty="0"/>
              <a:t>involved in BREAKING DOWN complex molecules to produce simpler </a:t>
            </a:r>
            <a:r>
              <a:rPr lang="en-US" dirty="0" smtClean="0"/>
              <a:t>molecule</a:t>
            </a:r>
          </a:p>
          <a:p>
            <a:pPr lvl="2"/>
            <a:r>
              <a:rPr lang="en-US" dirty="0" smtClean="0"/>
              <a:t>Ex:  </a:t>
            </a:r>
            <a:r>
              <a:rPr lang="en-US" b="1" u="sng" dirty="0" smtClean="0"/>
              <a:t>cellular</a:t>
            </a:r>
            <a:r>
              <a:rPr lang="en-US" dirty="0" smtClean="0"/>
              <a:t> </a:t>
            </a:r>
            <a:r>
              <a:rPr lang="en-US" b="1" u="sng" dirty="0" smtClean="0"/>
              <a:t>respiration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Basic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u="sng" dirty="0"/>
              <a:t>NUTRITION</a:t>
            </a:r>
            <a:r>
              <a:rPr lang="en-US" dirty="0"/>
              <a:t> - involves the activities involved in </a:t>
            </a:r>
            <a:r>
              <a:rPr lang="en-US" b="1" u="sng" dirty="0"/>
              <a:t>INGESTION</a:t>
            </a:r>
            <a:r>
              <a:rPr lang="en-US" dirty="0"/>
              <a:t> (taking in and using materials for growth and energy), </a:t>
            </a:r>
            <a:r>
              <a:rPr lang="en-US" b="1" u="sng" dirty="0"/>
              <a:t>DIGESTION</a:t>
            </a:r>
            <a:r>
              <a:rPr lang="en-US" dirty="0"/>
              <a:t> (changing food to a usable form), and </a:t>
            </a:r>
            <a:r>
              <a:rPr lang="en-US" b="1" u="sng" dirty="0"/>
              <a:t>EGESTION</a:t>
            </a:r>
            <a:r>
              <a:rPr lang="en-US" dirty="0"/>
              <a:t> (getting rid of wastes).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u="sng" dirty="0"/>
              <a:t>TRANSPORT</a:t>
            </a:r>
            <a:r>
              <a:rPr lang="en-US" dirty="0"/>
              <a:t> - includes the </a:t>
            </a:r>
            <a:r>
              <a:rPr lang="en-US" u="sng" dirty="0"/>
              <a:t>ABSORPTION</a:t>
            </a:r>
            <a:r>
              <a:rPr lang="en-US" dirty="0"/>
              <a:t> of materials into the body fluids, or through cell membranes and the </a:t>
            </a:r>
            <a:r>
              <a:rPr lang="en-US" b="1" u="sng" dirty="0"/>
              <a:t>CIRCULATION</a:t>
            </a:r>
            <a:r>
              <a:rPr lang="en-US" dirty="0"/>
              <a:t> or </a:t>
            </a:r>
            <a:r>
              <a:rPr lang="en-US" b="1" u="sng" dirty="0"/>
              <a:t>DISTRIBUTION</a:t>
            </a:r>
            <a:r>
              <a:rPr lang="en-US" dirty="0"/>
              <a:t> OF MATERIALS to all the cells of the organism.  ( food, water, oxygen, wastes, </a:t>
            </a:r>
            <a:r>
              <a:rPr lang="en-US" dirty="0" smtClean="0"/>
              <a:t>etc.)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200" y="1262062"/>
            <a:ext cx="7886700" cy="1325563"/>
          </a:xfrm>
        </p:spPr>
        <p:txBody>
          <a:bodyPr/>
          <a:lstStyle/>
          <a:p>
            <a:r>
              <a:rPr lang="en-US" dirty="0" smtClean="0"/>
              <a:t>1.  </a:t>
            </a:r>
            <a:r>
              <a:rPr lang="en-US" b="1" dirty="0" smtClean="0"/>
              <a:t>Made of one or more </a:t>
            </a:r>
            <a:r>
              <a:rPr lang="en-US" b="1" u="sng" dirty="0" smtClean="0"/>
              <a:t>cells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276" y="2587625"/>
            <a:ext cx="8435661" cy="4351338"/>
          </a:xfrm>
        </p:spPr>
        <p:txBody>
          <a:bodyPr>
            <a:normAutofit lnSpcReduction="10000"/>
          </a:bodyPr>
          <a:lstStyle/>
          <a:p>
            <a:r>
              <a:rPr lang="en-US" sz="3600" b="1" u="sng" dirty="0" smtClean="0"/>
              <a:t>Cell</a:t>
            </a:r>
            <a:r>
              <a:rPr lang="en-US" sz="3600" dirty="0" smtClean="0"/>
              <a:t>= </a:t>
            </a:r>
            <a:r>
              <a:rPr lang="en-US" sz="3600" dirty="0"/>
              <a:t>basic unit of structure and function of all living things</a:t>
            </a:r>
            <a:r>
              <a:rPr lang="en-US" sz="3600" b="1" dirty="0"/>
              <a:t> </a:t>
            </a:r>
            <a:endParaRPr lang="en-US" sz="3600" dirty="0" smtClean="0"/>
          </a:p>
          <a:p>
            <a:pPr lvl="2" fontAlgn="base"/>
            <a:r>
              <a:rPr lang="en-US" sz="3200" dirty="0" smtClean="0"/>
              <a:t>Unicellular-bacterium</a:t>
            </a:r>
            <a:r>
              <a:rPr lang="en-US" sz="3200" dirty="0"/>
              <a:t>, paramecium, amoeba</a:t>
            </a:r>
            <a:r>
              <a:rPr lang="en-US" sz="3200" b="1" dirty="0"/>
              <a:t> </a:t>
            </a:r>
            <a:endParaRPr lang="en-US" sz="3200" dirty="0"/>
          </a:p>
          <a:p>
            <a:pPr lvl="2" fontAlgn="base"/>
            <a:r>
              <a:rPr lang="en-US" sz="3200" dirty="0"/>
              <a:t>Multicellular-humans, snakes, plants, etc.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lvl="2" fontAlgn="base"/>
            <a:r>
              <a:rPr lang="en-US" sz="3200" dirty="0" smtClean="0"/>
              <a:t>Prokaryotic</a:t>
            </a:r>
            <a:r>
              <a:rPr lang="en-US" sz="3200" b="1" dirty="0" smtClean="0"/>
              <a:t> – </a:t>
            </a:r>
            <a:r>
              <a:rPr lang="en-US" sz="3200" dirty="0" smtClean="0"/>
              <a:t>no membrane bound nucleus and organelles (bacteria)</a:t>
            </a:r>
          </a:p>
          <a:p>
            <a:pPr lvl="2" fontAlgn="base"/>
            <a:r>
              <a:rPr lang="en-US" sz="3200" dirty="0" smtClean="0"/>
              <a:t>Eukaryotic = membrane bound nucleus and organelles (everything else)</a:t>
            </a:r>
          </a:p>
          <a:p>
            <a:pPr lvl="2" fontAlgn="base"/>
            <a:endParaRPr lang="en-US" sz="3200" dirty="0"/>
          </a:p>
          <a:p>
            <a:pPr lvl="2" fontAlgn="base"/>
            <a:endParaRPr lang="en-US" sz="3200" dirty="0" smtClean="0"/>
          </a:p>
          <a:p>
            <a:pPr lvl="2" fontAlgn="base"/>
            <a:endParaRPr lang="en-US" sz="3200" dirty="0" smtClean="0"/>
          </a:p>
          <a:p>
            <a:pPr lvl="2" fontAlgn="base"/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2</a:t>
            </a:fld>
            <a:endParaRPr lang="en-US" dirty="0"/>
          </a:p>
        </p:txBody>
      </p:sp>
      <p:pic>
        <p:nvPicPr>
          <p:cNvPr id="1036" name="Picture 12" descr="http://4.bp.blogspot.com/-v0kRd0k2HTc/VJG28YtsQfI/AAAAAAAAAAs/R3YvxbnS7kA/s1600/400px-Celltyp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Basic Life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u="sng" dirty="0"/>
              <a:t>RESPIRATION</a:t>
            </a:r>
            <a:r>
              <a:rPr lang="en-US" dirty="0"/>
              <a:t> - includes the chemical activities that release energy from organic molecules for use by the cells to perform all of the life functions.  Requires oxygen for breathing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u="sng" dirty="0"/>
              <a:t>EXCRETION</a:t>
            </a:r>
            <a:r>
              <a:rPr lang="en-US" dirty="0"/>
              <a:t> – includes all those activities involved in the </a:t>
            </a:r>
            <a:r>
              <a:rPr lang="en-US" b="1" u="sng" dirty="0"/>
              <a:t>ELIMINATION</a:t>
            </a:r>
            <a:r>
              <a:rPr lang="en-US" dirty="0"/>
              <a:t> OF CELLULAR WASTE PRODUCTS from the organism.  These wastes include:  </a:t>
            </a:r>
            <a:r>
              <a:rPr lang="en-US" b="1" u="sng" dirty="0"/>
              <a:t>WATER</a:t>
            </a:r>
            <a:r>
              <a:rPr lang="en-US" dirty="0"/>
              <a:t>, </a:t>
            </a:r>
            <a:r>
              <a:rPr lang="en-US" b="1" u="sng" dirty="0"/>
              <a:t>CARBON</a:t>
            </a:r>
            <a:r>
              <a:rPr lang="en-US" dirty="0"/>
              <a:t> </a:t>
            </a:r>
            <a:r>
              <a:rPr lang="en-US" b="1" u="sng" dirty="0"/>
              <a:t>DIOXIDE</a:t>
            </a:r>
            <a:r>
              <a:rPr lang="en-US" dirty="0"/>
              <a:t>, </a:t>
            </a:r>
            <a:r>
              <a:rPr lang="en-US" b="1" u="sng" dirty="0"/>
              <a:t>SALTS</a:t>
            </a:r>
            <a:r>
              <a:rPr lang="en-US" dirty="0"/>
              <a:t>, and </a:t>
            </a:r>
            <a:r>
              <a:rPr lang="en-US" b="1" u="sng" dirty="0"/>
              <a:t>NITROGEN</a:t>
            </a:r>
            <a:r>
              <a:rPr lang="en-US" dirty="0"/>
              <a:t> CONTAINING COMPOUNDS.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Basic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u="sng" dirty="0"/>
              <a:t>SYNTHESIS</a:t>
            </a:r>
            <a:r>
              <a:rPr lang="en-US" dirty="0"/>
              <a:t> - involves chemical reactions in which small molecules combine to form larger ones.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GROWTH</a:t>
            </a:r>
            <a:r>
              <a:rPr lang="en-US" dirty="0"/>
              <a:t> – increase in size brought about by </a:t>
            </a:r>
            <a:r>
              <a:rPr lang="en-US" b="1" u="sng" dirty="0"/>
              <a:t>INCREASES</a:t>
            </a:r>
            <a:r>
              <a:rPr lang="en-US" dirty="0"/>
              <a:t> IN CELL </a:t>
            </a:r>
            <a:r>
              <a:rPr lang="en-US" b="1" u="sng" dirty="0"/>
              <a:t>SIZE</a:t>
            </a:r>
            <a:r>
              <a:rPr lang="en-US" dirty="0"/>
              <a:t> AND CELL </a:t>
            </a:r>
            <a:r>
              <a:rPr lang="en-US" b="1" u="sng" dirty="0"/>
              <a:t>NUMBER</a:t>
            </a:r>
            <a:r>
              <a:rPr lang="en-US" dirty="0"/>
              <a:t>.  The raw materials for growth are the products of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Basic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u="sng" dirty="0"/>
              <a:t>REGULATION</a:t>
            </a:r>
            <a:r>
              <a:rPr lang="en-US" dirty="0"/>
              <a:t> – involves the control and co-ordination of the life functions.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u="sng" dirty="0"/>
              <a:t>REPRODUCTION</a:t>
            </a:r>
            <a:r>
              <a:rPr lang="en-US" dirty="0"/>
              <a:t> – results in the production of new individuals.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1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</a:t>
            </a:r>
            <a:r>
              <a:rPr lang="en-US" b="1" u="sng" dirty="0" smtClean="0"/>
              <a:t>Have a Universal Genetic Code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859078" cy="4351338"/>
          </a:xfrm>
        </p:spPr>
        <p:txBody>
          <a:bodyPr/>
          <a:lstStyle/>
          <a:p>
            <a:r>
              <a:rPr lang="en-US" sz="3200" dirty="0" smtClean="0"/>
              <a:t>All living things </a:t>
            </a:r>
            <a:r>
              <a:rPr lang="en-US" sz="3200" b="1" u="sng" dirty="0" smtClean="0"/>
              <a:t>store information </a:t>
            </a:r>
            <a:r>
              <a:rPr lang="en-US" sz="3200" dirty="0" smtClean="0"/>
              <a:t>in a genetic code written </a:t>
            </a:r>
            <a:r>
              <a:rPr lang="en-US" sz="3200" b="1" u="sng" dirty="0" smtClean="0"/>
              <a:t>in the DNA molecule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smtClean="0"/>
              <a:t>Genetic information is copied and passed from parent to offspring</a:t>
            </a:r>
          </a:p>
          <a:p>
            <a:pPr lvl="1"/>
            <a:r>
              <a:rPr lang="en-US" sz="3200" dirty="0" smtClean="0"/>
              <a:t>Life’s genetic code is responsible for most of our traits and is </a:t>
            </a:r>
            <a:r>
              <a:rPr lang="en-US" sz="3200" dirty="0"/>
              <a:t>a</a:t>
            </a:r>
            <a:r>
              <a:rPr lang="en-US" sz="3200" dirty="0" smtClean="0"/>
              <a:t>lmost the same in all living things—but for a few small differences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1870077"/>
            <a:ext cx="1266825" cy="43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</a:t>
            </a:r>
            <a:r>
              <a:rPr lang="en-US" b="1" u="sng" dirty="0" smtClean="0"/>
              <a:t>Reproduces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94865" cy="4351338"/>
          </a:xfrm>
        </p:spPr>
        <p:txBody>
          <a:bodyPr/>
          <a:lstStyle/>
          <a:p>
            <a:r>
              <a:rPr lang="en-US" dirty="0"/>
              <a:t>Species must replace themselves </a:t>
            </a:r>
          </a:p>
          <a:p>
            <a:r>
              <a:rPr lang="en-US" dirty="0" smtClean="0"/>
              <a:t>Is </a:t>
            </a:r>
            <a:r>
              <a:rPr lang="en-US" b="1" u="sng" dirty="0" smtClean="0"/>
              <a:t>NOT</a:t>
            </a:r>
            <a:r>
              <a:rPr lang="en-US" dirty="0" smtClean="0"/>
              <a:t> necessary </a:t>
            </a:r>
            <a:r>
              <a:rPr lang="en-US" dirty="0"/>
              <a:t>for the survival of the </a:t>
            </a:r>
            <a:r>
              <a:rPr lang="en-US" b="1" u="sng" dirty="0" smtClean="0"/>
              <a:t>individual</a:t>
            </a:r>
            <a:r>
              <a:rPr lang="en-US" dirty="0" smtClean="0"/>
              <a:t> organism</a:t>
            </a:r>
            <a:r>
              <a:rPr lang="en-US" dirty="0"/>
              <a:t>; it is needed for the survival of the </a:t>
            </a:r>
            <a:r>
              <a:rPr lang="en-US" b="1" u="sng" dirty="0"/>
              <a:t>species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72" y="164287"/>
            <a:ext cx="2831839" cy="43286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</a:t>
            </a:r>
            <a:r>
              <a:rPr lang="en-US" b="1" u="sng" dirty="0" smtClean="0"/>
              <a:t>Grows</a:t>
            </a:r>
            <a:r>
              <a:rPr lang="en-US" dirty="0" smtClean="0"/>
              <a:t> </a:t>
            </a:r>
            <a:r>
              <a:rPr lang="en-US" b="1" u="sng" dirty="0" smtClean="0"/>
              <a:t>&amp;</a:t>
            </a:r>
            <a:r>
              <a:rPr lang="en-US" dirty="0" smtClean="0"/>
              <a:t> </a:t>
            </a:r>
            <a:r>
              <a:rPr lang="en-US" b="1" u="sng" dirty="0" smtClean="0"/>
              <a:t>Develops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Living things grow because their CELLS grow and divide! </a:t>
            </a:r>
          </a:p>
          <a:p>
            <a:r>
              <a:rPr lang="en-US" b="1" u="sng" dirty="0" smtClean="0"/>
              <a:t>Growth</a:t>
            </a:r>
            <a:r>
              <a:rPr lang="en-US" dirty="0" smtClean="0"/>
              <a:t> </a:t>
            </a:r>
            <a:r>
              <a:rPr lang="en-US" dirty="0"/>
              <a:t>= the increase in living material (cellular mass) and the formation of new structures </a:t>
            </a:r>
          </a:p>
          <a:p>
            <a:r>
              <a:rPr lang="en-US" b="1" u="sng" dirty="0" smtClean="0"/>
              <a:t>Development</a:t>
            </a:r>
            <a:r>
              <a:rPr lang="en-US" dirty="0" smtClean="0"/>
              <a:t> </a:t>
            </a:r>
            <a:r>
              <a:rPr lang="en-US" dirty="0"/>
              <a:t>= the changes that take place during the life of the organism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062" y="4342636"/>
            <a:ext cx="3628158" cy="2418772"/>
          </a:xfrm>
          <a:prstGeom prst="rect">
            <a:avLst/>
          </a:prstGeom>
        </p:spPr>
      </p:pic>
      <p:pic>
        <p:nvPicPr>
          <p:cNvPr id="3074" name="Picture 2" descr="http://www.edupic.net/Images/ScienceDrawings/frog_tadpo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8" y="4812062"/>
            <a:ext cx="3949745" cy="136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4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</a:t>
            </a:r>
            <a:r>
              <a:rPr lang="en-US" b="1" u="sng" dirty="0" smtClean="0"/>
              <a:t>Responds</a:t>
            </a:r>
            <a:r>
              <a:rPr lang="en-US" dirty="0" smtClean="0"/>
              <a:t> </a:t>
            </a:r>
            <a:r>
              <a:rPr lang="en-US" b="1" u="sng" dirty="0" smtClean="0"/>
              <a:t>to</a:t>
            </a:r>
            <a:r>
              <a:rPr lang="en-US" dirty="0" smtClean="0"/>
              <a:t> </a:t>
            </a:r>
            <a:r>
              <a:rPr lang="en-US" b="1" u="sng" dirty="0" smtClean="0"/>
              <a:t>Stimuli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Stimulus</a:t>
            </a:r>
            <a:r>
              <a:rPr lang="en-US" dirty="0"/>
              <a:t> = a condition in the environment that creates a response from the organism. </a:t>
            </a:r>
          </a:p>
          <a:p>
            <a:pPr lvl="1"/>
            <a:r>
              <a:rPr lang="en-US" dirty="0" smtClean="0"/>
              <a:t>Ex</a:t>
            </a:r>
            <a:r>
              <a:rPr lang="en-US" dirty="0"/>
              <a:t>: temperature, weather, other organisms, etc.. </a:t>
            </a:r>
          </a:p>
          <a:p>
            <a:r>
              <a:rPr lang="en-US" b="1" u="sng" dirty="0" smtClean="0"/>
              <a:t>Response</a:t>
            </a:r>
            <a:r>
              <a:rPr lang="en-US" dirty="0" smtClean="0"/>
              <a:t> </a:t>
            </a:r>
            <a:r>
              <a:rPr lang="en-US" dirty="0"/>
              <a:t>= the reaction to a stimulus </a:t>
            </a:r>
          </a:p>
          <a:p>
            <a:pPr lvl="1"/>
            <a:r>
              <a:rPr lang="en-US" dirty="0" smtClean="0"/>
              <a:t>Critical </a:t>
            </a:r>
            <a:r>
              <a:rPr lang="en-US" dirty="0"/>
              <a:t>for the safety and </a:t>
            </a:r>
            <a:r>
              <a:rPr lang="en-US" b="1" u="sng" dirty="0"/>
              <a:t>survival</a:t>
            </a:r>
            <a:r>
              <a:rPr lang="en-US" dirty="0"/>
              <a:t> of an organism!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809" y="3966693"/>
            <a:ext cx="2631840" cy="26318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Ex: </a:t>
            </a:r>
            <a:r>
              <a:rPr lang="en-US" b="1" u="sng" dirty="0"/>
              <a:t>Stimulus</a:t>
            </a:r>
            <a:r>
              <a:rPr lang="en-US" dirty="0"/>
              <a:t> = shark smells blood in the water; </a:t>
            </a:r>
            <a:r>
              <a:rPr lang="en-US" b="1" u="sng" dirty="0"/>
              <a:t>Response</a:t>
            </a:r>
            <a:r>
              <a:rPr lang="en-US" dirty="0"/>
              <a:t> = shark moves quickly toward the blood and attacks any organism present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57" y="3293650"/>
            <a:ext cx="4978235" cy="33188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 </a:t>
            </a:r>
            <a:r>
              <a:rPr lang="en-US" b="1" u="sng" dirty="0" smtClean="0"/>
              <a:t>Requires</a:t>
            </a:r>
            <a:r>
              <a:rPr lang="en-US" dirty="0" smtClean="0"/>
              <a:t> </a:t>
            </a:r>
            <a:r>
              <a:rPr lang="en-US" b="1" u="sng" dirty="0" smtClean="0"/>
              <a:t>Energy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0000"/>
                </a:solidFill>
                <a:latin typeface="Lucida Sans Unicode" panose="020B0602030504020204" pitchFamily="34" charset="0"/>
              </a:rPr>
              <a:t>Energy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= the ability to do work or to make things move.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latin typeface="Wingdings 2" panose="05020102010507070707" pitchFamily="18" charset="2"/>
              </a:rPr>
              <a:t>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Powers life processes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latin typeface="Wingdings 2" panose="05020102010507070707" pitchFamily="18" charset="2"/>
              </a:rPr>
              <a:t>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Maintains </a:t>
            </a:r>
            <a:r>
              <a:rPr lang="en-US" b="1" u="sng" dirty="0">
                <a:solidFill>
                  <a:srgbClr val="000000"/>
                </a:solidFill>
                <a:latin typeface="Lucida Sans Unicode" panose="020B0602030504020204" pitchFamily="34" charset="0"/>
              </a:rPr>
              <a:t>homeostasis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, </a:t>
            </a:r>
            <a:r>
              <a:rPr lang="en-US" b="1" u="sng" dirty="0">
                <a:solidFill>
                  <a:srgbClr val="000000"/>
                </a:solidFill>
                <a:latin typeface="Lucida Sans Unicode" panose="020B0602030504020204" pitchFamily="34" charset="0"/>
              </a:rPr>
              <a:t>growth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, </a:t>
            </a:r>
            <a:r>
              <a:rPr lang="en-US" b="1" u="sng" dirty="0">
                <a:solidFill>
                  <a:srgbClr val="000000"/>
                </a:solidFill>
                <a:latin typeface="Lucida Sans Unicode" panose="020B0602030504020204" pitchFamily="34" charset="0"/>
              </a:rPr>
              <a:t>reproduction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, and </a:t>
            </a:r>
            <a:r>
              <a:rPr lang="en-US" b="1" u="sng" dirty="0">
                <a:solidFill>
                  <a:srgbClr val="000000"/>
                </a:solidFill>
                <a:latin typeface="Lucida Sans Unicode" panose="020B0602030504020204" pitchFamily="34" charset="0"/>
              </a:rPr>
              <a:t>movement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latin typeface="Wingdings 2" panose="05020102010507070707" pitchFamily="18" charset="2"/>
              </a:rPr>
              <a:t>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Obtained from the </a:t>
            </a:r>
            <a:r>
              <a:rPr lang="en-US" b="1" u="sng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FOOD</a:t>
            </a:r>
            <a:r>
              <a:rPr 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they 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eat. </a:t>
            </a:r>
            <a:r>
              <a:rPr 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(Plants 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make their own!)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734" y="4313727"/>
            <a:ext cx="2411971" cy="254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299" y="4313726"/>
            <a:ext cx="2847435" cy="25442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5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latin typeface="Lucida Sans Unicode" panose="020B0602030504020204" pitchFamily="34" charset="0"/>
              </a:rPr>
              <a:t>Main source of energy for all life is the </a:t>
            </a:r>
            <a:r>
              <a:rPr lang="en-US" sz="3600" b="1" u="sng" dirty="0">
                <a:solidFill>
                  <a:srgbClr val="000000"/>
                </a:solidFill>
                <a:latin typeface="Lucida Sans Unicode" panose="020B0602030504020204" pitchFamily="34" charset="0"/>
              </a:rPr>
              <a:t>Sun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000000"/>
                </a:solidFill>
                <a:latin typeface="Wingdings 2" panose="05020102010507070707" pitchFamily="18" charset="2"/>
              </a:rPr>
              <a:t></a:t>
            </a:r>
            <a:r>
              <a:rPr lang="en-US" sz="3200" dirty="0">
                <a:solidFill>
                  <a:srgbClr val="000000"/>
                </a:solidFill>
                <a:latin typeface="Lucida Sans Unicode" panose="020B0602030504020204" pitchFamily="34" charset="0"/>
              </a:rPr>
              <a:t>Energy not only flows through the organism, but also through the community.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292" y="3802019"/>
            <a:ext cx="2951879" cy="295187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8922-D506-481C-AFEC-0A9B6E33CF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8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F7099E7F0604086C6FF54E3837E5C" ma:contentTypeVersion="0" ma:contentTypeDescription="Create a new document." ma:contentTypeScope="" ma:versionID="a5f6c1a9320cf5964a7de7e1e5649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a933e43dfc40ec37962c1919002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72D970-4DCA-420A-8ED9-D7ABE153D1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E0EE3A-6AC5-43FE-AAF6-ED7739E23BFA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AA74BE-8417-487D-9D66-BEF1ED95D3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875</Words>
  <Application>Microsoft Office PowerPoint</Application>
  <PresentationFormat>On-screen Show (4:3)</PresentationFormat>
  <Paragraphs>106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Lucida Sans Unicode</vt:lpstr>
      <vt:lpstr>Wingdings 2</vt:lpstr>
      <vt:lpstr>Office Theme</vt:lpstr>
      <vt:lpstr>I.  8 Characteristics of Living Things </vt:lpstr>
      <vt:lpstr>1.  Made of one or more cells</vt:lpstr>
      <vt:lpstr>2.  Have a Universal Genetic Code</vt:lpstr>
      <vt:lpstr>3.  Reproduces</vt:lpstr>
      <vt:lpstr>4.  Grows &amp; Develops</vt:lpstr>
      <vt:lpstr>5.  Responds to Stimuli</vt:lpstr>
      <vt:lpstr>PowerPoint Presentation</vt:lpstr>
      <vt:lpstr>6.  Requires Energy</vt:lpstr>
      <vt:lpstr>PowerPoint Presentation</vt:lpstr>
      <vt:lpstr>7.  Maintains Homeostasis</vt:lpstr>
      <vt:lpstr>PowerPoint Presentation</vt:lpstr>
      <vt:lpstr>8.  Adaptations Evolve over Time</vt:lpstr>
      <vt:lpstr>PowerPoint Presentation</vt:lpstr>
      <vt:lpstr>Movement</vt:lpstr>
      <vt:lpstr>Basic Needs of Life</vt:lpstr>
      <vt:lpstr>II. Basic Needs of Life</vt:lpstr>
      <vt:lpstr>2.  Water and Minerals</vt:lpstr>
      <vt:lpstr>3. Metabolism</vt:lpstr>
      <vt:lpstr>4.  Basic Life Functions</vt:lpstr>
      <vt:lpstr>4.  Basic Life Functions </vt:lpstr>
      <vt:lpstr>4.  Basic Life Functions</vt:lpstr>
      <vt:lpstr>4.  Basic Life Functions</vt:lpstr>
    </vt:vector>
  </TitlesOfParts>
  <Company>DASD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Life</dc:title>
  <dc:creator>Fishel, Shelley</dc:creator>
  <cp:lastModifiedBy>Fishel, Shelley</cp:lastModifiedBy>
  <cp:revision>22</cp:revision>
  <cp:lastPrinted>2015-02-16T04:17:52Z</cp:lastPrinted>
  <dcterms:created xsi:type="dcterms:W3CDTF">2015-02-16T02:49:02Z</dcterms:created>
  <dcterms:modified xsi:type="dcterms:W3CDTF">2015-09-28T19:26:07Z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0x010100B23F7099E7F0604086C6FF54E3837E5C</vt:lpwstr>
  </property>
</Properties>
</file>