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6B9638-A9AB-4DDC-BE9C-5285BDBF5107}" type="datetimeFigureOut">
              <a:rPr lang="en-US" smtClean="0"/>
              <a:pPr/>
              <a:t>4/1/2010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08A835B-9462-4F37-A22A-B60BCD3336E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6B9638-A9AB-4DDC-BE9C-5285BDBF5107}" type="datetimeFigureOut">
              <a:rPr lang="en-US" smtClean="0"/>
              <a:pPr/>
              <a:t>4/1/2010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6B9638-A9AB-4DDC-BE9C-5285BDBF5107}" type="datetimeFigureOut">
              <a:rPr lang="en-US" smtClean="0"/>
              <a:pPr/>
              <a:t>4/1/2010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6B9638-A9AB-4DDC-BE9C-5285BDBF5107}" type="datetimeFigureOut">
              <a:rPr lang="en-US" smtClean="0"/>
              <a:pPr/>
              <a:t>4/1/2010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6B9638-A9AB-4DDC-BE9C-5285BDBF5107}" type="datetimeFigureOut">
              <a:rPr lang="en-US" smtClean="0"/>
              <a:pPr/>
              <a:t>4/1/2010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A835B-9462-4F37-A22A-B60BCD3336E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6B9638-A9AB-4DDC-BE9C-5285BDBF5107}" type="datetimeFigureOut">
              <a:rPr lang="en-US" smtClean="0"/>
              <a:pPr/>
              <a:t>4/1/2010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6B9638-A9AB-4DDC-BE9C-5285BDBF5107}" type="datetimeFigureOut">
              <a:rPr lang="en-US" smtClean="0"/>
              <a:pPr/>
              <a:t>4/1/2010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6B9638-A9AB-4DDC-BE9C-5285BDBF5107}" type="datetimeFigureOut">
              <a:rPr lang="en-US" smtClean="0"/>
              <a:pPr/>
              <a:t>4/1/2010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B9638-A9AB-4DDC-BE9C-5285BDBF5107}" type="datetimeFigureOut">
              <a:rPr lang="en-US" smtClean="0"/>
              <a:pPr/>
              <a:t>4/1/2010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6B9638-A9AB-4DDC-BE9C-5285BDBF5107}" type="datetimeFigureOut">
              <a:rPr lang="en-US" smtClean="0"/>
              <a:pPr/>
              <a:t>4/1/2010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A835B-9462-4F37-A22A-B60BCD3336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6B9638-A9AB-4DDC-BE9C-5285BDBF5107}" type="datetimeFigureOut">
              <a:rPr lang="en-US" smtClean="0"/>
              <a:pPr/>
              <a:t>4/1/2010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08A835B-9462-4F37-A22A-B60BCD3336E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6B9638-A9AB-4DDC-BE9C-5285BDBF5107}" type="datetimeFigureOut">
              <a:rPr lang="en-US" smtClean="0"/>
              <a:pPr/>
              <a:t>4/1/2010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8A835B-9462-4F37-A22A-B60BCD3336E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Civil Rights Movement</a:t>
            </a:r>
            <a:endParaRPr lang="en-US" dirty="0"/>
          </a:p>
        </p:txBody>
      </p:sp>
      <p:pic>
        <p:nvPicPr>
          <p:cNvPr id="28676" name="Picture 4"/>
          <p:cNvPicPr>
            <a:picLocks noGrp="1" noChangeAspect="1" noChangeArrowheads="1"/>
          </p:cNvPicPr>
          <p:nvPr>
            <p:ph idx="1"/>
          </p:nvPr>
        </p:nvPicPr>
        <p:blipFill>
          <a:blip r:embed="rId2" cstate="print"/>
          <a:srcRect/>
          <a:stretch>
            <a:fillRect/>
          </a:stretch>
        </p:blipFill>
        <p:spPr bwMode="auto">
          <a:xfrm>
            <a:off x="1952625" y="2382044"/>
            <a:ext cx="52387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Desegregation</a:t>
            </a:r>
            <a:endParaRPr lang="en-US" dirty="0"/>
          </a:p>
        </p:txBody>
      </p:sp>
      <p:sp>
        <p:nvSpPr>
          <p:cNvPr id="3" name="Text Placeholder 2"/>
          <p:cNvSpPr>
            <a:spLocks noGrp="1"/>
          </p:cNvSpPr>
          <p:nvPr>
            <p:ph type="body" idx="2"/>
          </p:nvPr>
        </p:nvSpPr>
        <p:spPr/>
        <p:txBody>
          <a:bodyPr>
            <a:normAutofit fontScale="92500" lnSpcReduction="10000"/>
          </a:bodyPr>
          <a:lstStyle/>
          <a:p>
            <a:pPr lvl="0"/>
            <a:r>
              <a:rPr lang="en-US" dirty="0" smtClean="0"/>
              <a:t>The Montgomery Bus Boycott began on December 1, 1955.</a:t>
            </a:r>
          </a:p>
          <a:p>
            <a:pPr lvl="0"/>
            <a:endParaRPr lang="en-US" dirty="0" smtClean="0"/>
          </a:p>
          <a:p>
            <a:pPr lvl="0"/>
            <a:r>
              <a:rPr lang="en-US" dirty="0" smtClean="0"/>
              <a:t>African Americans in Montgomery, Alabama, decided that they would boycott the city buses until they could sit anywhere they wanted, instead of being relegated to the back</a:t>
            </a:r>
          </a:p>
          <a:p>
            <a:pPr lvl="0"/>
            <a:endParaRPr lang="en-US" dirty="0" smtClean="0"/>
          </a:p>
          <a:p>
            <a:pPr lvl="0"/>
            <a:r>
              <a:rPr lang="en-US" dirty="0" smtClean="0"/>
              <a:t>Rosa Parks boarded a city bus and sat in the fifth row, the first row that blacks could occupy</a:t>
            </a:r>
          </a:p>
          <a:p>
            <a:pPr lvl="0"/>
            <a:r>
              <a:rPr lang="en-US" dirty="0" smtClean="0"/>
              <a:t> </a:t>
            </a:r>
          </a:p>
          <a:p>
            <a:pPr lvl="0"/>
            <a:r>
              <a:rPr lang="en-US" dirty="0" smtClean="0"/>
              <a:t>The front four rows were filled with whites, and one white man was left standing. According to law, blacks and whites could not occupy the same row, so the bus driver asked all four of the blacks seated in the fifth row to move</a:t>
            </a:r>
          </a:p>
          <a:p>
            <a:pPr lvl="0"/>
            <a:endParaRPr lang="en-US" dirty="0" smtClean="0"/>
          </a:p>
          <a:p>
            <a:pPr lvl="0"/>
            <a:r>
              <a:rPr lang="en-US" dirty="0" smtClean="0"/>
              <a:t>Parks refused and was arrested</a:t>
            </a:r>
          </a:p>
          <a:p>
            <a:endParaRPr lang="en-US"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4464050" y="2095500"/>
            <a:ext cx="33337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Desegregation</a:t>
            </a:r>
            <a:endParaRPr lang="en-US" dirty="0"/>
          </a:p>
        </p:txBody>
      </p:sp>
      <p:sp>
        <p:nvSpPr>
          <p:cNvPr id="3" name="Text Placeholder 2"/>
          <p:cNvSpPr>
            <a:spLocks noGrp="1"/>
          </p:cNvSpPr>
          <p:nvPr>
            <p:ph type="body" idx="2"/>
          </p:nvPr>
        </p:nvSpPr>
        <p:spPr/>
        <p:txBody>
          <a:bodyPr>
            <a:normAutofit fontScale="92500" lnSpcReduction="20000"/>
          </a:bodyPr>
          <a:lstStyle/>
          <a:p>
            <a:pPr lvl="0"/>
            <a:r>
              <a:rPr lang="en-US" dirty="0" smtClean="0"/>
              <a:t>That night, Jo Ann Robinson began to plan for a one-day boycott </a:t>
            </a:r>
          </a:p>
          <a:p>
            <a:pPr lvl="0"/>
            <a:endParaRPr lang="en-US" dirty="0" smtClean="0"/>
          </a:p>
          <a:p>
            <a:pPr lvl="0"/>
            <a:r>
              <a:rPr lang="en-US" dirty="0" smtClean="0"/>
              <a:t>She mimeographed handouts urging African Americans not to ride the city buses on Monday, when Parks' case was due to come up</a:t>
            </a:r>
          </a:p>
          <a:p>
            <a:pPr lvl="0"/>
            <a:endParaRPr lang="en-US" dirty="0" smtClean="0"/>
          </a:p>
          <a:p>
            <a:pPr lvl="0"/>
            <a:r>
              <a:rPr lang="en-US" dirty="0" smtClean="0"/>
              <a:t>She and her students distributed fliers throughout Montgomery on Friday morning</a:t>
            </a:r>
          </a:p>
          <a:p>
            <a:pPr lvl="0"/>
            <a:r>
              <a:rPr lang="en-US" dirty="0" smtClean="0"/>
              <a:t>	</a:t>
            </a:r>
          </a:p>
          <a:p>
            <a:pPr lvl="0"/>
            <a:r>
              <a:rPr lang="en-US" dirty="0" smtClean="0"/>
              <a:t>Rev. Dr. Martin Luther King</a:t>
            </a:r>
            <a:r>
              <a:rPr lang="en-US" i="1" dirty="0" smtClean="0"/>
              <a:t>, </a:t>
            </a:r>
            <a:r>
              <a:rPr lang="en-US" dirty="0" smtClean="0"/>
              <a:t>Jr., minister at Dexter Avenue Baptist Church, thought the boycott would be brief but was surprised when the boycott was nearly 100%. </a:t>
            </a:r>
          </a:p>
          <a:p>
            <a:pPr lvl="0"/>
            <a:endParaRPr lang="en-US" dirty="0" smtClean="0"/>
          </a:p>
          <a:p>
            <a:pPr lvl="0"/>
            <a:r>
              <a:rPr lang="en-US" dirty="0" smtClean="0"/>
              <a:t>King’s house was attacked repeatedly </a:t>
            </a:r>
          </a:p>
          <a:p>
            <a:pPr lvl="0"/>
            <a:endParaRPr lang="en-US" dirty="0" smtClean="0"/>
          </a:p>
          <a:p>
            <a:pPr lvl="0"/>
            <a:r>
              <a:rPr lang="en-US" dirty="0" smtClean="0"/>
              <a:t>Buses were shot at, but the boycott lasted a year until they were desegregated in 1956</a:t>
            </a:r>
          </a:p>
          <a:p>
            <a:r>
              <a:rPr lang="en-US" dirty="0" smtClean="0"/>
              <a:t> </a:t>
            </a:r>
          </a:p>
          <a:p>
            <a:endParaRPr lang="en-US"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4114800" y="1828800"/>
            <a:ext cx="3962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 Dr. Martin Luther King Jr.</a:t>
            </a:r>
            <a:endParaRPr lang="en-US" dirty="0"/>
          </a:p>
        </p:txBody>
      </p:sp>
      <p:sp>
        <p:nvSpPr>
          <p:cNvPr id="3" name="Text Placeholder 2"/>
          <p:cNvSpPr>
            <a:spLocks noGrp="1"/>
          </p:cNvSpPr>
          <p:nvPr>
            <p:ph type="body" idx="2"/>
          </p:nvPr>
        </p:nvSpPr>
        <p:spPr/>
        <p:txBody>
          <a:bodyPr>
            <a:normAutofit lnSpcReduction="10000"/>
          </a:bodyPr>
          <a:lstStyle/>
          <a:p>
            <a:pPr lvl="0"/>
            <a:r>
              <a:rPr lang="en-US" dirty="0" smtClean="0"/>
              <a:t>On January 10 and 11, 1957, ministers from around the South met in Atlanta, Georgia</a:t>
            </a:r>
          </a:p>
          <a:p>
            <a:pPr lvl="0"/>
            <a:endParaRPr lang="en-US" dirty="0" smtClean="0"/>
          </a:p>
          <a:p>
            <a:pPr lvl="0"/>
            <a:r>
              <a:rPr lang="en-US" dirty="0" smtClean="0"/>
              <a:t>They founded the Southern Christian Leadership Conference (SCLC) and elected Dr. Martin Luther King, Jr., as president</a:t>
            </a:r>
          </a:p>
          <a:p>
            <a:pPr lvl="0"/>
            <a:endParaRPr lang="en-US" dirty="0" smtClean="0"/>
          </a:p>
          <a:p>
            <a:pPr lvl="0"/>
            <a:r>
              <a:rPr lang="en-US" dirty="0" smtClean="0"/>
              <a:t>SCLC helped plan and organize many actions during the Movement</a:t>
            </a:r>
          </a:p>
          <a:p>
            <a:pPr lvl="0"/>
            <a:endParaRPr lang="en-US" dirty="0" smtClean="0"/>
          </a:p>
          <a:p>
            <a:pPr lvl="0"/>
            <a:r>
              <a:rPr lang="en-US" dirty="0" smtClean="0"/>
              <a:t>The lasting legacy of the boycott, as historian Roberta Wright wrote, was that "It helped to launch a 10-year national struggle for freedom and justice, the Civil Rights Movement, that stimulated others to do the same at home and abroad."</a:t>
            </a:r>
          </a:p>
          <a:p>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4876800" y="1981200"/>
            <a:ext cx="2590799"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Sit-In Movement</a:t>
            </a:r>
            <a:endParaRPr lang="en-US" dirty="0"/>
          </a:p>
        </p:txBody>
      </p:sp>
      <p:sp>
        <p:nvSpPr>
          <p:cNvPr id="3" name="Text Placeholder 2"/>
          <p:cNvSpPr>
            <a:spLocks noGrp="1"/>
          </p:cNvSpPr>
          <p:nvPr>
            <p:ph type="body" idx="2"/>
          </p:nvPr>
        </p:nvSpPr>
        <p:spPr/>
        <p:txBody>
          <a:bodyPr>
            <a:normAutofit lnSpcReduction="10000"/>
          </a:bodyPr>
          <a:lstStyle/>
          <a:p>
            <a:pPr lvl="0"/>
            <a:r>
              <a:rPr lang="en-US" dirty="0" smtClean="0"/>
              <a:t>On February 1, 1960, Joseph McNeil, Franklin McCain, David Richmond, and Ezell Blair, Jr., walked into an F.W. Woolworth Company store in Greensboro, North Carolina</a:t>
            </a:r>
          </a:p>
          <a:p>
            <a:pPr lvl="0"/>
            <a:endParaRPr lang="en-US" dirty="0" smtClean="0"/>
          </a:p>
          <a:p>
            <a:pPr lvl="0"/>
            <a:r>
              <a:rPr lang="en-US" dirty="0" smtClean="0"/>
              <a:t>They four NC A&amp;T freshmen went to the lunch counter and asked to be served at the segregated lunch counter </a:t>
            </a:r>
          </a:p>
          <a:p>
            <a:pPr lvl="0"/>
            <a:endParaRPr lang="en-US" dirty="0" smtClean="0"/>
          </a:p>
          <a:p>
            <a:pPr lvl="0"/>
            <a:r>
              <a:rPr lang="en-US" dirty="0" smtClean="0"/>
              <a:t>"We believe, since we buy books and papers in the other part of the store, we should get served in this part." </a:t>
            </a:r>
          </a:p>
          <a:p>
            <a:pPr lvl="0"/>
            <a:endParaRPr lang="en-US" dirty="0" smtClean="0"/>
          </a:p>
          <a:p>
            <a:pPr lvl="0"/>
            <a:r>
              <a:rPr lang="en-US" dirty="0" smtClean="0"/>
              <a:t>When they were forced to leave as the store closed, they still had not been served</a:t>
            </a:r>
            <a:endParaRPr lang="en-US"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202112" y="2419350"/>
            <a:ext cx="3857625"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Sit-In Movement</a:t>
            </a:r>
            <a:endParaRPr lang="en-US" dirty="0"/>
          </a:p>
        </p:txBody>
      </p:sp>
      <p:sp>
        <p:nvSpPr>
          <p:cNvPr id="3" name="Text Placeholder 2"/>
          <p:cNvSpPr>
            <a:spLocks noGrp="1"/>
          </p:cNvSpPr>
          <p:nvPr>
            <p:ph type="body" idx="2"/>
          </p:nvPr>
        </p:nvSpPr>
        <p:spPr/>
        <p:txBody>
          <a:bodyPr>
            <a:normAutofit fontScale="92500"/>
          </a:bodyPr>
          <a:lstStyle/>
          <a:p>
            <a:r>
              <a:rPr lang="en-US" dirty="0" smtClean="0"/>
              <a:t>This first sit-in had very little effect</a:t>
            </a:r>
          </a:p>
          <a:p>
            <a:pPr lvl="0"/>
            <a:endParaRPr lang="en-US" dirty="0" smtClean="0"/>
          </a:p>
          <a:p>
            <a:pPr lvl="0"/>
            <a:r>
              <a:rPr lang="en-US" dirty="0" smtClean="0"/>
              <a:t>When a larger group of students returned the next day, wire services picked up the story, and civil rights organizations began to spread the word to other college campuses</a:t>
            </a:r>
          </a:p>
          <a:p>
            <a:pPr lvl="0"/>
            <a:endParaRPr lang="en-US" dirty="0" smtClean="0"/>
          </a:p>
          <a:p>
            <a:pPr lvl="0"/>
            <a:r>
              <a:rPr lang="en-US" dirty="0" smtClean="0"/>
              <a:t>The basic plan of the sit-ins was that a group of students would go to a lunch counter and ask to be served</a:t>
            </a:r>
          </a:p>
          <a:p>
            <a:pPr lvl="0"/>
            <a:r>
              <a:rPr lang="en-US" dirty="0" smtClean="0"/>
              <a:t>If they were served, they would move on to the next lunch counter</a:t>
            </a:r>
          </a:p>
          <a:p>
            <a:pPr lvl="0"/>
            <a:r>
              <a:rPr lang="en-US" dirty="0" smtClean="0"/>
              <a:t>If they were not, they would not move</a:t>
            </a:r>
          </a:p>
          <a:p>
            <a:pPr lvl="0"/>
            <a:endParaRPr lang="en-US" dirty="0" smtClean="0"/>
          </a:p>
          <a:p>
            <a:pPr lvl="0"/>
            <a:r>
              <a:rPr lang="en-US" dirty="0" smtClean="0"/>
              <a:t>If they were arrested, a new group would take their place</a:t>
            </a:r>
          </a:p>
          <a:p>
            <a:pPr lvl="0"/>
            <a:endParaRPr lang="en-US" dirty="0" smtClean="0"/>
          </a:p>
          <a:p>
            <a:pPr lvl="0"/>
            <a:r>
              <a:rPr lang="en-US" dirty="0" smtClean="0"/>
              <a:t>The students always remained nonviolent</a:t>
            </a:r>
          </a:p>
          <a:p>
            <a:endParaRPr lang="en-US" dirty="0"/>
          </a:p>
        </p:txBody>
      </p:sp>
      <p:pic>
        <p:nvPicPr>
          <p:cNvPr id="13315" name="Picture 3"/>
          <p:cNvPicPr>
            <a:picLocks noGrp="1" noChangeAspect="1" noChangeArrowheads="1"/>
          </p:cNvPicPr>
          <p:nvPr>
            <p:ph sz="half" idx="1"/>
          </p:nvPr>
        </p:nvPicPr>
        <p:blipFill>
          <a:blip r:embed="rId2" cstate="print"/>
          <a:srcRect/>
          <a:stretch>
            <a:fillRect/>
          </a:stretch>
        </p:blipFill>
        <p:spPr bwMode="auto">
          <a:xfrm>
            <a:off x="3575050" y="2181945"/>
            <a:ext cx="5111750" cy="3560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Freedom Rides (1961)</a:t>
            </a:r>
            <a:endParaRPr lang="en-US" dirty="0"/>
          </a:p>
        </p:txBody>
      </p:sp>
      <p:sp>
        <p:nvSpPr>
          <p:cNvPr id="3" name="Text Placeholder 2"/>
          <p:cNvSpPr>
            <a:spLocks noGrp="1"/>
          </p:cNvSpPr>
          <p:nvPr>
            <p:ph type="body" idx="2"/>
          </p:nvPr>
        </p:nvSpPr>
        <p:spPr/>
        <p:txBody>
          <a:bodyPr>
            <a:normAutofit fontScale="92500" lnSpcReduction="10000"/>
          </a:bodyPr>
          <a:lstStyle/>
          <a:p>
            <a:pPr lvl="0"/>
            <a:r>
              <a:rPr lang="en-US" dirty="0" smtClean="0"/>
              <a:t>An interracial group boarded buses destined for the South</a:t>
            </a:r>
          </a:p>
          <a:p>
            <a:pPr lvl="0"/>
            <a:endParaRPr lang="en-US" dirty="0" smtClean="0"/>
          </a:p>
          <a:p>
            <a:pPr lvl="0"/>
            <a:r>
              <a:rPr lang="en-US" dirty="0" smtClean="0"/>
              <a:t>The whites sat in the back and the blacks in the front to challenge segregation</a:t>
            </a:r>
          </a:p>
          <a:p>
            <a:pPr lvl="0"/>
            <a:endParaRPr lang="en-US" dirty="0" smtClean="0"/>
          </a:p>
          <a:p>
            <a:pPr lvl="0"/>
            <a:r>
              <a:rPr lang="en-US" dirty="0" smtClean="0"/>
              <a:t>At rest stops, the blacks would go into the “whites only” areas and vice versa</a:t>
            </a:r>
          </a:p>
          <a:p>
            <a:pPr lvl="0"/>
            <a:endParaRPr lang="en-US" dirty="0" smtClean="0"/>
          </a:p>
          <a:p>
            <a:pPr lvl="0"/>
            <a:r>
              <a:rPr lang="en-US" dirty="0" smtClean="0"/>
              <a:t>"This was not civil disobedience, really," explained CORE director James Farmer, "because we [were] merely doing what the Supreme Court said we had a right to do."</a:t>
            </a:r>
          </a:p>
          <a:p>
            <a:pPr lvl="0"/>
            <a:endParaRPr lang="en-US" dirty="0" smtClean="0"/>
          </a:p>
          <a:p>
            <a:pPr lvl="0"/>
            <a:r>
              <a:rPr lang="en-US" dirty="0" smtClean="0"/>
              <a:t>The Freedom Ride left Washington DC on May 4, 1961</a:t>
            </a:r>
          </a:p>
          <a:p>
            <a:pPr lvl="0"/>
            <a:endParaRPr lang="en-US" dirty="0" smtClean="0"/>
          </a:p>
          <a:p>
            <a:pPr lvl="0"/>
            <a:r>
              <a:rPr lang="en-US" dirty="0" smtClean="0"/>
              <a:t>It was scheduled to arrive in New Orleans on May 17, the seventh anniversary of the Brown decision</a:t>
            </a:r>
          </a:p>
          <a:p>
            <a:pPr lvl="0"/>
            <a:endParaRPr lang="en-US" dirty="0" smtClean="0"/>
          </a:p>
          <a:p>
            <a:pPr lvl="0"/>
            <a:endParaRPr lang="en-US" dirty="0" smtClean="0"/>
          </a:p>
          <a:p>
            <a:endParaRPr lang="en-US" dirty="0"/>
          </a:p>
        </p:txBody>
      </p:sp>
      <p:pic>
        <p:nvPicPr>
          <p:cNvPr id="15362" name="Picture 2"/>
          <p:cNvPicPr>
            <a:picLocks noGrp="1" noChangeAspect="1" noChangeArrowheads="1"/>
          </p:cNvPicPr>
          <p:nvPr>
            <p:ph sz="half" idx="1"/>
          </p:nvPr>
        </p:nvPicPr>
        <p:blipFill>
          <a:blip r:embed="rId2" cstate="print"/>
          <a:srcRect/>
          <a:stretch>
            <a:fillRect/>
          </a:stretch>
        </p:blipFill>
        <p:spPr bwMode="auto">
          <a:xfrm>
            <a:off x="3575050" y="2405209"/>
            <a:ext cx="5111750" cy="3114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Freedom Rides</a:t>
            </a:r>
            <a:endParaRPr lang="en-US" dirty="0"/>
          </a:p>
        </p:txBody>
      </p:sp>
      <p:sp>
        <p:nvSpPr>
          <p:cNvPr id="3" name="Text Placeholder 2"/>
          <p:cNvSpPr>
            <a:spLocks noGrp="1"/>
          </p:cNvSpPr>
          <p:nvPr>
            <p:ph type="body" idx="2"/>
          </p:nvPr>
        </p:nvSpPr>
        <p:spPr/>
        <p:txBody>
          <a:bodyPr>
            <a:normAutofit fontScale="85000" lnSpcReduction="10000"/>
          </a:bodyPr>
          <a:lstStyle/>
          <a:p>
            <a:r>
              <a:rPr lang="en-US" dirty="0" smtClean="0"/>
              <a:t>On May 14, the Freedom Riders split up into two groups to travel through Alabama</a:t>
            </a:r>
          </a:p>
          <a:p>
            <a:endParaRPr lang="en-US" dirty="0" smtClean="0"/>
          </a:p>
          <a:p>
            <a:r>
              <a:rPr lang="en-US" dirty="0" smtClean="0"/>
              <a:t>The first group was met by a mob of about 200 angry people in Anniston</a:t>
            </a:r>
          </a:p>
          <a:p>
            <a:r>
              <a:rPr lang="en-US" dirty="0" smtClean="0"/>
              <a:t>The mob stoned the bus and slashed the tires</a:t>
            </a:r>
          </a:p>
          <a:p>
            <a:endParaRPr lang="en-US" dirty="0" smtClean="0"/>
          </a:p>
          <a:p>
            <a:r>
              <a:rPr lang="en-US" dirty="0" smtClean="0"/>
              <a:t>The bus managed to get away, but when it stopped about six miles out of town to change the tires, it was firebombed</a:t>
            </a:r>
          </a:p>
          <a:p>
            <a:endParaRPr lang="en-US" dirty="0" smtClean="0"/>
          </a:p>
          <a:p>
            <a:r>
              <a:rPr lang="en-US" dirty="0" smtClean="0"/>
              <a:t>The other group did not fare any better </a:t>
            </a:r>
          </a:p>
          <a:p>
            <a:r>
              <a:rPr lang="en-US" dirty="0" smtClean="0"/>
              <a:t>It was greeted by a mob in Birmingham, and the Riders were severely beaten</a:t>
            </a:r>
          </a:p>
          <a:p>
            <a:pPr lvl="0"/>
            <a:endParaRPr lang="en-US" dirty="0" smtClean="0"/>
          </a:p>
          <a:p>
            <a:pPr lvl="0"/>
            <a:r>
              <a:rPr lang="en-US" dirty="0" smtClean="0"/>
              <a:t>Birmingham's Public Safety Commissioner, Bull Conner, claimed he posted no officers at the bus depot because of the holiday, however, it was later discovered that the FBI  warned of the planned attack and that the city police stayed away on purpose</a:t>
            </a:r>
          </a:p>
          <a:p>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3749675" y="2252662"/>
            <a:ext cx="4762500"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Freedom Rides</a:t>
            </a:r>
            <a:endParaRPr lang="en-US" dirty="0"/>
          </a:p>
        </p:txBody>
      </p:sp>
      <p:sp>
        <p:nvSpPr>
          <p:cNvPr id="3" name="Text Placeholder 2"/>
          <p:cNvSpPr>
            <a:spLocks noGrp="1"/>
          </p:cNvSpPr>
          <p:nvPr>
            <p:ph type="body" idx="2"/>
          </p:nvPr>
        </p:nvSpPr>
        <p:spPr/>
        <p:txBody>
          <a:bodyPr>
            <a:normAutofit/>
          </a:bodyPr>
          <a:lstStyle/>
          <a:p>
            <a:pPr lvl="0"/>
            <a:r>
              <a:rPr lang="en-US" dirty="0" smtClean="0"/>
              <a:t>The Freedom Riders never made it to New Orleans</a:t>
            </a:r>
          </a:p>
          <a:p>
            <a:pPr lvl="0"/>
            <a:endParaRPr lang="en-US" dirty="0" smtClean="0"/>
          </a:p>
          <a:p>
            <a:pPr lvl="0"/>
            <a:r>
              <a:rPr lang="en-US" dirty="0" smtClean="0"/>
              <a:t>Many spent their summer in jail  or the hospital but their efforts were not in vain</a:t>
            </a:r>
          </a:p>
          <a:p>
            <a:pPr lvl="0"/>
            <a:endParaRPr lang="en-US" dirty="0" smtClean="0"/>
          </a:p>
          <a:p>
            <a:pPr lvl="0"/>
            <a:r>
              <a:rPr lang="en-US" dirty="0" smtClean="0"/>
              <a:t>They forced the Kennedy administration to take a stand on civil rights, which was the intent of the Freedom Riders</a:t>
            </a:r>
          </a:p>
          <a:p>
            <a:pPr lvl="0"/>
            <a:endParaRPr lang="en-US" dirty="0" smtClean="0"/>
          </a:p>
          <a:p>
            <a:pPr lvl="0"/>
            <a:r>
              <a:rPr lang="en-US" dirty="0" smtClean="0"/>
              <a:t>The Interstate Commerce Commission, at the request of Robert Kennedy, outlawed segregation in interstate bus travel that took effect in September, 1961</a:t>
            </a:r>
          </a:p>
          <a:p>
            <a:endParaRPr lang="en-US" dirty="0"/>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3883025" y="2366962"/>
            <a:ext cx="449580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Birmingham Protests (1963)</a:t>
            </a:r>
            <a:endParaRPr lang="en-US" dirty="0"/>
          </a:p>
        </p:txBody>
      </p:sp>
      <p:sp>
        <p:nvSpPr>
          <p:cNvPr id="3" name="Text Placeholder 2"/>
          <p:cNvSpPr>
            <a:spLocks noGrp="1"/>
          </p:cNvSpPr>
          <p:nvPr>
            <p:ph type="body" idx="2"/>
          </p:nvPr>
        </p:nvSpPr>
        <p:spPr/>
        <p:txBody>
          <a:bodyPr>
            <a:normAutofit fontScale="92500" lnSpcReduction="10000"/>
          </a:bodyPr>
          <a:lstStyle/>
          <a:p>
            <a:pPr lvl="0"/>
            <a:r>
              <a:rPr lang="en-US" dirty="0" smtClean="0"/>
              <a:t>Nicknamed "</a:t>
            </a:r>
            <a:r>
              <a:rPr lang="en-US" dirty="0" err="1" smtClean="0"/>
              <a:t>Bombingham</a:t>
            </a:r>
            <a:r>
              <a:rPr lang="en-US" dirty="0" smtClean="0"/>
              <a:t>" because it was the site of eighteen unsolved bombings in black neighborhoods over a six-year span and of the vicious mob attack on the Freedom Riders</a:t>
            </a:r>
          </a:p>
          <a:p>
            <a:pPr lvl="0"/>
            <a:endParaRPr lang="en-US" dirty="0" smtClean="0"/>
          </a:p>
          <a:p>
            <a:pPr lvl="0"/>
            <a:r>
              <a:rPr lang="en-US" dirty="0" smtClean="0"/>
              <a:t>In 1963, the city government was undergoing a major change</a:t>
            </a:r>
          </a:p>
          <a:p>
            <a:pPr lvl="0"/>
            <a:endParaRPr lang="en-US" dirty="0" smtClean="0"/>
          </a:p>
          <a:p>
            <a:pPr lvl="0"/>
            <a:r>
              <a:rPr lang="en-US" dirty="0" smtClean="0"/>
              <a:t>Voters decided to rid the city of the three-man city commission and instead elect a mayor, mostly to force </a:t>
            </a:r>
            <a:r>
              <a:rPr lang="en-US" i="1" dirty="0" smtClean="0"/>
              <a:t>Bull Connor</a:t>
            </a:r>
            <a:r>
              <a:rPr lang="en-US" dirty="0" smtClean="0"/>
              <a:t> to step down</a:t>
            </a:r>
          </a:p>
          <a:p>
            <a:pPr lvl="0"/>
            <a:endParaRPr lang="en-US" dirty="0" smtClean="0"/>
          </a:p>
          <a:p>
            <a:pPr lvl="0"/>
            <a:r>
              <a:rPr lang="en-US" dirty="0" smtClean="0"/>
              <a:t>The city commission, however, refused to step down, leaving Birmingham with two city governments until the courts decided which was the legitimate one</a:t>
            </a:r>
          </a:p>
          <a:p>
            <a:pPr lvl="0"/>
            <a:endParaRPr lang="en-US" dirty="0" smtClean="0"/>
          </a:p>
          <a:p>
            <a:pPr lvl="0"/>
            <a:r>
              <a:rPr lang="en-US" dirty="0" smtClean="0"/>
              <a:t>After a protest the courts issued order 133 preventing protests</a:t>
            </a:r>
          </a:p>
          <a:p>
            <a:endParaRPr lang="en-US" dirty="0"/>
          </a:p>
        </p:txBody>
      </p:sp>
      <p:pic>
        <p:nvPicPr>
          <p:cNvPr id="17410" name="Picture 2"/>
          <p:cNvPicPr>
            <a:picLocks noGrp="1" noChangeAspect="1" noChangeArrowheads="1"/>
          </p:cNvPicPr>
          <p:nvPr>
            <p:ph sz="half" idx="1"/>
          </p:nvPr>
        </p:nvPicPr>
        <p:blipFill>
          <a:blip r:embed="rId2" cstate="print"/>
          <a:srcRect/>
          <a:stretch>
            <a:fillRect/>
          </a:stretch>
        </p:blipFill>
        <p:spPr bwMode="auto">
          <a:xfrm>
            <a:off x="3575050" y="2005689"/>
            <a:ext cx="5111750" cy="3913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Birmingham Protests</a:t>
            </a:r>
            <a:endParaRPr lang="en-US" dirty="0"/>
          </a:p>
        </p:txBody>
      </p:sp>
      <p:sp>
        <p:nvSpPr>
          <p:cNvPr id="3" name="Text Placeholder 2"/>
          <p:cNvSpPr>
            <a:spLocks noGrp="1"/>
          </p:cNvSpPr>
          <p:nvPr>
            <p:ph type="body" idx="2"/>
          </p:nvPr>
        </p:nvSpPr>
        <p:spPr/>
        <p:txBody>
          <a:bodyPr/>
          <a:lstStyle/>
          <a:p>
            <a:pPr lvl="0"/>
            <a:r>
              <a:rPr lang="en-US" dirty="0" smtClean="0"/>
              <a:t>Civil rights leaders, including King, were arrested and thrown in jail</a:t>
            </a:r>
          </a:p>
          <a:p>
            <a:pPr lvl="0"/>
            <a:endParaRPr lang="en-US" dirty="0" smtClean="0"/>
          </a:p>
          <a:p>
            <a:pPr lvl="0"/>
            <a:r>
              <a:rPr lang="en-US" dirty="0" smtClean="0"/>
              <a:t>King wrote the </a:t>
            </a:r>
            <a:r>
              <a:rPr lang="en-US" i="1" dirty="0" smtClean="0"/>
              <a:t>Letter from a Birmingham Jail</a:t>
            </a:r>
          </a:p>
          <a:p>
            <a:pPr lvl="0"/>
            <a:endParaRPr lang="en-US" dirty="0" smtClean="0"/>
          </a:p>
          <a:p>
            <a:pPr lvl="0"/>
            <a:r>
              <a:rPr lang="en-US" dirty="0" smtClean="0"/>
              <a:t>The demonstrations escalated</a:t>
            </a:r>
          </a:p>
          <a:p>
            <a:pPr lvl="0"/>
            <a:r>
              <a:rPr lang="en-US" dirty="0" smtClean="0"/>
              <a:t> “We will clog their jails”</a:t>
            </a:r>
          </a:p>
          <a:p>
            <a:pPr lvl="0"/>
            <a:endParaRPr lang="en-US" dirty="0" smtClean="0"/>
          </a:p>
          <a:p>
            <a:pPr lvl="0"/>
            <a:r>
              <a:rPr lang="en-US" dirty="0" smtClean="0"/>
              <a:t>The Birmingham business community, fearing damage to downtown stores, agreed to integrate lunch counters and hire African Americans</a:t>
            </a:r>
          </a:p>
          <a:p>
            <a:pPr lvl="0"/>
            <a:endParaRPr lang="en-US" dirty="0" smtClean="0"/>
          </a:p>
          <a:p>
            <a:endParaRPr lang="en-US" dirty="0"/>
          </a:p>
        </p:txBody>
      </p:sp>
      <p:pic>
        <p:nvPicPr>
          <p:cNvPr id="18434" name="Picture 2"/>
          <p:cNvPicPr>
            <a:picLocks noGrp="1" noChangeAspect="1" noChangeArrowheads="1"/>
          </p:cNvPicPr>
          <p:nvPr>
            <p:ph sz="half" idx="1"/>
          </p:nvPr>
        </p:nvPicPr>
        <p:blipFill>
          <a:blip r:embed="rId2" cstate="print"/>
          <a:srcRect/>
          <a:stretch>
            <a:fillRect/>
          </a:stretch>
        </p:blipFill>
        <p:spPr bwMode="auto">
          <a:xfrm>
            <a:off x="4073525" y="2586037"/>
            <a:ext cx="41148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Civil Rights?</a:t>
            </a:r>
            <a:endParaRPr lang="en-US" dirty="0"/>
          </a:p>
        </p:txBody>
      </p:sp>
      <p:sp>
        <p:nvSpPr>
          <p:cNvPr id="6" name="Text Placeholder 5"/>
          <p:cNvSpPr>
            <a:spLocks noGrp="1"/>
          </p:cNvSpPr>
          <p:nvPr>
            <p:ph type="body" idx="2"/>
          </p:nvPr>
        </p:nvSpPr>
        <p:spPr/>
        <p:txBody>
          <a:bodyPr>
            <a:normAutofit fontScale="85000" lnSpcReduction="20000"/>
          </a:bodyPr>
          <a:lstStyle/>
          <a:p>
            <a:pPr lvl="0"/>
            <a:r>
              <a:rPr lang="en-US" dirty="0" smtClean="0"/>
              <a:t>The rights a person has as a member of a nation</a:t>
            </a:r>
          </a:p>
          <a:p>
            <a:pPr lvl="0"/>
            <a:endParaRPr lang="en-US" dirty="0" smtClean="0"/>
          </a:p>
          <a:p>
            <a:pPr lvl="0"/>
            <a:r>
              <a:rPr lang="en-US" dirty="0" smtClean="0"/>
              <a:t>Equal treatment from the government and individuals</a:t>
            </a:r>
          </a:p>
          <a:p>
            <a:r>
              <a:rPr lang="en-US" dirty="0" smtClean="0"/>
              <a:t> </a:t>
            </a:r>
          </a:p>
          <a:p>
            <a:r>
              <a:rPr lang="en-US" dirty="0" smtClean="0"/>
              <a:t>Civil Rights activists were not asking for new or special rights but instead the rights that had already been granted as a result of the 13</a:t>
            </a:r>
            <a:r>
              <a:rPr lang="en-US" baseline="30000" dirty="0" smtClean="0"/>
              <a:t>th</a:t>
            </a:r>
            <a:r>
              <a:rPr lang="en-US" dirty="0" smtClean="0"/>
              <a:t>, 14, 15</a:t>
            </a:r>
            <a:r>
              <a:rPr lang="en-US" baseline="30000" dirty="0" smtClean="0"/>
              <a:t>th</a:t>
            </a:r>
            <a:r>
              <a:rPr lang="en-US" dirty="0" smtClean="0"/>
              <a:t> amendments to the U.S. Constitution</a:t>
            </a:r>
          </a:p>
          <a:p>
            <a:endParaRPr lang="en-US" dirty="0" smtClean="0"/>
          </a:p>
          <a:p>
            <a:r>
              <a:rPr lang="en-US" dirty="0" smtClean="0"/>
              <a:t>13</a:t>
            </a:r>
            <a:r>
              <a:rPr lang="en-US" baseline="30000" dirty="0" smtClean="0"/>
              <a:t>th</a:t>
            </a:r>
            <a:r>
              <a:rPr lang="en-US" dirty="0" smtClean="0"/>
              <a:t> (1865) freed slaves and made slavery illegal</a:t>
            </a:r>
          </a:p>
          <a:p>
            <a:endParaRPr lang="en-US" dirty="0" smtClean="0"/>
          </a:p>
          <a:p>
            <a:pPr lvl="0"/>
            <a:r>
              <a:rPr lang="en-US" dirty="0" smtClean="0"/>
              <a:t>14</a:t>
            </a:r>
            <a:r>
              <a:rPr lang="en-US" baseline="30000" dirty="0" smtClean="0"/>
              <a:t>th</a:t>
            </a:r>
            <a:r>
              <a:rPr lang="en-US" dirty="0" smtClean="0"/>
              <a:t>(1866)- granted citizenship for all those born in the U.S. (equal protection under the law)</a:t>
            </a:r>
          </a:p>
          <a:p>
            <a:pPr lvl="0"/>
            <a:endParaRPr lang="en-US" dirty="0" smtClean="0"/>
          </a:p>
          <a:p>
            <a:pPr lvl="0"/>
            <a:r>
              <a:rPr lang="en-US" dirty="0" smtClean="0"/>
              <a:t>15</a:t>
            </a:r>
            <a:r>
              <a:rPr lang="en-US" baseline="30000" dirty="0" smtClean="0"/>
              <a:t>th</a:t>
            </a:r>
            <a:r>
              <a:rPr lang="en-US" dirty="0" smtClean="0"/>
              <a:t>(1869)- can not deny the vote based on “race, color, or previous condition of servitude” </a:t>
            </a:r>
          </a:p>
          <a:p>
            <a:pPr lvl="0"/>
            <a:endParaRPr lang="en-US" dirty="0" smtClean="0"/>
          </a:p>
          <a:p>
            <a:pPr lvl="0"/>
            <a:r>
              <a:rPr lang="en-US" dirty="0" smtClean="0"/>
              <a:t>Women were granted the right to vote in the 19</a:t>
            </a:r>
            <a:r>
              <a:rPr lang="en-US" baseline="30000" dirty="0" smtClean="0"/>
              <a:t>th</a:t>
            </a:r>
            <a:r>
              <a:rPr lang="en-US" dirty="0" smtClean="0"/>
              <a:t> amendment (1920)</a:t>
            </a:r>
          </a:p>
          <a:p>
            <a:r>
              <a:rPr lang="en-US" dirty="0" smtClean="0"/>
              <a:t> </a:t>
            </a:r>
          </a:p>
          <a:p>
            <a:endParaRPr lang="en-US" dirty="0" smtClean="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241403" y="1676400"/>
            <a:ext cx="377904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Segregation</a:t>
            </a:r>
            <a:endParaRPr lang="en-US" dirty="0"/>
          </a:p>
        </p:txBody>
      </p:sp>
      <p:sp>
        <p:nvSpPr>
          <p:cNvPr id="3" name="Text Placeholder 2"/>
          <p:cNvSpPr>
            <a:spLocks noGrp="1"/>
          </p:cNvSpPr>
          <p:nvPr>
            <p:ph type="body" idx="2"/>
          </p:nvPr>
        </p:nvSpPr>
        <p:spPr/>
        <p:txBody>
          <a:bodyPr>
            <a:normAutofit fontScale="92500" lnSpcReduction="20000"/>
          </a:bodyPr>
          <a:lstStyle/>
          <a:p>
            <a:pPr lvl="0"/>
            <a:r>
              <a:rPr lang="en-US" dirty="0" smtClean="0"/>
              <a:t>After Birmingham, President Kennedy proposed a new civil rights bill which later became known as the Civil Rights Act of 1964</a:t>
            </a:r>
          </a:p>
          <a:p>
            <a:pPr lvl="0"/>
            <a:endParaRPr lang="en-US" dirty="0" smtClean="0"/>
          </a:p>
          <a:p>
            <a:pPr lvl="0"/>
            <a:r>
              <a:rPr lang="en-US" dirty="0" smtClean="0"/>
              <a:t>Outlawed discrimination based on race, color, religion, sex, or national origin and declared Jim Crow illegal</a:t>
            </a:r>
          </a:p>
          <a:p>
            <a:pPr lvl="0"/>
            <a:endParaRPr lang="en-US" dirty="0" smtClean="0"/>
          </a:p>
          <a:p>
            <a:pPr lvl="0"/>
            <a:r>
              <a:rPr lang="en-US" dirty="0" smtClean="0"/>
              <a:t>To show that the bill had widespread support, civil rights groups united to organize a March on Washington</a:t>
            </a:r>
          </a:p>
          <a:p>
            <a:pPr lvl="0"/>
            <a:endParaRPr lang="en-US" dirty="0" smtClean="0"/>
          </a:p>
          <a:p>
            <a:pPr lvl="0"/>
            <a:r>
              <a:rPr lang="en-US" dirty="0" smtClean="0"/>
              <a:t>250,000 people descended on Washington, DC on August 28, 1963.</a:t>
            </a:r>
          </a:p>
          <a:p>
            <a:pPr lvl="0"/>
            <a:endParaRPr lang="en-US" dirty="0" smtClean="0"/>
          </a:p>
          <a:p>
            <a:pPr lvl="0"/>
            <a:r>
              <a:rPr lang="en-US" dirty="0" smtClean="0"/>
              <a:t>There, they heard speeches and songs from numerous activists, artists, and civil rights leaders</a:t>
            </a:r>
          </a:p>
          <a:p>
            <a:pPr lvl="0"/>
            <a:endParaRPr lang="en-US" dirty="0" smtClean="0"/>
          </a:p>
          <a:p>
            <a:pPr lvl="0"/>
            <a:r>
              <a:rPr lang="en-US" dirty="0" smtClean="0"/>
              <a:t>Martin Luther King, Jr., delivered the closing address, his famous "I Have a Dream" speech</a:t>
            </a:r>
          </a:p>
          <a:p>
            <a:r>
              <a:rPr lang="en-US" i="1" dirty="0" smtClean="0"/>
              <a:t> </a:t>
            </a:r>
            <a:endParaRPr lang="en-US" dirty="0" smtClean="0"/>
          </a:p>
          <a:p>
            <a:endParaRPr lang="en-US" dirty="0"/>
          </a:p>
        </p:txBody>
      </p:sp>
      <p:pic>
        <p:nvPicPr>
          <p:cNvPr id="19458" name="Picture 2"/>
          <p:cNvPicPr>
            <a:picLocks noGrp="1" noChangeAspect="1" noChangeArrowheads="1"/>
          </p:cNvPicPr>
          <p:nvPr>
            <p:ph sz="half" idx="1"/>
          </p:nvPr>
        </p:nvPicPr>
        <p:blipFill>
          <a:blip r:embed="rId2" cstate="print"/>
          <a:srcRect/>
          <a:stretch>
            <a:fillRect/>
          </a:stretch>
        </p:blipFill>
        <p:spPr bwMode="auto">
          <a:xfrm>
            <a:off x="3575050" y="2223955"/>
            <a:ext cx="5111750" cy="3476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Disfranchisement </a:t>
            </a:r>
            <a:endParaRPr lang="en-US" dirty="0"/>
          </a:p>
        </p:txBody>
      </p:sp>
      <p:sp>
        <p:nvSpPr>
          <p:cNvPr id="3" name="Text Placeholder 2"/>
          <p:cNvSpPr>
            <a:spLocks noGrp="1"/>
          </p:cNvSpPr>
          <p:nvPr>
            <p:ph type="body" idx="2"/>
          </p:nvPr>
        </p:nvSpPr>
        <p:spPr/>
        <p:txBody>
          <a:bodyPr>
            <a:normAutofit fontScale="85000" lnSpcReduction="20000"/>
          </a:bodyPr>
          <a:lstStyle/>
          <a:p>
            <a:pPr lvl="0"/>
            <a:r>
              <a:rPr lang="en-US" dirty="0" smtClean="0"/>
              <a:t>Freedom Summer</a:t>
            </a:r>
          </a:p>
          <a:p>
            <a:pPr lvl="0"/>
            <a:r>
              <a:rPr lang="en-US" dirty="0" smtClean="0"/>
              <a:t>Throughout the south civil rights workers attempted to register African Americans to vote and to challenge  the existing Jim Crow laws that kept African Americans from voting</a:t>
            </a:r>
          </a:p>
          <a:p>
            <a:pPr lvl="0"/>
            <a:endParaRPr lang="en-US" dirty="0" smtClean="0"/>
          </a:p>
          <a:p>
            <a:pPr lvl="0"/>
            <a:r>
              <a:rPr lang="en-US" dirty="0" smtClean="0"/>
              <a:t>In 1964 the Student Non-Violent Coordinating Committee (SNCC) went mainly to Mississippi to register voters during the summer </a:t>
            </a:r>
          </a:p>
          <a:p>
            <a:pPr lvl="0"/>
            <a:endParaRPr lang="en-US" dirty="0" smtClean="0"/>
          </a:p>
          <a:p>
            <a:pPr lvl="0"/>
            <a:r>
              <a:rPr lang="en-US" dirty="0" smtClean="0"/>
              <a:t>On August 4, the bodies of the three civil rights workers were found in a dam on a farm near Philadelphia, Mississippi</a:t>
            </a:r>
          </a:p>
          <a:p>
            <a:pPr lvl="0"/>
            <a:endParaRPr lang="en-US" dirty="0" smtClean="0"/>
          </a:p>
          <a:p>
            <a:pPr lvl="0"/>
            <a:r>
              <a:rPr lang="en-US" dirty="0" smtClean="0"/>
              <a:t>They had all been shot and James Chaney had been brutally beaten</a:t>
            </a:r>
          </a:p>
          <a:p>
            <a:pPr lvl="0"/>
            <a:endParaRPr lang="en-US" dirty="0" smtClean="0"/>
          </a:p>
          <a:p>
            <a:pPr lvl="0"/>
            <a:r>
              <a:rPr lang="en-US" dirty="0" smtClean="0"/>
              <a:t>In 1964, 6.7% of Mississippi's voting-age blacks were registered to vote, 16.3% below the national average</a:t>
            </a:r>
          </a:p>
          <a:p>
            <a:pPr lvl="0"/>
            <a:endParaRPr lang="en-US" dirty="0" smtClean="0"/>
          </a:p>
          <a:p>
            <a:pPr lvl="0"/>
            <a:r>
              <a:rPr lang="en-US" dirty="0" smtClean="0"/>
              <a:t>By 1969, that number had leaped to 66.5%, 5.5% above the national average</a:t>
            </a:r>
          </a:p>
          <a:p>
            <a:r>
              <a:rPr lang="en-US" dirty="0" smtClean="0"/>
              <a:t> </a:t>
            </a:r>
          </a:p>
          <a:p>
            <a:endParaRPr lang="en-US" dirty="0"/>
          </a:p>
        </p:txBody>
      </p:sp>
      <p:pic>
        <p:nvPicPr>
          <p:cNvPr id="20482" name="Picture 2"/>
          <p:cNvPicPr>
            <a:picLocks noGrp="1" noChangeAspect="1" noChangeArrowheads="1"/>
          </p:cNvPicPr>
          <p:nvPr>
            <p:ph sz="half" idx="1"/>
          </p:nvPr>
        </p:nvPicPr>
        <p:blipFill>
          <a:blip r:embed="rId2" cstate="print"/>
          <a:srcRect/>
          <a:stretch>
            <a:fillRect/>
          </a:stretch>
        </p:blipFill>
        <p:spPr bwMode="auto">
          <a:xfrm>
            <a:off x="4495800" y="2133600"/>
            <a:ext cx="3276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Selma Marches</a:t>
            </a:r>
            <a:endParaRPr lang="en-US" dirty="0"/>
          </a:p>
        </p:txBody>
      </p:sp>
      <p:sp>
        <p:nvSpPr>
          <p:cNvPr id="3" name="Text Placeholder 2"/>
          <p:cNvSpPr>
            <a:spLocks noGrp="1"/>
          </p:cNvSpPr>
          <p:nvPr>
            <p:ph type="body" idx="2"/>
          </p:nvPr>
        </p:nvSpPr>
        <p:spPr/>
        <p:txBody>
          <a:bodyPr>
            <a:normAutofit fontScale="92500" lnSpcReduction="20000"/>
          </a:bodyPr>
          <a:lstStyle/>
          <a:p>
            <a:pPr lvl="0"/>
            <a:r>
              <a:rPr lang="en-US" dirty="0" smtClean="0"/>
              <a:t>King organized a march from Selma to Montgomery in support of a Voting Rights Bill</a:t>
            </a:r>
          </a:p>
          <a:p>
            <a:pPr lvl="0"/>
            <a:endParaRPr lang="en-US" dirty="0" smtClean="0"/>
          </a:p>
          <a:p>
            <a:pPr lvl="0"/>
            <a:r>
              <a:rPr lang="en-US" dirty="0" smtClean="0"/>
              <a:t>On Sunday March 7, 1965 SNCC led a march of 600 people who intended to walk the 54 miles from Selma to the state capital in Montgomery</a:t>
            </a:r>
          </a:p>
          <a:p>
            <a:pPr lvl="0"/>
            <a:endParaRPr lang="en-US" dirty="0" smtClean="0"/>
          </a:p>
          <a:p>
            <a:pPr lvl="0"/>
            <a:r>
              <a:rPr lang="en-US" dirty="0" smtClean="0"/>
              <a:t>Only six blocks into the march, at the Edmund </a:t>
            </a:r>
            <a:r>
              <a:rPr lang="en-US" dirty="0" err="1" smtClean="0"/>
              <a:t>Pettus</a:t>
            </a:r>
            <a:r>
              <a:rPr lang="en-US" dirty="0" smtClean="0"/>
              <a:t> Bridge, state troopers and local law enforcement</a:t>
            </a:r>
          </a:p>
          <a:p>
            <a:pPr lvl="0"/>
            <a:endParaRPr lang="en-US" dirty="0" smtClean="0"/>
          </a:p>
          <a:p>
            <a:pPr lvl="0"/>
            <a:r>
              <a:rPr lang="en-US" dirty="0" smtClean="0"/>
              <a:t>Some were mounted on horseback and attacked the peaceful demonstrators with </a:t>
            </a:r>
            <a:r>
              <a:rPr lang="en-US" dirty="0" err="1" smtClean="0"/>
              <a:t>billy</a:t>
            </a:r>
            <a:r>
              <a:rPr lang="en-US" dirty="0" smtClean="0"/>
              <a:t> clubs, tear gas, rubber tubes wrapped in barbed wire and bull whips, driving marchers back into Selma</a:t>
            </a:r>
          </a:p>
          <a:p>
            <a:pPr lvl="0"/>
            <a:endParaRPr lang="en-US" dirty="0" smtClean="0"/>
          </a:p>
          <a:p>
            <a:pPr lvl="0"/>
            <a:r>
              <a:rPr lang="en-US" dirty="0" smtClean="0"/>
              <a:t>Became known as Bloody Sunday</a:t>
            </a:r>
          </a:p>
          <a:p>
            <a:pPr lvl="0"/>
            <a:endParaRPr lang="en-US" dirty="0" smtClean="0"/>
          </a:p>
          <a:p>
            <a:pPr lvl="0"/>
            <a:r>
              <a:rPr lang="en-US" dirty="0" smtClean="0"/>
              <a:t>King, who had been preaching in Atlanta immediately started making plans for a new march on Tuesday</a:t>
            </a:r>
          </a:p>
          <a:p>
            <a:endParaRPr lang="en-US" dirty="0"/>
          </a:p>
        </p:txBody>
      </p:sp>
      <p:pic>
        <p:nvPicPr>
          <p:cNvPr id="21506" name="Picture 2"/>
          <p:cNvPicPr>
            <a:picLocks noGrp="1" noChangeAspect="1" noChangeArrowheads="1"/>
          </p:cNvPicPr>
          <p:nvPr>
            <p:ph sz="half" idx="1"/>
          </p:nvPr>
        </p:nvPicPr>
        <p:blipFill>
          <a:blip r:embed="rId2" cstate="print"/>
          <a:srcRect/>
          <a:stretch>
            <a:fillRect/>
          </a:stretch>
        </p:blipFill>
        <p:spPr bwMode="auto">
          <a:xfrm>
            <a:off x="4419600" y="2514600"/>
            <a:ext cx="3352799"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Selma Marches</a:t>
            </a:r>
            <a:endParaRPr lang="en-US" dirty="0"/>
          </a:p>
        </p:txBody>
      </p:sp>
      <p:sp>
        <p:nvSpPr>
          <p:cNvPr id="3" name="Text Placeholder 2"/>
          <p:cNvSpPr>
            <a:spLocks noGrp="1"/>
          </p:cNvSpPr>
          <p:nvPr>
            <p:ph type="body" idx="2"/>
          </p:nvPr>
        </p:nvSpPr>
        <p:spPr/>
        <p:txBody>
          <a:bodyPr/>
          <a:lstStyle/>
          <a:p>
            <a:pPr lvl="0"/>
            <a:r>
              <a:rPr lang="en-US" dirty="0" smtClean="0"/>
              <a:t>Hundreds of people, shocked by what they had seen on TV that night, dropped everything and responded</a:t>
            </a:r>
          </a:p>
          <a:p>
            <a:pPr lvl="0"/>
            <a:endParaRPr lang="en-US" dirty="0" smtClean="0"/>
          </a:p>
          <a:p>
            <a:pPr lvl="0"/>
            <a:r>
              <a:rPr lang="en-US" dirty="0" smtClean="0"/>
              <a:t>The March was stopped until protection from the courts was obtained and on March 21, fourteen days after Bloody Sunday, the marchers crossed over the Edmund </a:t>
            </a:r>
            <a:r>
              <a:rPr lang="en-US" dirty="0" err="1" smtClean="0"/>
              <a:t>Pettus</a:t>
            </a:r>
            <a:r>
              <a:rPr lang="en-US" dirty="0" smtClean="0"/>
              <a:t> bridge and kept going</a:t>
            </a:r>
          </a:p>
          <a:p>
            <a:pPr lvl="0"/>
            <a:endParaRPr lang="en-US" dirty="0" smtClean="0"/>
          </a:p>
          <a:p>
            <a:pPr lvl="0"/>
            <a:r>
              <a:rPr lang="en-US" dirty="0" smtClean="0"/>
              <a:t>The march took five days and the marchers were greeted by 25,000 people and included many of the leaders of the civil rights movement, such as Martin Luther King, Rosa Parks, and John Lewis</a:t>
            </a:r>
          </a:p>
          <a:p>
            <a:endParaRPr lang="en-US" dirty="0"/>
          </a:p>
        </p:txBody>
      </p:sp>
      <p:pic>
        <p:nvPicPr>
          <p:cNvPr id="22530" name="Picture 2"/>
          <p:cNvPicPr>
            <a:picLocks noGrp="1" noChangeAspect="1" noChangeArrowheads="1"/>
          </p:cNvPicPr>
          <p:nvPr>
            <p:ph sz="half" idx="1"/>
          </p:nvPr>
        </p:nvPicPr>
        <p:blipFill>
          <a:blip r:embed="rId2" cstate="print"/>
          <a:srcRect/>
          <a:stretch>
            <a:fillRect/>
          </a:stretch>
        </p:blipFill>
        <p:spPr bwMode="auto">
          <a:xfrm>
            <a:off x="4448175" y="1676400"/>
            <a:ext cx="3365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Voting Rights Act (1965)</a:t>
            </a:r>
            <a:endParaRPr lang="en-US" dirty="0"/>
          </a:p>
        </p:txBody>
      </p:sp>
      <p:sp>
        <p:nvSpPr>
          <p:cNvPr id="3" name="Text Placeholder 2"/>
          <p:cNvSpPr>
            <a:spLocks noGrp="1"/>
          </p:cNvSpPr>
          <p:nvPr>
            <p:ph type="body" idx="2"/>
          </p:nvPr>
        </p:nvSpPr>
        <p:spPr/>
        <p:txBody>
          <a:bodyPr>
            <a:normAutofit lnSpcReduction="10000"/>
          </a:bodyPr>
          <a:lstStyle/>
          <a:p>
            <a:pPr lvl="0"/>
            <a:r>
              <a:rPr lang="en-US" dirty="0" smtClean="0"/>
              <a:t>On August 6, 1965, several weeks after the Selma March, President Johnson signed the Voting Rights Act into law</a:t>
            </a:r>
          </a:p>
          <a:p>
            <a:pPr lvl="0"/>
            <a:endParaRPr lang="en-US" dirty="0" smtClean="0"/>
          </a:p>
          <a:p>
            <a:pPr lvl="0"/>
            <a:r>
              <a:rPr lang="en-US" dirty="0" smtClean="0"/>
              <a:t>The act suspended poll taxes, literacy tests and other voter tests, and authorized federal supervision of voter registration in states and individual voting districts where such tests were being used</a:t>
            </a:r>
          </a:p>
          <a:p>
            <a:pPr lvl="0"/>
            <a:endParaRPr lang="en-US" dirty="0" smtClean="0"/>
          </a:p>
          <a:p>
            <a:pPr lvl="0"/>
            <a:r>
              <a:rPr lang="en-US" dirty="0" smtClean="0"/>
              <a:t>By 1965 the Civil Rights Movement legally ended segregation and disfranchisement in the United States</a:t>
            </a:r>
          </a:p>
          <a:p>
            <a:r>
              <a:rPr lang="en-US" dirty="0" smtClean="0"/>
              <a:t> </a:t>
            </a:r>
          </a:p>
          <a:p>
            <a:pPr lvl="0"/>
            <a:r>
              <a:rPr lang="en-US" dirty="0" smtClean="0"/>
              <a:t>By 1969, 61% of voting-age African Americans in America were registered to vote, compared to 23% in 1964</a:t>
            </a:r>
          </a:p>
          <a:p>
            <a:endParaRPr lang="en-US" dirty="0"/>
          </a:p>
        </p:txBody>
      </p:sp>
      <p:pic>
        <p:nvPicPr>
          <p:cNvPr id="23554" name="Picture 2"/>
          <p:cNvPicPr>
            <a:picLocks noGrp="1" noChangeAspect="1" noChangeArrowheads="1"/>
          </p:cNvPicPr>
          <p:nvPr>
            <p:ph sz="half" idx="1"/>
          </p:nvPr>
        </p:nvPicPr>
        <p:blipFill>
          <a:blip r:embed="rId2" cstate="print"/>
          <a:srcRect/>
          <a:stretch>
            <a:fillRect/>
          </a:stretch>
        </p:blipFill>
        <p:spPr bwMode="auto">
          <a:xfrm>
            <a:off x="4495800" y="1905000"/>
            <a:ext cx="3429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Power”</a:t>
            </a:r>
            <a:endParaRPr lang="en-US" dirty="0"/>
          </a:p>
        </p:txBody>
      </p:sp>
      <p:sp>
        <p:nvSpPr>
          <p:cNvPr id="3" name="Text Placeholder 2"/>
          <p:cNvSpPr>
            <a:spLocks noGrp="1"/>
          </p:cNvSpPr>
          <p:nvPr>
            <p:ph type="body" idx="2"/>
          </p:nvPr>
        </p:nvSpPr>
        <p:spPr/>
        <p:txBody>
          <a:bodyPr>
            <a:normAutofit fontScale="92500" lnSpcReduction="20000"/>
          </a:bodyPr>
          <a:lstStyle/>
          <a:p>
            <a:pPr lvl="0"/>
            <a:r>
              <a:rPr lang="en-US" dirty="0" err="1" smtClean="0"/>
              <a:t>Stokely</a:t>
            </a:r>
            <a:r>
              <a:rPr lang="en-US" dirty="0" smtClean="0"/>
              <a:t> Carmichael, who became the leader of SNCC in 1966, was one of the earliest spokespersons for what became known as the "Black Power" movement</a:t>
            </a:r>
          </a:p>
          <a:p>
            <a:pPr lvl="0"/>
            <a:endParaRPr lang="en-US" dirty="0" smtClean="0"/>
          </a:p>
          <a:p>
            <a:pPr lvl="0"/>
            <a:r>
              <a:rPr lang="en-US" dirty="0" smtClean="0"/>
              <a:t>He urged African American communities to meet white supremacist group armed and ready for battle because he felt it was the only way to ever rid communities of the terror caused by groups such as the Ku Klux Klan</a:t>
            </a:r>
          </a:p>
          <a:p>
            <a:pPr lvl="0"/>
            <a:endParaRPr lang="en-US" dirty="0" smtClean="0"/>
          </a:p>
          <a:p>
            <a:pPr lvl="0"/>
            <a:r>
              <a:rPr lang="en-US" dirty="0" smtClean="0"/>
              <a:t>Black Power was made most public by the Black Panther Party which  was founded in Oakland, California in 1966</a:t>
            </a:r>
          </a:p>
          <a:p>
            <a:pPr lvl="0"/>
            <a:endParaRPr lang="en-US" dirty="0" smtClean="0"/>
          </a:p>
          <a:p>
            <a:pPr lvl="0"/>
            <a:r>
              <a:rPr lang="en-US" dirty="0" smtClean="0"/>
              <a:t>This group followed ideology stated by Malcolm X using a "by-any-means necessary" approach to stop inequality</a:t>
            </a:r>
          </a:p>
          <a:p>
            <a:r>
              <a:rPr lang="en-US" dirty="0" smtClean="0"/>
              <a:t> </a:t>
            </a:r>
          </a:p>
          <a:p>
            <a:endParaRPr lang="en-US" dirty="0"/>
          </a:p>
        </p:txBody>
      </p:sp>
      <p:pic>
        <p:nvPicPr>
          <p:cNvPr id="24578" name="Picture 2"/>
          <p:cNvPicPr>
            <a:picLocks noGrp="1" noChangeAspect="1" noChangeArrowheads="1"/>
          </p:cNvPicPr>
          <p:nvPr>
            <p:ph sz="half" idx="1"/>
          </p:nvPr>
        </p:nvPicPr>
        <p:blipFill>
          <a:blip r:embed="rId2" cstate="print"/>
          <a:srcRect/>
          <a:stretch>
            <a:fillRect/>
          </a:stretch>
        </p:blipFill>
        <p:spPr bwMode="auto">
          <a:xfrm>
            <a:off x="4225925" y="2762250"/>
            <a:ext cx="38100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within the Movement</a:t>
            </a:r>
            <a:endParaRPr lang="en-US" dirty="0"/>
          </a:p>
        </p:txBody>
      </p:sp>
      <p:sp>
        <p:nvSpPr>
          <p:cNvPr id="3" name="Text Placeholder 2"/>
          <p:cNvSpPr>
            <a:spLocks noGrp="1"/>
          </p:cNvSpPr>
          <p:nvPr>
            <p:ph type="body" idx="2"/>
          </p:nvPr>
        </p:nvSpPr>
        <p:spPr/>
        <p:txBody>
          <a:bodyPr>
            <a:normAutofit fontScale="85000" lnSpcReduction="20000"/>
          </a:bodyPr>
          <a:lstStyle/>
          <a:p>
            <a:pPr lvl="0"/>
            <a:r>
              <a:rPr lang="en-US" dirty="0" smtClean="0"/>
              <a:t>King was not happy with these developments</a:t>
            </a:r>
          </a:p>
          <a:p>
            <a:pPr lvl="0"/>
            <a:endParaRPr lang="en-US" dirty="0" smtClean="0"/>
          </a:p>
          <a:p>
            <a:pPr lvl="0"/>
            <a:r>
              <a:rPr lang="en-US" dirty="0" smtClean="0"/>
              <a:t>The "Black Power" slogan sounded too much like black nationalism which was in opposition to the goals of the Movement  </a:t>
            </a:r>
          </a:p>
          <a:p>
            <a:pPr lvl="0"/>
            <a:endParaRPr lang="en-US" dirty="0" smtClean="0"/>
          </a:p>
          <a:p>
            <a:pPr lvl="0"/>
            <a:r>
              <a:rPr lang="en-US" dirty="0" smtClean="0"/>
              <a:t>SNCC activists began embracing ideas about the "right to self-defense" in response to attacks from white authorities, and booed King for continuing to advocate non-violence</a:t>
            </a:r>
          </a:p>
          <a:p>
            <a:pPr lvl="0"/>
            <a:endParaRPr lang="en-US" dirty="0" smtClean="0"/>
          </a:p>
          <a:p>
            <a:pPr lvl="0"/>
            <a:r>
              <a:rPr lang="en-US" dirty="0" smtClean="0"/>
              <a:t>Before his death King began to criticize the War in Vietnam and wished to have another march on Washington this time involving poor people, "a multiracial army of the poor“</a:t>
            </a:r>
          </a:p>
          <a:p>
            <a:pPr lvl="0"/>
            <a:endParaRPr lang="en-US" dirty="0" smtClean="0"/>
          </a:p>
          <a:p>
            <a:pPr lvl="0"/>
            <a:r>
              <a:rPr lang="en-US" dirty="0" smtClean="0"/>
              <a:t>He went to Memphis to aid in a sanitation workers strike and was assassinated on 4/4/1968 by James Earl Ray</a:t>
            </a:r>
          </a:p>
          <a:p>
            <a:pPr lvl="0"/>
            <a:endParaRPr lang="en-US" dirty="0" smtClean="0"/>
          </a:p>
          <a:p>
            <a:pPr lvl="0"/>
            <a:r>
              <a:rPr lang="en-US" dirty="0" smtClean="0"/>
              <a:t>Riots broke out in over 110 cities across the United States </a:t>
            </a:r>
          </a:p>
        </p:txBody>
      </p:sp>
      <p:pic>
        <p:nvPicPr>
          <p:cNvPr id="25602" name="Picture 2"/>
          <p:cNvPicPr>
            <a:picLocks noGrp="1" noChangeAspect="1" noChangeArrowheads="1"/>
          </p:cNvPicPr>
          <p:nvPr>
            <p:ph sz="half" idx="1"/>
          </p:nvPr>
        </p:nvPicPr>
        <p:blipFill>
          <a:blip r:embed="rId2" cstate="print"/>
          <a:srcRect/>
          <a:stretch>
            <a:fillRect/>
          </a:stretch>
        </p:blipFill>
        <p:spPr bwMode="auto">
          <a:xfrm>
            <a:off x="3575050" y="2033876"/>
            <a:ext cx="5111750" cy="3857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within the Movement </a:t>
            </a:r>
            <a:endParaRPr lang="en-US" dirty="0"/>
          </a:p>
        </p:txBody>
      </p:sp>
      <p:sp>
        <p:nvSpPr>
          <p:cNvPr id="3" name="Text Placeholder 2"/>
          <p:cNvSpPr>
            <a:spLocks noGrp="1"/>
          </p:cNvSpPr>
          <p:nvPr>
            <p:ph type="body" idx="2"/>
          </p:nvPr>
        </p:nvSpPr>
        <p:spPr/>
        <p:txBody>
          <a:bodyPr>
            <a:normAutofit lnSpcReduction="10000"/>
          </a:bodyPr>
          <a:lstStyle/>
          <a:p>
            <a:pPr lvl="0"/>
            <a:r>
              <a:rPr lang="en-US" dirty="0" smtClean="0"/>
              <a:t>When King was murdered in 1968, </a:t>
            </a:r>
            <a:r>
              <a:rPr lang="en-US" dirty="0" err="1" smtClean="0"/>
              <a:t>Stokely</a:t>
            </a:r>
            <a:r>
              <a:rPr lang="en-US" dirty="0" smtClean="0"/>
              <a:t> Carmichael warned the assassination would cause riots</a:t>
            </a:r>
          </a:p>
          <a:p>
            <a:pPr lvl="0"/>
            <a:endParaRPr lang="en-US" dirty="0" smtClean="0"/>
          </a:p>
          <a:p>
            <a:pPr lvl="0"/>
            <a:r>
              <a:rPr lang="en-US" dirty="0" smtClean="0"/>
              <a:t>In major cities from Boston to San Francisco, racial riots broke out in inner cities following King's death </a:t>
            </a:r>
          </a:p>
          <a:p>
            <a:pPr lvl="0"/>
            <a:endParaRPr lang="en-US" dirty="0" smtClean="0"/>
          </a:p>
          <a:p>
            <a:pPr lvl="0"/>
            <a:r>
              <a:rPr lang="en-US" dirty="0" smtClean="0"/>
              <a:t>"White Flight" occurred from many cities leaving millions of African Americans in dilapidated and depressed cities</a:t>
            </a:r>
          </a:p>
          <a:p>
            <a:pPr lvl="0"/>
            <a:endParaRPr lang="en-US" dirty="0" smtClean="0"/>
          </a:p>
          <a:p>
            <a:pPr lvl="0"/>
            <a:r>
              <a:rPr lang="en-US" dirty="0" smtClean="0"/>
              <a:t>While King as not solely responsible for gains in the civil rights movement, it is certain the movement did take somewhat of a blow after 1968, but for mainly internal divisions not only King’s death</a:t>
            </a:r>
          </a:p>
          <a:p>
            <a:endParaRPr lang="en-US" dirty="0"/>
          </a:p>
        </p:txBody>
      </p:sp>
      <p:pic>
        <p:nvPicPr>
          <p:cNvPr id="26627" name="Picture 3"/>
          <p:cNvPicPr>
            <a:picLocks noGrp="1" noChangeAspect="1" noChangeArrowheads="1"/>
          </p:cNvPicPr>
          <p:nvPr>
            <p:ph sz="half" idx="1"/>
          </p:nvPr>
        </p:nvPicPr>
        <p:blipFill>
          <a:blip r:embed="rId2" cstate="print"/>
          <a:srcRect/>
          <a:stretch>
            <a:fillRect/>
          </a:stretch>
        </p:blipFill>
        <p:spPr bwMode="auto">
          <a:xfrm>
            <a:off x="3575050" y="2294828"/>
            <a:ext cx="5111750" cy="3335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in the 21</a:t>
            </a:r>
            <a:r>
              <a:rPr lang="en-US" baseline="30000" dirty="0" smtClean="0"/>
              <a:t>st</a:t>
            </a:r>
            <a:r>
              <a:rPr lang="en-US" dirty="0" smtClean="0"/>
              <a:t> Century</a:t>
            </a:r>
            <a:endParaRPr lang="en-US" dirty="0"/>
          </a:p>
        </p:txBody>
      </p:sp>
      <p:sp>
        <p:nvSpPr>
          <p:cNvPr id="3" name="Text Placeholder 2"/>
          <p:cNvSpPr>
            <a:spLocks noGrp="1"/>
          </p:cNvSpPr>
          <p:nvPr>
            <p:ph type="body" idx="2"/>
          </p:nvPr>
        </p:nvSpPr>
        <p:spPr/>
        <p:txBody>
          <a:bodyPr/>
          <a:lstStyle/>
          <a:p>
            <a:r>
              <a:rPr lang="en-US" dirty="0" smtClean="0"/>
              <a:t>The Civil Rights Movement legally ended segregation and disfranchisement after the passage of the Civil Rights Act (1964) and the Voting Rights Act (1965)</a:t>
            </a:r>
          </a:p>
          <a:p>
            <a:endParaRPr lang="en-US" dirty="0" smtClean="0"/>
          </a:p>
          <a:p>
            <a:r>
              <a:rPr lang="en-US" dirty="0" smtClean="0"/>
              <a:t>De facto segregation remained in many cities until the 1980s and incidents of disfranchisement still persist</a:t>
            </a:r>
          </a:p>
          <a:p>
            <a:endParaRPr lang="en-US" dirty="0" smtClean="0"/>
          </a:p>
          <a:p>
            <a:r>
              <a:rPr lang="en-US" dirty="0" smtClean="0"/>
              <a:t>The Civil Rights Act has been used in dozens of cases to protect the rights of women and minorities against discrimination </a:t>
            </a:r>
          </a:p>
          <a:p>
            <a:endParaRPr lang="en-US" dirty="0" smtClean="0"/>
          </a:p>
          <a:p>
            <a:r>
              <a:rPr lang="en-US" dirty="0" smtClean="0"/>
              <a:t>The Voting Rights Act was renewed several times and got a 25 year extension in 2006</a:t>
            </a:r>
          </a:p>
          <a:p>
            <a:endParaRPr lang="en-US" dirty="0" smtClean="0"/>
          </a:p>
          <a:p>
            <a:endParaRPr lang="en-US" dirty="0" smtClean="0"/>
          </a:p>
        </p:txBody>
      </p:sp>
      <p:pic>
        <p:nvPicPr>
          <p:cNvPr id="27650" name="Picture 2"/>
          <p:cNvPicPr>
            <a:picLocks noGrp="1" noChangeAspect="1" noChangeArrowheads="1"/>
          </p:cNvPicPr>
          <p:nvPr>
            <p:ph sz="half" idx="1"/>
          </p:nvPr>
        </p:nvPicPr>
        <p:blipFill>
          <a:blip r:embed="rId2" cstate="print"/>
          <a:srcRect/>
          <a:stretch>
            <a:fillRect/>
          </a:stretch>
        </p:blipFill>
        <p:spPr bwMode="auto">
          <a:xfrm>
            <a:off x="3987800" y="2305050"/>
            <a:ext cx="428625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the Civil Rights Movement</a:t>
            </a:r>
            <a:endParaRPr lang="en-US" dirty="0"/>
          </a:p>
        </p:txBody>
      </p:sp>
      <p:sp>
        <p:nvSpPr>
          <p:cNvPr id="3" name="Text Placeholder 2"/>
          <p:cNvSpPr>
            <a:spLocks noGrp="1"/>
          </p:cNvSpPr>
          <p:nvPr>
            <p:ph type="body" idx="2"/>
          </p:nvPr>
        </p:nvSpPr>
        <p:spPr/>
        <p:txBody>
          <a:bodyPr>
            <a:normAutofit fontScale="92500"/>
          </a:bodyPr>
          <a:lstStyle/>
          <a:p>
            <a:pPr lvl="0"/>
            <a:r>
              <a:rPr lang="en-US" dirty="0" smtClean="0"/>
              <a:t>Jim Crow: laws and actions designed to segregate and disfranchise African Americans in the South that </a:t>
            </a:r>
          </a:p>
          <a:p>
            <a:pPr lvl="0"/>
            <a:endParaRPr lang="en-US" dirty="0" smtClean="0"/>
          </a:p>
          <a:p>
            <a:pPr lvl="0"/>
            <a:r>
              <a:rPr lang="en-US" dirty="0" smtClean="0"/>
              <a:t>Jim Crow Laws violated the Constitution </a:t>
            </a:r>
          </a:p>
          <a:p>
            <a:r>
              <a:rPr lang="en-US" dirty="0" smtClean="0"/>
              <a:t> </a:t>
            </a:r>
          </a:p>
          <a:p>
            <a:pPr lvl="0"/>
            <a:r>
              <a:rPr lang="en-US" dirty="0" smtClean="0"/>
              <a:t>Segregation: system by which “races” were separated from one another</a:t>
            </a:r>
          </a:p>
          <a:p>
            <a:pPr lvl="0"/>
            <a:r>
              <a:rPr lang="en-US" dirty="0" smtClean="0"/>
              <a:t>Became law after Reconstruction</a:t>
            </a:r>
          </a:p>
          <a:p>
            <a:r>
              <a:rPr lang="en-US" dirty="0" smtClean="0"/>
              <a:t> </a:t>
            </a:r>
          </a:p>
          <a:p>
            <a:pPr lvl="0"/>
            <a:r>
              <a:rPr lang="en-US" dirty="0" smtClean="0"/>
              <a:t>Disfranchisement: denying one the right to vote or participate in politics</a:t>
            </a:r>
          </a:p>
          <a:p>
            <a:pPr lvl="0"/>
            <a:r>
              <a:rPr lang="en-US" dirty="0" smtClean="0"/>
              <a:t>Poll Tax, Grandfather Clause, Intimidation, Violence</a:t>
            </a:r>
          </a:p>
          <a:p>
            <a:pPr lvl="0"/>
            <a:endParaRPr lang="en-US" dirty="0" smtClean="0"/>
          </a:p>
          <a:p>
            <a:pPr lvl="0"/>
            <a:r>
              <a:rPr lang="en-US" dirty="0" smtClean="0"/>
              <a:t>Civil Rights activists during the Movement sought to end segregation and then disfranchisement</a:t>
            </a:r>
          </a:p>
          <a:p>
            <a:r>
              <a:rPr lang="en-US" dirty="0" smtClean="0"/>
              <a:t> </a:t>
            </a:r>
          </a:p>
          <a:p>
            <a:endParaRPr lang="en-US" dirty="0"/>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3962400" y="1524000"/>
            <a:ext cx="4648199"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Plessy</a:t>
            </a:r>
            <a:r>
              <a:rPr lang="en-US" dirty="0" smtClean="0"/>
              <a:t> v. Ferguson (1896)</a:t>
            </a:r>
            <a:endParaRPr lang="en-US" dirty="0"/>
          </a:p>
        </p:txBody>
      </p:sp>
      <p:sp>
        <p:nvSpPr>
          <p:cNvPr id="3" name="Text Placeholder 2"/>
          <p:cNvSpPr>
            <a:spLocks noGrp="1"/>
          </p:cNvSpPr>
          <p:nvPr>
            <p:ph type="body" idx="2"/>
          </p:nvPr>
        </p:nvSpPr>
        <p:spPr/>
        <p:txBody>
          <a:bodyPr/>
          <a:lstStyle/>
          <a:p>
            <a:pPr lvl="0"/>
            <a:r>
              <a:rPr lang="en-US" dirty="0" smtClean="0"/>
              <a:t>Louisiana law segregated trains and other public transportation </a:t>
            </a:r>
          </a:p>
          <a:p>
            <a:pPr lvl="0"/>
            <a:r>
              <a:rPr lang="en-US" dirty="0" smtClean="0"/>
              <a:t> </a:t>
            </a:r>
          </a:p>
          <a:p>
            <a:pPr lvl="0"/>
            <a:r>
              <a:rPr lang="en-US" dirty="0" smtClean="0"/>
              <a:t>Homer A. </a:t>
            </a:r>
            <a:r>
              <a:rPr lang="en-US" dirty="0" err="1" smtClean="0"/>
              <a:t>Plessy</a:t>
            </a:r>
            <a:r>
              <a:rPr lang="en-US" dirty="0" smtClean="0"/>
              <a:t> was arrested for attempting to ride in a “whites only” train car</a:t>
            </a:r>
          </a:p>
          <a:p>
            <a:pPr lvl="0"/>
            <a:endParaRPr lang="en-US" dirty="0" smtClean="0"/>
          </a:p>
          <a:p>
            <a:pPr lvl="0"/>
            <a:r>
              <a:rPr lang="en-US" dirty="0" err="1" smtClean="0"/>
              <a:t>Plessy</a:t>
            </a:r>
            <a:r>
              <a:rPr lang="en-US" dirty="0" smtClean="0"/>
              <a:t> sued based on the argument that the law violated the 14</a:t>
            </a:r>
            <a:r>
              <a:rPr lang="en-US" baseline="30000" dirty="0" smtClean="0"/>
              <a:t>th</a:t>
            </a:r>
            <a:r>
              <a:rPr lang="en-US" dirty="0" smtClean="0"/>
              <a:t> Amendment and denied “equal protection”</a:t>
            </a:r>
          </a:p>
          <a:p>
            <a:pPr lvl="0"/>
            <a:endParaRPr lang="en-US" dirty="0" smtClean="0"/>
          </a:p>
          <a:p>
            <a:pPr lvl="0"/>
            <a:r>
              <a:rPr lang="en-US" dirty="0" smtClean="0"/>
              <a:t>Supreme Court decided 8 to1 to uphold the LA law </a:t>
            </a:r>
          </a:p>
          <a:p>
            <a:pPr lvl="0"/>
            <a:r>
              <a:rPr lang="en-US" dirty="0" smtClean="0"/>
              <a:t>“Separate but Equal”</a:t>
            </a:r>
          </a:p>
          <a:p>
            <a:pPr lvl="0"/>
            <a:endParaRPr lang="en-US" dirty="0" smtClean="0"/>
          </a:p>
          <a:p>
            <a:pPr lvl="0"/>
            <a:r>
              <a:rPr lang="en-US" dirty="0" smtClean="0"/>
              <a:t>Set a precedent for legalized segregation</a:t>
            </a:r>
          </a:p>
          <a:p>
            <a:r>
              <a:rPr lang="en-US" dirty="0" smtClean="0"/>
              <a:t> </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876800" y="2514600"/>
            <a:ext cx="2895599"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Rights Movement and World War II</a:t>
            </a:r>
            <a:endParaRPr lang="en-US" dirty="0"/>
          </a:p>
        </p:txBody>
      </p:sp>
      <p:sp>
        <p:nvSpPr>
          <p:cNvPr id="3" name="Text Placeholder 2"/>
          <p:cNvSpPr>
            <a:spLocks noGrp="1"/>
          </p:cNvSpPr>
          <p:nvPr>
            <p:ph type="body" idx="2"/>
          </p:nvPr>
        </p:nvSpPr>
        <p:spPr/>
        <p:txBody>
          <a:bodyPr>
            <a:normAutofit fontScale="85000" lnSpcReduction="20000"/>
          </a:bodyPr>
          <a:lstStyle/>
          <a:p>
            <a:pPr lvl="0"/>
            <a:r>
              <a:rPr lang="en-US" dirty="0" smtClean="0"/>
              <a:t>The U.S. military was segregated during WWII</a:t>
            </a:r>
          </a:p>
          <a:p>
            <a:pPr lvl="0"/>
            <a:endParaRPr lang="en-US" dirty="0" smtClean="0"/>
          </a:p>
          <a:p>
            <a:pPr lvl="0"/>
            <a:r>
              <a:rPr lang="en-US" dirty="0" smtClean="0"/>
              <a:t>Black soldiers returned with a determination to force the U.S. to uphold the democratic ideals they fought for in the war</a:t>
            </a:r>
          </a:p>
          <a:p>
            <a:pPr lvl="0"/>
            <a:endParaRPr lang="en-US" dirty="0" smtClean="0"/>
          </a:p>
          <a:p>
            <a:pPr lvl="0"/>
            <a:r>
              <a:rPr lang="en-US" dirty="0" smtClean="0"/>
              <a:t>NAACP membership: 1940- 50K; 1945- 450K</a:t>
            </a:r>
          </a:p>
          <a:p>
            <a:pPr lvl="0"/>
            <a:endParaRPr lang="en-US" dirty="0" smtClean="0"/>
          </a:p>
          <a:p>
            <a:pPr lvl="0"/>
            <a:r>
              <a:rPr lang="en-US" dirty="0" smtClean="0"/>
              <a:t>Other groups emerged during and after WWII</a:t>
            </a:r>
          </a:p>
          <a:p>
            <a:r>
              <a:rPr lang="en-US" dirty="0" smtClean="0"/>
              <a:t> </a:t>
            </a:r>
          </a:p>
          <a:p>
            <a:pPr lvl="0"/>
            <a:r>
              <a:rPr lang="en-US" dirty="0" smtClean="0"/>
              <a:t>A. Philip Randolph: “Double V” campaign (1940) victory against fascism and racism</a:t>
            </a:r>
          </a:p>
          <a:p>
            <a:pPr lvl="0"/>
            <a:endParaRPr lang="en-US" dirty="0" smtClean="0"/>
          </a:p>
          <a:p>
            <a:pPr lvl="0"/>
            <a:r>
              <a:rPr lang="en-US" dirty="0" smtClean="0"/>
              <a:t>Brotherhood of Sleeping Car Porters</a:t>
            </a:r>
          </a:p>
          <a:p>
            <a:pPr lvl="0"/>
            <a:endParaRPr lang="en-US" dirty="0" smtClean="0"/>
          </a:p>
          <a:p>
            <a:pPr lvl="0"/>
            <a:r>
              <a:rPr lang="en-US" dirty="0" smtClean="0"/>
              <a:t>Planned to organize a march on Washington D.C. to protest military segregation</a:t>
            </a:r>
          </a:p>
          <a:p>
            <a:pPr lvl="0"/>
            <a:endParaRPr lang="en-US" dirty="0" smtClean="0"/>
          </a:p>
          <a:p>
            <a:pPr lvl="0"/>
            <a:r>
              <a:rPr lang="en-US" dirty="0" smtClean="0"/>
              <a:t>FDR avoided the march by issuing executive order #8802 (1941) that ended discrimination in the defense industry</a:t>
            </a:r>
          </a:p>
          <a:p>
            <a:endParaRPr lang="en-US" dirty="0"/>
          </a:p>
        </p:txBody>
      </p:sp>
      <p:pic>
        <p:nvPicPr>
          <p:cNvPr id="4099" name="Picture 3"/>
          <p:cNvPicPr>
            <a:picLocks noGrp="1" noChangeAspect="1" noChangeArrowheads="1"/>
          </p:cNvPicPr>
          <p:nvPr>
            <p:ph sz="half" idx="1"/>
          </p:nvPr>
        </p:nvPicPr>
        <p:blipFill>
          <a:blip r:embed="rId2" cstate="print"/>
          <a:srcRect/>
          <a:stretch>
            <a:fillRect/>
          </a:stretch>
        </p:blipFill>
        <p:spPr bwMode="auto">
          <a:xfrm>
            <a:off x="4519295" y="1676400"/>
            <a:ext cx="322326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t>
            </a:r>
            <a:br>
              <a:rPr lang="en-US" dirty="0" smtClean="0"/>
            </a:br>
            <a:r>
              <a:rPr lang="en-US" dirty="0" smtClean="0"/>
              <a:t>Congress of Racial Equality</a:t>
            </a:r>
            <a:endParaRPr lang="en-US" dirty="0"/>
          </a:p>
        </p:txBody>
      </p:sp>
      <p:sp>
        <p:nvSpPr>
          <p:cNvPr id="3" name="Text Placeholder 2"/>
          <p:cNvSpPr>
            <a:spLocks noGrp="1"/>
          </p:cNvSpPr>
          <p:nvPr>
            <p:ph type="body" idx="2"/>
          </p:nvPr>
        </p:nvSpPr>
        <p:spPr/>
        <p:txBody>
          <a:bodyPr>
            <a:normAutofit fontScale="92500" lnSpcReduction="10000"/>
          </a:bodyPr>
          <a:lstStyle/>
          <a:p>
            <a:pPr lvl="0"/>
            <a:r>
              <a:rPr lang="en-US" dirty="0" smtClean="0"/>
              <a:t>The nation’s first civil rights group</a:t>
            </a:r>
          </a:p>
          <a:p>
            <a:pPr lvl="0"/>
            <a:endParaRPr lang="en-US" dirty="0" smtClean="0"/>
          </a:p>
          <a:p>
            <a:pPr lvl="0"/>
            <a:r>
              <a:rPr lang="en-US" dirty="0" smtClean="0"/>
              <a:t>“Intra racial” group designed to confront racism (1942)</a:t>
            </a:r>
          </a:p>
          <a:p>
            <a:pPr lvl="0"/>
            <a:endParaRPr lang="en-US" dirty="0" smtClean="0"/>
          </a:p>
          <a:p>
            <a:pPr lvl="0"/>
            <a:r>
              <a:rPr lang="en-US" dirty="0" smtClean="0"/>
              <a:t>Founded by James Farmer in Chicago to protest discrimination in restaurants</a:t>
            </a:r>
          </a:p>
          <a:p>
            <a:pPr lvl="0"/>
            <a:endParaRPr lang="en-US" dirty="0" smtClean="0"/>
          </a:p>
          <a:p>
            <a:pPr lvl="0"/>
            <a:r>
              <a:rPr lang="en-US" dirty="0" smtClean="0"/>
              <a:t>Introduced the idea of change through nonviolence  used throughout the Movement</a:t>
            </a:r>
          </a:p>
          <a:p>
            <a:pPr lvl="0"/>
            <a:endParaRPr lang="en-US" dirty="0" smtClean="0"/>
          </a:p>
          <a:p>
            <a:pPr lvl="0"/>
            <a:r>
              <a:rPr lang="en-US" dirty="0" smtClean="0"/>
              <a:t>Most early chapters were in the North and comprised of white middle class</a:t>
            </a:r>
          </a:p>
          <a:p>
            <a:pPr lvl="0"/>
            <a:r>
              <a:rPr lang="en-US" dirty="0" smtClean="0"/>
              <a:t>1.  Voter registration drives</a:t>
            </a:r>
          </a:p>
          <a:p>
            <a:pPr lvl="0"/>
            <a:r>
              <a:rPr lang="en-US" dirty="0" smtClean="0"/>
              <a:t>2.  Gave support to sit-in movement and freedom rides</a:t>
            </a:r>
          </a:p>
          <a:p>
            <a:pPr lvl="0"/>
            <a:r>
              <a:rPr lang="en-US" dirty="0" smtClean="0"/>
              <a:t>3.  Argued that black political power offered the best hope for racial equality</a:t>
            </a:r>
          </a:p>
          <a:p>
            <a:r>
              <a:rPr lang="en-US" dirty="0" smtClean="0"/>
              <a:t>  </a:t>
            </a:r>
          </a:p>
          <a:p>
            <a:endParaRPr lang="en-US" dirty="0"/>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4953000" y="1905000"/>
            <a:ext cx="2362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Segregation</a:t>
            </a:r>
            <a:endParaRPr lang="en-US" dirty="0"/>
          </a:p>
        </p:txBody>
      </p:sp>
      <p:sp>
        <p:nvSpPr>
          <p:cNvPr id="3" name="Text Placeholder 2"/>
          <p:cNvSpPr>
            <a:spLocks noGrp="1"/>
          </p:cNvSpPr>
          <p:nvPr>
            <p:ph type="body" idx="2"/>
          </p:nvPr>
        </p:nvSpPr>
        <p:spPr/>
        <p:txBody>
          <a:bodyPr>
            <a:normAutofit fontScale="92500" lnSpcReduction="20000"/>
          </a:bodyPr>
          <a:lstStyle/>
          <a:p>
            <a:pPr lvl="0"/>
            <a:r>
              <a:rPr lang="en-US" dirty="0" smtClean="0"/>
              <a:t>Brown v. Board of Education of Topeka Kansas (1954)</a:t>
            </a:r>
          </a:p>
          <a:p>
            <a:pPr lvl="0"/>
            <a:endParaRPr lang="en-US" dirty="0" smtClean="0"/>
          </a:p>
          <a:p>
            <a:pPr lvl="0"/>
            <a:r>
              <a:rPr lang="en-US" dirty="0" smtClean="0"/>
              <a:t>The NAACP funded several civil rights attorneys to challenge </a:t>
            </a:r>
            <a:r>
              <a:rPr lang="en-US" dirty="0" err="1" smtClean="0"/>
              <a:t>Plessy</a:t>
            </a:r>
            <a:r>
              <a:rPr lang="en-US" dirty="0" smtClean="0"/>
              <a:t> v. Ferguson led by </a:t>
            </a:r>
            <a:r>
              <a:rPr lang="en-US" dirty="0" err="1" smtClean="0"/>
              <a:t>Thurgood</a:t>
            </a:r>
            <a:r>
              <a:rPr lang="en-US" dirty="0" smtClean="0"/>
              <a:t> Marshall</a:t>
            </a:r>
          </a:p>
          <a:p>
            <a:pPr lvl="0"/>
            <a:endParaRPr lang="en-US" dirty="0" smtClean="0"/>
          </a:p>
          <a:p>
            <a:pPr lvl="0"/>
            <a:r>
              <a:rPr lang="en-US" dirty="0" smtClean="0"/>
              <a:t>Oliver Brown’s daughter Linda Brown, a third grader, had to ride to Monroe Elementary, her segregated black school miles away, while Sumner Elementary, a white school, was seven blocks from her home</a:t>
            </a:r>
          </a:p>
          <a:p>
            <a:pPr lvl="0"/>
            <a:endParaRPr lang="en-US" dirty="0" smtClean="0"/>
          </a:p>
          <a:p>
            <a:pPr lvl="0"/>
            <a:r>
              <a:rPr lang="en-US" dirty="0" smtClean="0"/>
              <a:t>NAACP leadership directed the parents to enroll their children in the closest neighborhood school in the fall of 1951</a:t>
            </a:r>
          </a:p>
          <a:p>
            <a:pPr lvl="0"/>
            <a:endParaRPr lang="en-US" dirty="0" smtClean="0"/>
          </a:p>
          <a:p>
            <a:pPr lvl="0"/>
            <a:r>
              <a:rPr lang="en-US" dirty="0" smtClean="0"/>
              <a:t>They were refused enrollment and directed to segregated schools</a:t>
            </a:r>
          </a:p>
          <a:p>
            <a:pPr lvl="0"/>
            <a:endParaRPr lang="en-US" dirty="0" smtClean="0"/>
          </a:p>
          <a:p>
            <a:pPr lvl="0"/>
            <a:r>
              <a:rPr lang="en-US" dirty="0" smtClean="0"/>
              <a:t>Brown combined five cases from DE, KS, SC, VA, DC into a class action suite</a:t>
            </a:r>
          </a:p>
          <a:p>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3878262" y="2595562"/>
            <a:ext cx="450532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 Board of Education</a:t>
            </a:r>
            <a:endParaRPr lang="en-US" dirty="0"/>
          </a:p>
        </p:txBody>
      </p:sp>
      <p:sp>
        <p:nvSpPr>
          <p:cNvPr id="3" name="Text Placeholder 2"/>
          <p:cNvSpPr>
            <a:spLocks noGrp="1"/>
          </p:cNvSpPr>
          <p:nvPr>
            <p:ph type="body" idx="2"/>
          </p:nvPr>
        </p:nvSpPr>
        <p:spPr/>
        <p:txBody>
          <a:bodyPr/>
          <a:lstStyle/>
          <a:p>
            <a:pPr lvl="0"/>
            <a:r>
              <a:rPr lang="en-US" dirty="0" smtClean="0"/>
              <a:t>9-0 decision of the Supreme Court declared the concept of racial segregation “… violated the 14</a:t>
            </a:r>
            <a:r>
              <a:rPr lang="en-US" baseline="30000" dirty="0" smtClean="0"/>
              <a:t>th</a:t>
            </a:r>
            <a:r>
              <a:rPr lang="en-US" dirty="0" smtClean="0"/>
              <a:t> amendment to the U.S. Constitution, which guarantees all citizens equal protection of the laws”</a:t>
            </a:r>
          </a:p>
          <a:p>
            <a:pPr lvl="0"/>
            <a:endParaRPr lang="en-US" dirty="0" smtClean="0"/>
          </a:p>
          <a:p>
            <a:pPr lvl="0"/>
            <a:r>
              <a:rPr lang="en-US" dirty="0" smtClean="0"/>
              <a:t>Jim Crow segregation laws were struck down by the court’s decision and were declared unconstitutional</a:t>
            </a:r>
          </a:p>
          <a:p>
            <a:pPr lvl="0"/>
            <a:endParaRPr lang="en-US" dirty="0" smtClean="0"/>
          </a:p>
          <a:p>
            <a:r>
              <a:rPr lang="en-US" dirty="0" smtClean="0"/>
              <a:t>Ending segregation meant Jim Crow laws were no longer to be enforced</a:t>
            </a:r>
            <a:endParaRPr lang="en-US" dirty="0"/>
          </a:p>
        </p:txBody>
      </p:sp>
      <p:pic>
        <p:nvPicPr>
          <p:cNvPr id="7171" name="Picture 3"/>
          <p:cNvPicPr>
            <a:picLocks noGrp="1" noChangeAspect="1" noChangeArrowheads="1"/>
          </p:cNvPicPr>
          <p:nvPr>
            <p:ph sz="half" idx="1"/>
          </p:nvPr>
        </p:nvPicPr>
        <p:blipFill>
          <a:blip r:embed="rId2" cstate="print"/>
          <a:srcRect/>
          <a:stretch>
            <a:fillRect/>
          </a:stretch>
        </p:blipFill>
        <p:spPr bwMode="auto">
          <a:xfrm>
            <a:off x="4114800" y="2057400"/>
            <a:ext cx="4419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Backlash</a:t>
            </a:r>
            <a:endParaRPr lang="en-US" dirty="0"/>
          </a:p>
        </p:txBody>
      </p:sp>
      <p:sp>
        <p:nvSpPr>
          <p:cNvPr id="3" name="Text Placeholder 2"/>
          <p:cNvSpPr>
            <a:spLocks noGrp="1"/>
          </p:cNvSpPr>
          <p:nvPr>
            <p:ph type="body" idx="2"/>
          </p:nvPr>
        </p:nvSpPr>
        <p:spPr/>
        <p:txBody>
          <a:bodyPr>
            <a:normAutofit fontScale="92500"/>
          </a:bodyPr>
          <a:lstStyle/>
          <a:p>
            <a:pPr lvl="0"/>
            <a:r>
              <a:rPr lang="en-US" dirty="0" smtClean="0"/>
              <a:t>Not everyone accepted the Brown v. Board of Education decision </a:t>
            </a:r>
          </a:p>
          <a:p>
            <a:pPr lvl="0"/>
            <a:endParaRPr lang="en-US" dirty="0" smtClean="0"/>
          </a:p>
          <a:p>
            <a:pPr lvl="0"/>
            <a:r>
              <a:rPr lang="en-US" dirty="0" smtClean="0"/>
              <a:t>In Virginia, Senator Harry F. Byrd, Sr. organized the Massive Resistance Movement that included the closing of schools rather than desegregating them</a:t>
            </a:r>
          </a:p>
          <a:p>
            <a:pPr lvl="0"/>
            <a:endParaRPr lang="en-US" dirty="0" smtClean="0"/>
          </a:p>
          <a:p>
            <a:pPr lvl="0"/>
            <a:r>
              <a:rPr lang="en-US" dirty="0" smtClean="0"/>
              <a:t>In Arkansas, Gov. </a:t>
            </a:r>
            <a:r>
              <a:rPr lang="en-US" dirty="0" err="1" smtClean="0"/>
              <a:t>Orval</a:t>
            </a:r>
            <a:r>
              <a:rPr lang="en-US" dirty="0" smtClean="0"/>
              <a:t> </a:t>
            </a:r>
            <a:r>
              <a:rPr lang="en-US" dirty="0" err="1" smtClean="0"/>
              <a:t>Faubus</a:t>
            </a:r>
            <a:r>
              <a:rPr lang="en-US" dirty="0" smtClean="0"/>
              <a:t> called out his state's National Guard to block black students' entry to Little Rock High School</a:t>
            </a:r>
          </a:p>
          <a:p>
            <a:pPr lvl="0"/>
            <a:endParaRPr lang="en-US" dirty="0" smtClean="0"/>
          </a:p>
          <a:p>
            <a:pPr lvl="0"/>
            <a:r>
              <a:rPr lang="en-US" dirty="0" smtClean="0"/>
              <a:t>President Dwight Eisenhower responded by deploying the 101st Airborne Division and by Federalizing Arkansas’ National Guard</a:t>
            </a:r>
          </a:p>
          <a:p>
            <a:pPr lvl="0"/>
            <a:endParaRPr lang="en-US" dirty="0" smtClean="0"/>
          </a:p>
          <a:p>
            <a:r>
              <a:rPr lang="en-US" dirty="0" smtClean="0"/>
              <a:t>After the Brown decision, enthusiasm across the country gained momentum</a:t>
            </a:r>
            <a:endParaRPr lang="en-US" dirty="0"/>
          </a:p>
        </p:txBody>
      </p:sp>
      <p:pic>
        <p:nvPicPr>
          <p:cNvPr id="8195" name="Picture 3"/>
          <p:cNvPicPr>
            <a:picLocks noGrp="1" noChangeAspect="1" noChangeArrowheads="1"/>
          </p:cNvPicPr>
          <p:nvPr>
            <p:ph sz="half" idx="1"/>
          </p:nvPr>
        </p:nvPicPr>
        <p:blipFill>
          <a:blip r:embed="rId2" cstate="print"/>
          <a:srcRect/>
          <a:stretch>
            <a:fillRect/>
          </a:stretch>
        </p:blipFill>
        <p:spPr bwMode="auto">
          <a:xfrm>
            <a:off x="3886200" y="2133600"/>
            <a:ext cx="4800599"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E6701D5FE7F54BAF04F75122805CDD" ma:contentTypeVersion="0" ma:contentTypeDescription="Create a new document." ma:contentTypeScope="" ma:versionID="a2ffce615fb43c73c0dfa06f590b982d">
  <xsd:schema xmlns:xsd="http://www.w3.org/2001/XMLSchema" xmlns:xs="http://www.w3.org/2001/XMLSchema" xmlns:p="http://schemas.microsoft.com/office/2006/metadata/properties" targetNamespace="http://schemas.microsoft.com/office/2006/metadata/properties" ma:root="true" ma:fieldsID="943753880b1f0476552e9733cf2313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6598CF-2372-4754-BA59-1960E13D2DFA}"/>
</file>

<file path=customXml/itemProps2.xml><?xml version="1.0" encoding="utf-8"?>
<ds:datastoreItem xmlns:ds="http://schemas.openxmlformats.org/officeDocument/2006/customXml" ds:itemID="{719DF772-3B23-46FD-A224-F4FA26947EFC}"/>
</file>

<file path=customXml/itemProps3.xml><?xml version="1.0" encoding="utf-8"?>
<ds:datastoreItem xmlns:ds="http://schemas.openxmlformats.org/officeDocument/2006/customXml" ds:itemID="{14BE476B-8D93-41C0-96C6-C38B0689C95D}"/>
</file>

<file path=docProps/app.xml><?xml version="1.0" encoding="utf-8"?>
<Properties xmlns="http://schemas.openxmlformats.org/officeDocument/2006/extended-properties" xmlns:vt="http://schemas.openxmlformats.org/officeDocument/2006/docPropsVTypes">
  <Template>Flow</Template>
  <TotalTime>324</TotalTime>
  <Words>2438</Words>
  <Application>Microsoft Office PowerPoint</Application>
  <PresentationFormat>On-screen Show (4:3)</PresentationFormat>
  <Paragraphs>292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The Civil Rights Movement</vt:lpstr>
      <vt:lpstr>What are Civil Rights?</vt:lpstr>
      <vt:lpstr>The Origins of the Civil Rights Movement</vt:lpstr>
      <vt:lpstr>Plessy v. Ferguson (1896)</vt:lpstr>
      <vt:lpstr>The Civil Rights Movement and World War II</vt:lpstr>
      <vt:lpstr>C.O.R.E  Congress of Racial Equality</vt:lpstr>
      <vt:lpstr>Ending Segregation</vt:lpstr>
      <vt:lpstr>Brown v. Board of Education</vt:lpstr>
      <vt:lpstr>Backlash</vt:lpstr>
      <vt:lpstr>Desegregation</vt:lpstr>
      <vt:lpstr>Desegregation</vt:lpstr>
      <vt:lpstr>Rev. Dr. Martin Luther King Jr.</vt:lpstr>
      <vt:lpstr>The Sit-In Movement</vt:lpstr>
      <vt:lpstr>The Sit-In Movement</vt:lpstr>
      <vt:lpstr>The Freedom Rides (1961)</vt:lpstr>
      <vt:lpstr>The Freedom Rides</vt:lpstr>
      <vt:lpstr>The Freedom Rides</vt:lpstr>
      <vt:lpstr>The Birmingham Protests (1963)</vt:lpstr>
      <vt:lpstr>The Birmingham Protests</vt:lpstr>
      <vt:lpstr>Ending Segregation</vt:lpstr>
      <vt:lpstr>Ending Disfranchisement </vt:lpstr>
      <vt:lpstr>The Selma Marches</vt:lpstr>
      <vt:lpstr>The Selma Marches</vt:lpstr>
      <vt:lpstr>Voting Rights Act (1965)</vt:lpstr>
      <vt:lpstr>“Black Power”</vt:lpstr>
      <vt:lpstr>Divisions within the Movement</vt:lpstr>
      <vt:lpstr>Divisions within the Movement </vt:lpstr>
      <vt:lpstr>Civil Rights in the 21st Century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dc:title>
  <dc:creator>Owner</dc:creator>
  <cp:lastModifiedBy>Owner</cp:lastModifiedBy>
  <cp:revision>35</cp:revision>
  <dcterms:created xsi:type="dcterms:W3CDTF">2010-04-01T15:26:25Z</dcterms:created>
  <dcterms:modified xsi:type="dcterms:W3CDTF">2010-04-02T00:55:48Z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0x01010015E6701D5FE7F54BAF04F75122805CDD</vt:lpwstr>
  </property>
</Properties>
</file>