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C6665E-23FE-424E-A7D6-D4C7513A239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3379EC-611F-4414-A607-7C915D7808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1200" y="1070093"/>
            <a:ext cx="5562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Introduction to Law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Chapter 7 Notes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“Crime in America”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www.jesus-is-savior.com/Evils%20in%20Government/Federal%20Reserve%20Scam/crime_scene_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96" y="2057400"/>
            <a:ext cx="56007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ttorneydaviddrew.com/images/victi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5" y="636309"/>
            <a:ext cx="2809875" cy="27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5240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Victims of Crime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001" y="5465332"/>
            <a:ext cx="8795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gender, socio-economic status, race, </a:t>
            </a:r>
            <a:r>
              <a:rPr lang="en-US" dirty="0"/>
              <a:t>and </a:t>
            </a:r>
            <a:r>
              <a:rPr lang="en-US" dirty="0" smtClean="0"/>
              <a:t>location are </a:t>
            </a:r>
            <a:r>
              <a:rPr lang="en-US" dirty="0"/>
              <a:t>all factors influencing a person’s likelihood of becoming a victim</a:t>
            </a:r>
          </a:p>
        </p:txBody>
      </p:sp>
      <p:pic>
        <p:nvPicPr>
          <p:cNvPr id="1028" name="Picture 4" descr="http://wpln.org/wp-content/2012/08/Screen-Shot-2012-08-01-at-4.43.57-PM-e13438589439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75" y="2227863"/>
            <a:ext cx="4989468" cy="29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1076768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Crime affects all segments of society…each year more than 24 million Americans aged 12 or older are victims of crime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8862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those aged 12 to 24 were victims of violent crimes most frequently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824" y="38100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Crime </a:t>
            </a:r>
            <a:r>
              <a:rPr lang="en-US" b="1" dirty="0"/>
              <a:t>-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4756" y="1676400"/>
            <a:ext cx="5558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- </a:t>
            </a:r>
            <a:r>
              <a:rPr lang="en-US" dirty="0"/>
              <a:t>crimes against </a:t>
            </a:r>
            <a:r>
              <a:rPr lang="en-US" i="1" u="sng" dirty="0"/>
              <a:t>people</a:t>
            </a:r>
            <a:r>
              <a:rPr lang="en-US" dirty="0"/>
              <a:t> =&gt; murder, battery, assault, rape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- crimes against </a:t>
            </a:r>
            <a:r>
              <a:rPr lang="en-US" i="1" u="sng" dirty="0"/>
              <a:t>property</a:t>
            </a:r>
            <a:r>
              <a:rPr lang="en-US" dirty="0"/>
              <a:t> =&gt; burglary, embezzlement, and receiving stolen goods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- crimes against the </a:t>
            </a:r>
            <a:r>
              <a:rPr lang="en-US" i="1" u="sng" dirty="0"/>
              <a:t>public</a:t>
            </a:r>
            <a:r>
              <a:rPr lang="en-US" dirty="0"/>
              <a:t> =&gt; hate crimes, vagrancy, and disorderly </a:t>
            </a:r>
            <a:r>
              <a:rPr lang="en-US" dirty="0" smtClean="0"/>
              <a:t>conduct</a:t>
            </a:r>
            <a:endParaRPr lang="en-US" dirty="0"/>
          </a:p>
        </p:txBody>
      </p:sp>
      <p:pic>
        <p:nvPicPr>
          <p:cNvPr id="4098" name="Picture 2" descr="http://www.fbi.gov/about-us/cjis/ucr/crime-in-the-u.s/2010/crime-in-the-u.s.-2010/offenses-known-to-law-enforcement/10crimeclock.gif/image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5543286" cy="25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bi.gov/news/stories/2012/june/crimes_061112/image/crime-rates-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31" y="838200"/>
            <a:ext cx="2808402" cy="31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54468"/>
            <a:ext cx="6923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act which the government has deemed contrary to the public good: a wrong which the government has determined injurious to the public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2824" y="121920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Types of Crimes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90800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 </a:t>
            </a:r>
          </a:p>
          <a:p>
            <a:r>
              <a:rPr lang="en-US" dirty="0"/>
              <a:t>- One way in which crime affects us all is that it </a:t>
            </a:r>
            <a:r>
              <a:rPr lang="en-US" i="1" u="sng" dirty="0"/>
              <a:t>monetarily</a:t>
            </a:r>
            <a:r>
              <a:rPr lang="en-US" dirty="0"/>
              <a:t>…the total amount of government expenditures on crime is approximately </a:t>
            </a:r>
            <a:r>
              <a:rPr lang="en-US" i="1" u="sng" dirty="0"/>
              <a:t>$150 billion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- a family of four pays an average of more than </a:t>
            </a:r>
            <a:r>
              <a:rPr lang="en-US" i="1" u="sng" dirty="0"/>
              <a:t>$1,500</a:t>
            </a:r>
            <a:r>
              <a:rPr lang="en-US" dirty="0"/>
              <a:t> in taxes relating to </a:t>
            </a:r>
            <a:r>
              <a:rPr lang="en-US" dirty="0" smtClean="0"/>
              <a:t>crime</a:t>
            </a:r>
            <a:endParaRPr lang="en-US" dirty="0"/>
          </a:p>
        </p:txBody>
      </p:sp>
      <p:pic>
        <p:nvPicPr>
          <p:cNvPr id="3074" name="Picture 2" descr="http://infographics-images.idlelist.com/wp-content/uploads/2012/07/the-highest-and-lowest-crime-rates-in-major-us-cit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06" y="2223155"/>
            <a:ext cx="5125097" cy="41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Crime rates are influenced by many factors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21732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</a:t>
            </a:r>
            <a:r>
              <a:rPr lang="en-US" u="sng" dirty="0" smtClean="0"/>
              <a:t>Location</a:t>
            </a:r>
            <a:r>
              <a:rPr lang="en-US" dirty="0" smtClean="0"/>
              <a:t> – violent crime rate in urban areas is about 70% higher than the rural rate and 35% higher than the suburban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3070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</a:t>
            </a:r>
            <a:r>
              <a:rPr lang="en-US" u="sng" dirty="0" smtClean="0"/>
              <a:t>Age</a:t>
            </a:r>
            <a:r>
              <a:rPr lang="en-US" dirty="0" smtClean="0"/>
              <a:t> – 15 – 24 year olds commit most violent crimes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621" y="185382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</a:t>
            </a:r>
            <a:r>
              <a:rPr lang="en-US" u="sng" dirty="0" smtClean="0"/>
              <a:t>Gender</a:t>
            </a:r>
            <a:r>
              <a:rPr lang="en-US" dirty="0" smtClean="0"/>
              <a:t> – males are 4X as likely to commit a crime than females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023" y="197346"/>
            <a:ext cx="8960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					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099066"/>
            <a:ext cx="111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1. poverty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1283732"/>
            <a:ext cx="208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2.  permissive courts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5180" y="2895600"/>
            <a:ext cx="1873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3.  unemployment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3295" y="3218855"/>
            <a:ext cx="206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4.  lack of education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93" y="304800"/>
            <a:ext cx="3893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Reasons suggested for high crime rates: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baxinteraction.co.uk/blog/wp-content/uploads/2011/12/poverty-and-cr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74132"/>
            <a:ext cx="1525683" cy="13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--TM9z-AC-4Q/T-v6kqlco1I/AAAAAAAAFQc/V19A5PSyeNI/s1600/get_out_of_jail_f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400" y="724466"/>
            <a:ext cx="2555693" cy="149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g.wsj.net/public/resources/images/NA-AX089C_Numbg_NS_2009041422534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6939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lao.ca.gov/2008/crim/inmate_education/fig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400" y="3588187"/>
            <a:ext cx="3499536" cy="30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0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samhsa.gov/data/DASIS/TEDS2k7AWeb/Images/TEDS2k7A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053"/>
            <a:ext cx="3959765" cy="27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0350" y="2964760"/>
            <a:ext cx="2604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5.  abuse of alcohol/drugs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http://i.huffpost.com/gen/143308/thumbs/s-CABRINI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19" y="189362"/>
            <a:ext cx="3684562" cy="26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5308" y="2892212"/>
            <a:ext cx="314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6.  inadequate police protection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6316829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7.  rising population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589541" y="6290120"/>
            <a:ext cx="2824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8.  lack of parental guidance</a:t>
            </a:r>
            <a:endParaRPr lang="en-US" dirty="0" smtClean="0"/>
          </a:p>
        </p:txBody>
      </p:sp>
      <p:pic>
        <p:nvPicPr>
          <p:cNvPr id="8" name="Picture 7" descr="http://www.fbi.gov/news/stories/2012/october/annual-crime-in-the-u.s.-report-released/image/regional-crime-r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7" y="3342131"/>
            <a:ext cx="3987260" cy="29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s.sodahead.com/polls/000155918/polls_parental_guidance_0826_495204_answer_1_xlarg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354739"/>
            <a:ext cx="3812481" cy="28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 </a:t>
            </a:r>
            <a:endParaRPr lang="en-US" dirty="0" smtClean="0"/>
          </a:p>
          <a:p>
            <a:r>
              <a:rPr lang="en-US" i="1" dirty="0" smtClean="0"/>
              <a:t>					</a:t>
            </a:r>
            <a:endParaRPr lang="en-US" dirty="0" smtClean="0"/>
          </a:p>
          <a:p>
            <a:r>
              <a:rPr lang="en-US" i="1" dirty="0" smtClean="0"/>
              <a:t>					 </a:t>
            </a:r>
            <a:endParaRPr lang="en-US" dirty="0" smtClean="0"/>
          </a:p>
          <a:p>
            <a:r>
              <a:rPr lang="en-US" i="1" dirty="0" smtClean="0"/>
              <a:t>				 </a:t>
            </a:r>
            <a:endParaRPr lang="en-US" dirty="0" smtClean="0"/>
          </a:p>
          <a:p>
            <a:r>
              <a:rPr lang="en-US" i="1" dirty="0" smtClean="0"/>
              <a:t>			 </a:t>
            </a:r>
            <a:endParaRPr lang="en-US" dirty="0" smtClean="0"/>
          </a:p>
          <a:p>
            <a:r>
              <a:rPr lang="en-US" i="1" dirty="0" smtClean="0"/>
              <a:t>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2266" y="2875002"/>
            <a:ext cx="266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9.  a breakdown on morals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82604" y="2988099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10.  ineffective correctional system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18198" y="6096000"/>
            <a:ext cx="322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11.  little chance of being caught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034062" y="6096000"/>
            <a:ext cx="507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12.  influence of movies, television, and video games</a:t>
            </a:r>
            <a:endParaRPr lang="en-US" dirty="0"/>
          </a:p>
        </p:txBody>
      </p:sp>
      <p:pic>
        <p:nvPicPr>
          <p:cNvPr id="5124" name="Picture 4" descr="http://sas-origin.onstreammedia.com/origin/gallupinc/GallupSpaces/Production/Cms/POLL/miqgfqtpdeicn2x7rc9-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430"/>
            <a:ext cx="47053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edia.mcclatchydc.com/smedia/2010/11/29/17/20101129_PRISONS_capacity.large.prod_affiliate.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0185"/>
            <a:ext cx="3301274" cy="282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2.bp.blogspot.com/_p25edAlk8Xc/TLSHBAtLilI/AAAAAAAAA-s/xuyWXeeTq8s/s1600/getting+cau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9" y="3502585"/>
            <a:ext cx="2923597" cy="2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preview.mediaviolence.org/wp-content/uploads/2011/06/slideshow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67" y="3429000"/>
            <a:ext cx="4368546" cy="25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524" y="4722674"/>
            <a:ext cx="6036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- </a:t>
            </a:r>
            <a:r>
              <a:rPr lang="en-US" dirty="0"/>
              <a:t>every year over </a:t>
            </a:r>
            <a:r>
              <a:rPr lang="en-US" i="1" u="sng" dirty="0"/>
              <a:t>1 million</a:t>
            </a:r>
            <a:r>
              <a:rPr lang="en-US" dirty="0"/>
              <a:t> are arrested for driving under the influence of alcohol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Implied consent law</a:t>
            </a:r>
            <a:r>
              <a:rPr lang="en-US" dirty="0"/>
              <a:t> -  </a:t>
            </a:r>
            <a:r>
              <a:rPr lang="en-US" i="1" dirty="0"/>
              <a:t>driver agrees to submit to a BAC test in exchange for the privilege of driving</a:t>
            </a:r>
            <a:endParaRPr lang="en-US" dirty="0"/>
          </a:p>
        </p:txBody>
      </p:sp>
      <p:pic>
        <p:nvPicPr>
          <p:cNvPr id="7170" name="Picture 2" descr="http://www.rita.dot.gov/bts/sites/rita.dot.gov.bts/files/publications/by_the_numbers/drunk_driving/images/figure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51" y="1505525"/>
            <a:ext cx="5105400" cy="3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questionsattorney.com/wp-content/uploads/2012/07/dui-attorney-infographic-jp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5171"/>
            <a:ext cx="1834767" cy="45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Substance Abuse and Crime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599" y="521732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according to the Dept. of Justice, alcohol was a factor in </a:t>
            </a:r>
            <a:r>
              <a:rPr lang="en-US" dirty="0" smtClean="0"/>
              <a:t>35% of </a:t>
            </a:r>
            <a:r>
              <a:rPr lang="en-US" dirty="0"/>
              <a:t>violent crimes committed in the U.S. in </a:t>
            </a:r>
            <a:r>
              <a:rPr lang="en-US" dirty="0" smtClean="0"/>
              <a:t>2010; 2/3 of </a:t>
            </a:r>
            <a:r>
              <a:rPr lang="en-US" dirty="0"/>
              <a:t>the victims who suffered violence by a spouse, former spouse, boyfriend, or girlfriend report that alcohol had been a factor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525" y="167255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DUI….DWI…BAC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07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1909"/>
            <a:ext cx="5562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between </a:t>
            </a:r>
            <a:r>
              <a:rPr lang="en-US" dirty="0" smtClean="0"/>
              <a:t>50% and 75% of </a:t>
            </a:r>
            <a:r>
              <a:rPr lang="en-US" dirty="0"/>
              <a:t>persons who enter the criminal justice system test positive for one or more drugs at the time of their arrest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- possession, distribution, or the sale of certain drugs is a crime that may violate </a:t>
            </a:r>
            <a:r>
              <a:rPr lang="en-US" dirty="0" smtClean="0"/>
              <a:t>federal law, state </a:t>
            </a:r>
            <a:r>
              <a:rPr lang="en-US" dirty="0"/>
              <a:t>law, </a:t>
            </a:r>
            <a:r>
              <a:rPr lang="en-US" dirty="0" smtClean="0"/>
              <a:t>or both</a:t>
            </a:r>
            <a:endParaRPr lang="en-US" dirty="0"/>
          </a:p>
        </p:txBody>
      </p:sp>
      <p:pic>
        <p:nvPicPr>
          <p:cNvPr id="8196" name="Picture 4" descr="http://www.rdbutlerlaw.com/wp-content/uploads/47466883a427195a70896f6f0aea7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449567" cy="31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pacrimestats.info/PCCDReports/CrimeJusticeTrendReports/2009/Criminal_Justice_Trend_Reports/Drug_Abuse_Violations/2009_Drugs_ArrestsPer100K_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183234"/>
            <a:ext cx="5029200" cy="33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3810000"/>
            <a:ext cx="29059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federal and most state laws now </a:t>
            </a:r>
            <a:r>
              <a:rPr lang="en-US" dirty="0" smtClean="0"/>
              <a:t>carry harsher penalties </a:t>
            </a:r>
            <a:r>
              <a:rPr lang="en-US" dirty="0"/>
              <a:t>for drug offenders than they once did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" y="5715000"/>
            <a:ext cx="83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Mandatory jail sentences, “life without parole”, or federal crime classification, and forfeiture laws are all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4643333"/>
            <a:ext cx="3625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- </a:t>
            </a:r>
            <a:r>
              <a:rPr lang="en-US" dirty="0"/>
              <a:t>the debate continues over the legalization of drugs, or certain types of drugs </a:t>
            </a:r>
          </a:p>
        </p:txBody>
      </p:sp>
      <p:pic>
        <p:nvPicPr>
          <p:cNvPr id="9218" name="Picture 2" descr="http://thesocietypages.org/graphicsociology/files/2009/12/pearson_recidivism_rates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1"/>
            <a:ext cx="365562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hesocialblogwork.files.wordpress.com/2013/01/2013-01-23_18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24534"/>
            <a:ext cx="4724400" cy="35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047572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more than 40 states have some type of recidivist law that require longer sentences for people who are repeat offenders</a:t>
            </a:r>
          </a:p>
        </p:txBody>
      </p:sp>
    </p:spTree>
    <p:extLst>
      <p:ext uri="{BB962C8B-B14F-4D97-AF65-F5344CB8AC3E}">
        <p14:creationId xmlns:p14="http://schemas.microsoft.com/office/powerpoint/2010/main" val="65473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067FF81BBBD47BA4A069EF2DA9C8C" ma:contentTypeVersion="0" ma:contentTypeDescription="Create a new document." ma:contentTypeScope="" ma:versionID="e34a4dfb3734c3ce823b6022f39707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d070267bddf29459d3ef35caef15df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E90DC2-96BC-436A-A22A-C4E4AA08349F}"/>
</file>

<file path=customXml/itemProps2.xml><?xml version="1.0" encoding="utf-8"?>
<ds:datastoreItem xmlns:ds="http://schemas.openxmlformats.org/officeDocument/2006/customXml" ds:itemID="{4417D1A4-74C8-4651-AD82-4BB8DD2F5B28}"/>
</file>

<file path=customXml/itemProps3.xml><?xml version="1.0" encoding="utf-8"?>
<ds:datastoreItem xmlns:ds="http://schemas.openxmlformats.org/officeDocument/2006/customXml" ds:itemID="{9C2801C8-026A-4B0F-868F-26E1C824411F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483</TotalTime>
  <Words>375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John</dc:creator>
  <cp:lastModifiedBy>Myers, John</cp:lastModifiedBy>
  <cp:revision>23</cp:revision>
  <dcterms:created xsi:type="dcterms:W3CDTF">2013-04-29T17:57:10Z</dcterms:created>
  <dcterms:modified xsi:type="dcterms:W3CDTF">2013-05-01T18:31:06Z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0x010100D49067FF81BBBD47BA4A069EF2DA9C8C</vt:lpwstr>
  </property>
</Properties>
</file>