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activeX/activeX2.xml" ContentType="application/vnd.ms-office.activeX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4029" r:id="rId2"/>
    <p:sldMasterId id="2147484034" r:id="rId3"/>
    <p:sldMasterId id="2147484039" r:id="rId4"/>
  </p:sldMasterIdLst>
  <p:notesMasterIdLst>
    <p:notesMasterId r:id="rId42"/>
  </p:notesMasterIdLst>
  <p:sldIdLst>
    <p:sldId id="328" r:id="rId5"/>
    <p:sldId id="354" r:id="rId6"/>
    <p:sldId id="330" r:id="rId7"/>
    <p:sldId id="417" r:id="rId8"/>
    <p:sldId id="430" r:id="rId9"/>
    <p:sldId id="438" r:id="rId10"/>
    <p:sldId id="423" r:id="rId11"/>
    <p:sldId id="331" r:id="rId12"/>
    <p:sldId id="396" r:id="rId13"/>
    <p:sldId id="367" r:id="rId14"/>
    <p:sldId id="407" r:id="rId15"/>
    <p:sldId id="398" r:id="rId16"/>
    <p:sldId id="397" r:id="rId17"/>
    <p:sldId id="408" r:id="rId18"/>
    <p:sldId id="439" r:id="rId19"/>
    <p:sldId id="440" r:id="rId20"/>
    <p:sldId id="401" r:id="rId21"/>
    <p:sldId id="402" r:id="rId22"/>
    <p:sldId id="399" r:id="rId23"/>
    <p:sldId id="400" r:id="rId24"/>
    <p:sldId id="403" r:id="rId25"/>
    <p:sldId id="391" r:id="rId26"/>
    <p:sldId id="441" r:id="rId27"/>
    <p:sldId id="442" r:id="rId28"/>
    <p:sldId id="368" r:id="rId29"/>
    <p:sldId id="404" r:id="rId30"/>
    <p:sldId id="406" r:id="rId31"/>
    <p:sldId id="405" r:id="rId32"/>
    <p:sldId id="443" r:id="rId33"/>
    <p:sldId id="424" r:id="rId34"/>
    <p:sldId id="414" r:id="rId35"/>
    <p:sldId id="415" r:id="rId36"/>
    <p:sldId id="425" r:id="rId37"/>
    <p:sldId id="426" r:id="rId38"/>
    <p:sldId id="427" r:id="rId39"/>
    <p:sldId id="428" r:id="rId40"/>
    <p:sldId id="429" r:id="rId41"/>
  </p:sldIdLst>
  <p:sldSz cx="9144000" cy="6858000" type="screen4x3"/>
  <p:notesSz cx="6858000" cy="9144000"/>
  <p:custShowLst>
    <p:custShow name="Participant Leaders" id="0">
      <p:sldLst>
        <p:sld r:id="rId37"/>
      </p:sldLst>
    </p:custShow>
    <p:custShow name="Team Scores" id="1">
      <p:sldLst>
        <p:sld r:id="rId38"/>
      </p:sldLst>
    </p:custShow>
    <p:custShow name="Team MVP" id="2">
      <p:sldLst>
        <p:sld r:id="rId39"/>
      </p:sldLst>
    </p:custShow>
    <p:custShow name="Fastest" id="3">
      <p:sldLst>
        <p:sld r:id="rId40"/>
      </p:sldLst>
    </p:custShow>
    <p:custShow name="Whiteboard" id="4">
      <p:sldLst>
        <p:sld r:id="rId41"/>
      </p:sldLst>
    </p:custShow>
  </p:custShowLst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100C20"/>
    <a:srgbClr val="00133A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3108" autoAdjust="0"/>
  </p:normalViewPr>
  <p:slideViewPr>
    <p:cSldViewPr>
      <p:cViewPr varScale="1">
        <p:scale>
          <a:sx n="106" d="100"/>
          <a:sy n="106" d="100"/>
        </p:scale>
        <p:origin x="9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E521BE-5B43-4671-8D6A-2C2B93FD37FB}" type="datetimeFigureOut">
              <a:rPr lang="en-US"/>
              <a:pPr>
                <a:defRPr/>
              </a:pPr>
              <a:t>2/20/2018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7F0680-9D25-4AE9-B9AA-C4BDA064F1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27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502668-47F2-4431-A17A-4CCE83AB1AF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237F87-119C-464D-91E1-DE58BAD0815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F7E71-8F02-4DFC-90DD-1B014311FBF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27C3A8-B6EB-4776-8924-6127833E3E4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81959-ADA9-49E0-AE79-2FC7D6757FE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0D75D4-7D12-4DCA-89B1-2044E36FCBB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FE6C5-15B4-4FE0-95F5-B8CCDC23C18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3C0F3A-924A-42D5-A5E7-E8AD3FC3A9C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FF8743-0152-48C0-BA8C-91FB8F616E7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4EA57A-ABF5-4C28-BAB6-16A1FB6653B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DFCD11-D9A0-457B-83BA-236F2841102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063EB0-A153-4B28-A864-6EC033401E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7AB165-2632-4002-A18B-A66BDC5526C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67C166-820A-40F8-83E3-BE80B54067F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96B2B0-C1B0-48C2-93E5-FF063473334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50311-8C9F-4ED6-A351-541111D2FE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F0EBD-295A-4867-BE72-14A18C27BBF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825309-CEDC-45E7-8B62-DFD67908F9C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F926FA-2E7B-4BA0-9A0F-514D1982679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736A7-9224-4932-A5CD-107A65B263C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EFF5DB-2146-4E95-A0B0-8F0B13521B1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CAB0B6-F29C-4842-880B-DF2046BA8A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slide" Target="../slides/slide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slide" Target="../slides/slide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8" descr="MCJROTCLogo2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22415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ctr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E0C5FC-837D-4333-B0BF-541FED49E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4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172200" cy="1143000"/>
          </a:xfrm>
        </p:spPr>
        <p:txBody>
          <a:bodyPr lIns="73152" bIns="0" anchor="b">
            <a:sp3d prstMaterial="matte"/>
          </a:bodyPr>
          <a:lstStyle>
            <a:lvl1pPr algn="l">
              <a:defRPr sz="3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828800"/>
            <a:ext cx="6247397" cy="4419600"/>
          </a:xfrm>
          <a:solidFill>
            <a:srgbClr val="00133A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194300" cy="201613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05800" y="6477000"/>
            <a:ext cx="733425" cy="201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3900AE-E83A-4B1B-BD45-143A9BC51A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8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0EFF08-D713-4B56-8426-75B7668803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42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781800" cy="993775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48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67155B-0EA9-44A7-831E-41F4A9042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2" descr="Logo Wednesday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1924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l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EFB36E-40D1-4B22-B64C-C1EB6D1C0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3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752600" y="381000"/>
            <a:ext cx="2095500" cy="708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3400" y="2209800"/>
            <a:ext cx="80772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>
                <a:solidFill>
                  <a:schemeClr val="bg1"/>
                </a:solidFill>
              </a:rPr>
              <a:t>Click to Add Purpose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61B3B0-F5F3-43B1-8BC6-2E71EBDDD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14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90A96B-12D5-428A-9771-64A41EA11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31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744178-D813-4DD3-A65A-1F2B750071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1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43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 Q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040" y="0"/>
            <a:ext cx="7223760" cy="14033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/>
              <a:t>Key Word Question Slide Index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B72137A-D12F-48D2-9ACE-83BA9D32A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2045731"/>
            <a:ext cx="8520113" cy="4163875"/>
          </a:xfrm>
          <a:noFill/>
          <a:ln>
            <a:noFill/>
          </a:ln>
        </p:spPr>
        <p:txBody>
          <a:bodyPr/>
          <a:lstStyle>
            <a:lvl1pPr marL="514350" indent="-51435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SzPct val="100000"/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 marL="971550" indent="-51435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1223963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 marL="1490662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1700212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028B6-F1AF-417F-9B3D-86484EBCE5CB}"/>
              </a:ext>
            </a:extLst>
          </p:cNvPr>
          <p:cNvSpPr/>
          <p:nvPr userDrawn="1"/>
        </p:nvSpPr>
        <p:spPr>
          <a:xfrm>
            <a:off x="-32657" y="1676400"/>
            <a:ext cx="9176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b="1" i="1" dirty="0">
                <a:solidFill>
                  <a:schemeClr val="accent1">
                    <a:lumMod val="10000"/>
                  </a:schemeClr>
                </a:solidFill>
                <a:latin typeface="Calibri"/>
              </a:rPr>
              <a:t>Click any link below to go directly to polling that question.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9067C-20A6-4209-A30E-FA9CB35783C6}"/>
              </a:ext>
            </a:extLst>
          </p:cNvPr>
          <p:cNvSpPr txBox="1"/>
          <p:nvPr userDrawn="1"/>
        </p:nvSpPr>
        <p:spPr>
          <a:xfrm>
            <a:off x="1353591" y="6343650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return to this index. </a:t>
            </a:r>
          </a:p>
        </p:txBody>
      </p:sp>
      <p:sp>
        <p:nvSpPr>
          <p:cNvPr id="9" name="Left Arrow 1">
            <a:extLst>
              <a:ext uri="{FF2B5EF4-FFF2-40B4-BE49-F238E27FC236}">
                <a16:creationId xmlns:a16="http://schemas.microsoft.com/office/drawing/2014/main" id="{2DC0AC89-9CF9-47F7-AFD6-9E1C9AC397B3}"/>
              </a:ext>
            </a:extLst>
          </p:cNvPr>
          <p:cNvSpPr/>
          <p:nvPr userDrawn="1"/>
        </p:nvSpPr>
        <p:spPr bwMode="auto">
          <a:xfrm flipH="1">
            <a:off x="5489202" y="6469191"/>
            <a:ext cx="588789" cy="250958"/>
          </a:xfrm>
          <a:prstGeom prst="leftArrow">
            <a:avLst/>
          </a:prstGeom>
          <a:solidFill>
            <a:srgbClr val="00206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0E0E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D7FA57-F71D-4E4B-A8D6-0D77296A24A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2" action="ppaction://hlinksldjump"/>
              <a:extLst>
                <a:ext uri="{FF2B5EF4-FFF2-40B4-BE49-F238E27FC236}">
                  <a16:creationId xmlns:a16="http://schemas.microsoft.com/office/drawing/2014/main" id="{6FE3DD08-6B88-4968-9257-34B2A7367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12" name="Rectangle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82C16EFA-7E34-4D04-A552-6F52D06E0BD7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8023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890338-FB5C-46FA-85B2-8EE896B13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1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73152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342A6D-F34B-4461-B0B4-5850917047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83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20C5-A034-4C3B-9D03-A5A65FF6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1FF5-8AA0-4F5E-B9B2-C1785CE8F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808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-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02C46C2-8226-4E11-920A-FEA6D57396C0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23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0DD67DAD-FFA9-47E2-927B-EE3093B3E77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3B82AB41-6F66-455D-B3DA-87466B51DA9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6761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with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B2BA24F-4F85-449F-AA99-FF54EF18CC4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533804" y="6313336"/>
          <a:ext cx="2601882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76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803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0772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878591-8E79-42DB-81A4-7461F21BC56A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24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1EDC2E24-8874-48F7-85A7-92263EA4F9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680675F8-04C8-4C6E-AD96-5D5D7D462197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A3C0C8-2A19-4D92-836C-B93D6428714B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27" name="Picture 2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51663B23-0A2D-4B28-B30F-B2A5A4110A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8" name="Rectangle 2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833A2E8B-567C-467A-8434-20FB7238A1C9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72834B-7659-4843-8012-23FE14A383C9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30" name="Picture 2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4DBE12-4155-4ED3-A8B2-D525E50DC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31" name="Rectangle 30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160465F6-C076-47A5-B492-3B51854528D4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70C6C8-2886-430A-B9C4-55D650B8D35E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33" name="Picture 3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588B96A6-D216-4877-B514-E4A08B1FCA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34" name="Rectangle 33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F6EE106-BE23-4C33-BBEC-54B00A03838B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BC0C33-A7BE-47A3-BB75-38452C695E3B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36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69D9DF6-55FF-4E37-B717-C1138115A5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F39BE510-BDB8-4074-8D3D-EDBAC2C0A20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3335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KW 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E07F1D7-F534-4FF2-9DCD-0752DA6F1688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953877-E8DC-4BD5-8F0F-072F77CEE617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7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DCB9A2A0-C63E-4926-87C6-6DD6C71EC3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DAE0857-CEB2-4F97-8B63-30C94F01E2A8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CEAB3-BBBA-4F4A-B563-FF804EA1FEA6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8" name="Picture 1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D8CB7857-69CC-450B-943F-617E103D63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488CF74-CADA-4775-B4E0-D85E26378E8B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46E51-F121-40D1-89C5-8AB8DC943FF3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DDBA2FB9-3D64-442C-A784-581F05BDB0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4" name="Rectangle 23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32FE400F-EC23-47D4-9BD0-43F1DFE3FBEB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0A85F-1EAC-4358-BF85-305F76F42FB3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0" name="Picture 19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4CA8EE8E-A7F9-4E81-ACA6-794CADF87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5" name="Rectangle 24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13E76314-F40E-4F53-A90E-CA90668E033F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5373B4-6C3E-4A8F-B787-95B417163767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1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2DEBC0-17ED-4C86-B721-52ABD5A302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771C6D-4866-45A2-B867-A50068DC989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94C4F4-65B3-4BD0-95E3-49994AF7CD8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F0CFFE07-30DD-4640-A772-E4DF75262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7" name="Rectangle 26">
              <a:hlinkClick r:id="rId9" action="ppaction://hlinksldjump"/>
              <a:extLst>
                <a:ext uri="{FF2B5EF4-FFF2-40B4-BE49-F238E27FC236}">
                  <a16:creationId xmlns:a16="http://schemas.microsoft.com/office/drawing/2014/main" id="{C22E9B01-5DC4-4BE2-9958-ACA92BF01D80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1112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5648-E4A4-41CF-81F9-2E4105F2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55B8E-96FE-4FAE-8585-4B8EDE37D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4859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86138"/>
            <a:ext cx="8039988" cy="2914498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 marL="633412" indent="-514350">
              <a:buSzPct val="100000"/>
              <a:buFont typeface="+mj-lt"/>
              <a:buAutoNum type="alphaUcPeriod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F911D5-01A9-4756-A5E7-CAD1430A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5C629AD-20E6-4E5B-9288-A53DC401F46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pic>
        <p:nvPicPr>
          <p:cNvPr id="10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C896478B-CA68-459F-9B23-CA14C60223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ECECE061-88DC-453F-91C3-1AF11FD5973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08804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P Ques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86138"/>
            <a:ext cx="8039988" cy="2914498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 marL="633412" indent="-514350">
              <a:buSzPct val="100000"/>
              <a:buFont typeface="+mj-lt"/>
              <a:buAutoNum type="alphaUcPeriod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F911D5-01A9-4756-A5E7-CAD1430A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95226F-909D-48FF-AD1B-32A2194B0539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300C0B25-B734-4232-9072-EBA7BDABAF51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3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299D5D4-7A70-4344-BB80-6EEF2071462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5E621D78-DC21-431E-B8F0-B0E2018C654E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0F1B0C-000D-4CDF-8400-D892F7F6D692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6" name="Picture 15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0EE38959-0D2E-4602-A0B0-8C29CDFCDFB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17" name="Rectangle 1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5CFCB07-74DD-4DF9-A44F-708C915F0960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0B5378-FB6C-486F-A9E2-4379B53C8E3C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F14E983E-77FF-4E0C-B676-AFFBC6769F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0" name="Rectangle 1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7B3254-57C0-436E-A70F-A6B1201E867D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7BE3E-D1B3-4629-92E9-1075A895B677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2" name="Picture 21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276918A-5205-447C-AB65-8DBE41A40E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2E0C1254-693D-40B6-BDB9-BF60583C78F0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9ABD46-7707-44C1-A950-70553CA4A2E6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5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DAB336F9-E11F-417C-A646-460E3B61D8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8826E97F-DA42-4568-94A2-44F698887A1E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4958E2-419F-4680-A973-4AA94D04756F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28" name="Picture 27">
              <a:hlinkClick r:id="rId9" action="ppaction://hlinksldjump"/>
              <a:extLst>
                <a:ext uri="{FF2B5EF4-FFF2-40B4-BE49-F238E27FC236}">
                  <a16:creationId xmlns:a16="http://schemas.microsoft.com/office/drawing/2014/main" id="{68C53CC1-366A-4225-A7D2-B9DEC5443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9" name="Rectangle 28">
              <a:hlinkClick r:id="rId9" action="ppaction://hlinksldjump"/>
              <a:extLst>
                <a:ext uri="{FF2B5EF4-FFF2-40B4-BE49-F238E27FC236}">
                  <a16:creationId xmlns:a16="http://schemas.microsoft.com/office/drawing/2014/main" id="{A7AB4F14-993F-41B5-B8CB-E3C6B8E92A97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762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716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77EC0C-7F65-456E-8275-E3E551123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6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B6537F-4FF0-4DC4-B64F-7D81439A9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2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E28545-C8AC-4AAC-B2E0-846F8530DF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8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DEBA3A-A164-4329-A9C0-8BFE398A4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2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34035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3810000" cy="4340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F70AD6-1BC0-4C31-A57B-005A0F33A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3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90800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9B2618-E00E-40E8-B31B-C70D6A9C5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9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19050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8288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77000" cy="978408"/>
          </a:xfrm>
        </p:spPr>
        <p:txBody>
          <a:bodyPr lIns="73152" bIns="0" anchor="b">
            <a:sp3d prstMaterial="matte"/>
          </a:bodyPr>
          <a:lstStyle>
            <a:lvl1pPr algn="l">
              <a:defRPr sz="40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DCB925-FDC1-4EA8-9B2F-30491EB425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52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90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defTabSz="914400"/>
            <a:endParaRPr lang="en-US" sz="3000" b="0" dirty="0"/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82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38.jp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45.wmf"/><Relationship Id="rId2" Type="http://schemas.openxmlformats.org/officeDocument/2006/relationships/tags" Target="../tags/tag3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7.wmf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2004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Wear and Care of the Service Uniforms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9144000" cy="350838"/>
          </a:xfrm>
        </p:spPr>
        <p:txBody>
          <a:bodyPr/>
          <a:lstStyle/>
          <a:p>
            <a:pPr>
              <a:defRPr/>
            </a:pPr>
            <a:r>
              <a:rPr lang="en-US" sz="1800"/>
              <a:t>LE1-C5S3T4 pg281-285 Wear and Care of the Service Uniforms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35175"/>
            <a:ext cx="5181600" cy="4094163"/>
          </a:xfrm>
        </p:spPr>
        <p:txBody>
          <a:bodyPr/>
          <a:lstStyle/>
          <a:p>
            <a:pPr marL="117475" indent="0" eaLnBrk="1" hangingPunct="1">
              <a:buFont typeface="Wingdings 2" pitchFamily="18" charset="2"/>
              <a:buNone/>
            </a:pPr>
            <a:r>
              <a:rPr lang="en-US" altLang="en-US" sz="2000"/>
              <a:t> 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Male Service A Uniform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1981200"/>
            <a:ext cx="1417637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2438400"/>
            <a:ext cx="45720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Garrison / Service Cap</a:t>
            </a:r>
          </a:p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Coat</a:t>
            </a:r>
          </a:p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Long Sleeve Khaki Shirt</a:t>
            </a:r>
          </a:p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Necktie w/ Tie Clasp</a:t>
            </a:r>
          </a:p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Trousers</a:t>
            </a:r>
          </a:p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Belt w/ Buckle</a:t>
            </a:r>
          </a:p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Black Socks &amp; Black Shoes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114800" cy="4343400"/>
          </a:xfrm>
        </p:spPr>
        <p:txBody>
          <a:bodyPr/>
          <a:lstStyle/>
          <a:p>
            <a:pPr eaLnBrk="1" hangingPunct="1"/>
            <a:r>
              <a:rPr lang="en-US" altLang="en-US"/>
              <a:t>Maybe worn when </a:t>
            </a:r>
            <a:r>
              <a:rPr lang="en-US" altLang="en-US">
                <a:solidFill>
                  <a:srgbClr val="FFFF00"/>
                </a:solidFill>
              </a:rPr>
              <a:t>reporting for duty </a:t>
            </a:r>
            <a:r>
              <a:rPr lang="en-US" altLang="en-US"/>
              <a:t>or </a:t>
            </a:r>
            <a:r>
              <a:rPr lang="en-US" altLang="en-US">
                <a:solidFill>
                  <a:srgbClr val="FFFF00"/>
                </a:solidFill>
              </a:rPr>
              <a:t>assigned to court martials.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/>
              <a:t>When worn as the uniform of the day, the coat may be removed when inside office buildings.</a:t>
            </a:r>
          </a:p>
          <a:p>
            <a:pPr eaLnBrk="1" hangingPunct="1"/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Service A Uniform 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2332038"/>
            <a:ext cx="1271587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2332038"/>
            <a:ext cx="1279525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267200" cy="4876800"/>
          </a:xfrm>
        </p:spPr>
        <p:txBody>
          <a:bodyPr/>
          <a:lstStyle/>
          <a:p>
            <a:pPr marL="117475" indent="0" eaLnBrk="1" hangingPunct="1">
              <a:buFont typeface="Wingdings 2" pitchFamily="18" charset="2"/>
              <a:buNone/>
            </a:pPr>
            <a:r>
              <a:rPr lang="en-US" altLang="en-US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Female Service B &amp; C Uniforms 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14414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5600700"/>
            <a:ext cx="1676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451100"/>
            <a:ext cx="11080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6108700"/>
            <a:ext cx="15970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381000" y="2046288"/>
            <a:ext cx="40386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2"/>
                </a:solidFill>
                <a:latin typeface="+mn-lt"/>
              </a:rPr>
              <a:t>Shirts are worn on the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outside</a:t>
            </a:r>
            <a:r>
              <a:rPr lang="en-US" sz="2800" dirty="0">
                <a:solidFill>
                  <a:schemeClr val="bg2"/>
                </a:solidFill>
                <a:latin typeface="+mn-lt"/>
              </a:rPr>
              <a:t> of the skirts and slacks.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bg2"/>
              </a:solidFill>
              <a:latin typeface="+mn-lt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2"/>
                </a:solidFill>
                <a:latin typeface="+mn-lt"/>
              </a:rPr>
              <a:t>The neck tab is worn underneath the collar of the long sleeve shirt.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1000" dirty="0">
              <a:solidFill>
                <a:schemeClr val="bg2"/>
              </a:solidFill>
              <a:latin typeface="+mn-lt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2"/>
                </a:solidFill>
                <a:latin typeface="+mn-lt"/>
              </a:rPr>
              <a:t>Shirts will be tucked in w/ the duty belt or when the sword is worn.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114800" cy="43434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Shirts will be tucked in.</a:t>
            </a:r>
          </a:p>
          <a:p>
            <a:pPr eaLnBrk="1" hangingPunct="1"/>
            <a:endParaRPr lang="en-US" altLang="en-US" sz="1400"/>
          </a:p>
          <a:p>
            <a:pPr eaLnBrk="1" hangingPunct="1"/>
            <a:r>
              <a:rPr lang="en-US" altLang="en-US"/>
              <a:t>A hand tied or clip on tie will be worn.</a:t>
            </a:r>
          </a:p>
          <a:p>
            <a:pPr eaLnBrk="1" hangingPunct="1"/>
            <a:endParaRPr lang="en-US" altLang="en-US" sz="1400"/>
          </a:p>
          <a:p>
            <a:pPr eaLnBrk="1" hangingPunct="1"/>
            <a:r>
              <a:rPr lang="en-US" altLang="en-US"/>
              <a:t>Standard knot.</a:t>
            </a:r>
          </a:p>
          <a:p>
            <a:pPr eaLnBrk="1" hangingPunct="1"/>
            <a:endParaRPr lang="en-US" altLang="en-US" sz="1400"/>
          </a:p>
          <a:p>
            <a:pPr eaLnBrk="1" hangingPunct="1"/>
            <a:r>
              <a:rPr lang="en-US" altLang="en-US"/>
              <a:t>Tie clasp worn between 3rd and 4th button.</a:t>
            </a:r>
          </a:p>
          <a:p>
            <a:pPr eaLnBrk="1" hangingPunct="1"/>
            <a:endParaRPr lang="en-US" alt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Male Service B &amp; C Uniforms 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57400"/>
            <a:ext cx="126365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286000"/>
            <a:ext cx="128905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4953000" y="5897563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Service “B”</a:t>
            </a:r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7086600" y="612616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Service “C”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077200" cy="4495800"/>
          </a:xfrm>
        </p:spPr>
        <p:txBody>
          <a:bodyPr anchor="ctr"/>
          <a:lstStyle/>
          <a:p>
            <a:pPr eaLnBrk="1" hangingPunct="1">
              <a:spcAft>
                <a:spcPts val="1200"/>
              </a:spcAft>
            </a:pPr>
            <a:r>
              <a:rPr lang="en-US" altLang="en-US" sz="3200"/>
              <a:t>The Service B &amp; C uniforms may be worn as the uniform of the day and for leave and liberty unless otherwise prescribed by the commander.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3200"/>
              <a:t>These uniforms may be prescribed for formations at </a:t>
            </a:r>
            <a:r>
              <a:rPr lang="en-US" altLang="en-US" sz="3200">
                <a:solidFill>
                  <a:srgbClr val="FFFF00"/>
                </a:solidFill>
              </a:rPr>
              <a:t>parades</a:t>
            </a:r>
            <a:r>
              <a:rPr lang="en-US" altLang="en-US" sz="3200"/>
              <a:t> or </a:t>
            </a:r>
            <a:r>
              <a:rPr lang="en-US" altLang="en-US" sz="3200">
                <a:solidFill>
                  <a:srgbClr val="FFFF00"/>
                </a:solidFill>
              </a:rPr>
              <a:t>ceremonies</a:t>
            </a:r>
            <a:r>
              <a:rPr lang="en-US" altLang="en-US" sz="3200"/>
              <a:t>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3200"/>
              <a:t>These uniforms will </a:t>
            </a:r>
            <a:r>
              <a:rPr lang="en-US" altLang="en-US" sz="3200">
                <a:solidFill>
                  <a:srgbClr val="FFFF00"/>
                </a:solidFill>
              </a:rPr>
              <a:t>not</a:t>
            </a:r>
            <a:r>
              <a:rPr lang="en-US" altLang="en-US" sz="3200"/>
              <a:t> be worn for formal or  semi-formal social events.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Service B &amp; C Uniforms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D8C8C337-A1FE-4DB0-8ED6-F499AA31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Which of the following uniform is NOT a Service uniform?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4615D0D3-B9DA-4635-85A2-9B62AAF1284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Alphas "A"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Bravos "B"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Charlies "C"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Deltas "D"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D3833D-0690-48B9-B1E2-7F91EA65CE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(LE1-C5S3T4:LQ3)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7D08F38D-4212-4772-AFE3-751B4EB5DCA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F1B51B1B-13F4-46A4-9F0B-9D1D4D3DAB6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F4783D3F-D75A-4849-82A0-5D709D0AF16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29778" y="5582160"/>
            <a:ext cx="391210" cy="39121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3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>
            <a:extLst>
              <a:ext uri="{FF2B5EF4-FFF2-40B4-BE49-F238E27FC236}">
                <a16:creationId xmlns:a16="http://schemas.microsoft.com/office/drawing/2014/main" id="{0DA008F5-AE14-4A1B-8555-D0934AD63E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0212" y="3338819"/>
            <a:ext cx="4911755" cy="302003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9AFFD593-23C4-421D-A80C-1B54A9A5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True or False:</a:t>
            </a:r>
            <a:br>
              <a:rPr lang="en-US" b="0" dirty="0"/>
            </a:br>
            <a:r>
              <a:rPr lang="en-US" b="0" dirty="0"/>
              <a:t>When the Service A uniform is worn as the uniform of the day, the coat may be removed when inside office buildings.</a:t>
            </a:r>
            <a:endParaRPr lang="en-US" dirty="0"/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FABCF03-B2B9-439C-937D-21B7E688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25" y="4011911"/>
            <a:ext cx="2260833" cy="1672803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True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705C37-2313-45D8-8F6E-1E89E43D6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(LE1-C5S3T4:LQ4)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3EE1CF3-BD11-42C9-9DF1-1539857FF11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0ADF4F1E-0CC9-49B3-B154-1068A58EED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190733" y="4191000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4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114800" cy="4343400"/>
          </a:xfrm>
        </p:spPr>
        <p:txBody>
          <a:bodyPr/>
          <a:lstStyle/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/>
              <a:t>Officers wear </a:t>
            </a:r>
            <a:r>
              <a:rPr lang="en-US" altLang="en-US">
                <a:solidFill>
                  <a:srgbClr val="FFFF00"/>
                </a:solidFill>
              </a:rPr>
              <a:t>rank</a:t>
            </a:r>
            <a:r>
              <a:rPr lang="en-US" altLang="en-US"/>
              <a:t> </a:t>
            </a:r>
            <a:r>
              <a:rPr lang="en-US" altLang="en-US">
                <a:solidFill>
                  <a:srgbClr val="FFFF00"/>
                </a:solidFill>
              </a:rPr>
              <a:t>insignia</a:t>
            </a:r>
            <a:r>
              <a:rPr lang="en-US" altLang="en-US"/>
              <a:t> on the right side midway on arc of flap.</a:t>
            </a:r>
          </a:p>
          <a:p>
            <a:pPr eaLnBrk="1" hangingPunct="1"/>
            <a:endParaRPr lang="en-US" altLang="en-US" sz="1400"/>
          </a:p>
          <a:p>
            <a:pPr eaLnBrk="1" hangingPunct="1"/>
            <a:r>
              <a:rPr lang="en-US" altLang="en-US"/>
              <a:t>All wear the left </a:t>
            </a:r>
            <a:r>
              <a:rPr lang="en-US" altLang="en-US">
                <a:solidFill>
                  <a:srgbClr val="FFFF00"/>
                </a:solidFill>
              </a:rPr>
              <a:t>Eagle Globe and Anchor </a:t>
            </a:r>
            <a:r>
              <a:rPr lang="en-US" altLang="en-US"/>
              <a:t>insignia on opposite side of cover.  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Garrison Service Covers 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209800"/>
            <a:ext cx="2103437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5541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114800" y="2895600"/>
            <a:ext cx="14478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67200" y="3581400"/>
            <a:ext cx="2286000" cy="1066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343400" cy="4343400"/>
          </a:xfrm>
        </p:spPr>
        <p:txBody>
          <a:bodyPr/>
          <a:lstStyle/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3200"/>
              <a:t>Also known as the “</a:t>
            </a:r>
            <a:r>
              <a:rPr lang="en-US" altLang="en-US" sz="3200">
                <a:solidFill>
                  <a:srgbClr val="FFFF00"/>
                </a:solidFill>
              </a:rPr>
              <a:t>barracks  cover</a:t>
            </a:r>
            <a:r>
              <a:rPr lang="en-US" altLang="en-US" sz="3200"/>
              <a:t>.”</a:t>
            </a:r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3200"/>
              <a:t>Branch insignia on front.</a:t>
            </a:r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3200"/>
              <a:t>The male cover is interchangeable with dress service cover.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Service Covers 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29247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4191000"/>
            <a:ext cx="27432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114800" cy="4876800"/>
          </a:xfrm>
        </p:spPr>
        <p:txBody>
          <a:bodyPr/>
          <a:lstStyle/>
          <a:p>
            <a:pPr eaLnBrk="1" hangingPunct="1"/>
            <a:endParaRPr lang="en-US" altLang="en-US" sz="1000"/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/>
              <a:t>Breaks slightly over shoe in front.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/>
              <a:t>Reaches welt of shoe in rear.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/>
              <a:t>2 – 3” trouser hem.</a:t>
            </a:r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/>
              <a:t>Crease extends from bottom of hem to 2” above crotch.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Service Trousers and Slacks 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41600"/>
            <a:ext cx="4008438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514600"/>
            <a:ext cx="7315200" cy="19812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ct val="75000"/>
              <a:buFont typeface="Wingdings 2" pitchFamily="18" charset="2"/>
              <a:buNone/>
            </a:pPr>
            <a:r>
              <a:rPr lang="en-US" altLang="en-US" sz="4000"/>
              <a:t>   This lesson describes the proper wear and care of the different kinds of Service Uniforms. </a:t>
            </a:r>
          </a:p>
          <a:p>
            <a:pPr eaLnBrk="1" hangingPunct="1">
              <a:buSzPct val="75000"/>
              <a:buFont typeface="Wingdings 2" pitchFamily="18" charset="2"/>
              <a:buNone/>
            </a:pPr>
            <a:endParaRPr lang="en-US" altLang="en-US" sz="3600"/>
          </a:p>
          <a:p>
            <a:pPr eaLnBrk="1" hangingPunct="1">
              <a:buSzPct val="75000"/>
              <a:buFont typeface="Wingdings 2" pitchFamily="18" charset="2"/>
              <a:buNone/>
            </a:pPr>
            <a:endParaRPr lang="en-US" altLang="en-US" sz="360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D354DC53-0C75-4BB0-A6E7-BED9BF5FE9A9}"/>
              </a:ext>
            </a:extLst>
          </p:cNvPr>
          <p:cNvSpPr txBox="1">
            <a:spLocks/>
          </p:cNvSpPr>
          <p:nvPr/>
        </p:nvSpPr>
        <p:spPr>
          <a:xfrm>
            <a:off x="1828800" y="155448"/>
            <a:ext cx="6858000" cy="125272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en-US" dirty="0"/>
              <a:t>Lesson Purpose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3200"/>
              <a:t>Tip should end between 2 – 4” from left edge of belt buckle.</a:t>
            </a:r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3200"/>
              <a:t>Right edge of buckle should align with fly and shirt edge (Gig Line).</a:t>
            </a:r>
          </a:p>
          <a:p>
            <a:pPr eaLnBrk="1" hangingPunct="1"/>
            <a:endParaRPr lang="en-US" alt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Khaki Web Belt 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98462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343400" cy="4876800"/>
          </a:xfrm>
        </p:spPr>
        <p:txBody>
          <a:bodyPr/>
          <a:lstStyle/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3200"/>
              <a:t>Hem of 2–3”.</a:t>
            </a:r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3200"/>
              <a:t>Bottom of skirt is no more than 1” above or 1” below the knee.</a:t>
            </a:r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3200"/>
              <a:t>Nylon hose that matches skin tone will be worn with the skirt.</a:t>
            </a:r>
          </a:p>
          <a:p>
            <a:pPr eaLnBrk="1" hangingPunct="1"/>
            <a:endParaRPr lang="en-US" alt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Service Uniform Skirt  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2743200"/>
            <a:ext cx="41370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953000"/>
          </a:xfrm>
        </p:spPr>
        <p:txBody>
          <a:bodyPr anchor="ctr"/>
          <a:lstStyle/>
          <a:p>
            <a:pPr eaLnBrk="1" hangingPunct="1">
              <a:spcAft>
                <a:spcPts val="1200"/>
              </a:spcAft>
            </a:pPr>
            <a:r>
              <a:rPr lang="en-US" altLang="en-US" sz="3200"/>
              <a:t>Being out of uniform refers to unauthorized </a:t>
            </a:r>
            <a:r>
              <a:rPr lang="en-US" altLang="en-US" sz="3200">
                <a:solidFill>
                  <a:srgbClr val="FFFF00"/>
                </a:solidFill>
              </a:rPr>
              <a:t>mixing</a:t>
            </a:r>
            <a:r>
              <a:rPr lang="en-US" altLang="en-US" sz="3200"/>
              <a:t> of uniform combinations or with </a:t>
            </a:r>
            <a:r>
              <a:rPr lang="en-US" altLang="en-US" sz="3200">
                <a:solidFill>
                  <a:srgbClr val="FFFF00"/>
                </a:solidFill>
              </a:rPr>
              <a:t>civilian</a:t>
            </a:r>
            <a:r>
              <a:rPr lang="en-US" altLang="en-US" sz="3200"/>
              <a:t> clothing.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3200"/>
              <a:t>Care must be taken to ensure fit, size,  footwear, and other elements of your uniform to conform to standards.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3200"/>
              <a:t>All personnel will maintain a high standard  of dress and appearance.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Being “Out of Uniform”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726BB942-EABC-445A-8161-C3DB1AFB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5256072" cy="2606040"/>
          </a:xfrm>
        </p:spPr>
        <p:txBody>
          <a:bodyPr/>
          <a:lstStyle/>
          <a:p>
            <a:r>
              <a:rPr lang="en-US" sz="4400" b="0" dirty="0"/>
              <a:t>What is wrong with this picture?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FF1A778B-B4EB-4458-8F87-E13269C8ED9C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The rank insignia is on the wrong side.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The Eagle and Globe insignia is on the wrong side.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Both A and B 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Nothing, this picture is correct.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28D8FE-F8C0-4BB8-8286-144E48853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(LE1-C5S3T4:LQ5)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1741A2E0-4933-4939-A0E3-C7A6BA3A6F31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36BBA5AE-7B76-43A7-9545-542FFBC9A25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9389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5E3BCC-C96B-468B-96A8-C73DFC76AF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55929"/>
            <a:ext cx="2264372" cy="2425701"/>
          </a:xfrm>
          <a:prstGeom prst="rect">
            <a:avLst/>
          </a:prstGeom>
        </p:spPr>
      </p:pic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7D0DC05E-C1F3-43E5-B9DC-2C61CA36C21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28613" y="5078241"/>
            <a:ext cx="391210" cy="430331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67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>
            <a:extLst>
              <a:ext uri="{FF2B5EF4-FFF2-40B4-BE49-F238E27FC236}">
                <a16:creationId xmlns:a16="http://schemas.microsoft.com/office/drawing/2014/main" id="{0DA008F5-AE14-4A1B-8555-D0934AD63E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0212" y="3338819"/>
            <a:ext cx="4911755" cy="302003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9AFFD593-23C4-421D-A80C-1B54A9A5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True or False:</a:t>
            </a:r>
            <a:br>
              <a:rPr lang="en-US" b="0" dirty="0"/>
            </a:br>
            <a:r>
              <a:rPr lang="en-US" b="0" dirty="0"/>
              <a:t>For the female Service uniform, the bottom of the skirt is not more than 2" above or 2" below the knee.</a:t>
            </a:r>
            <a:endParaRPr lang="en-US" dirty="0"/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FABCF03-B2B9-439C-937D-21B7E688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25" y="4011911"/>
            <a:ext cx="2260833" cy="1672803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True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705C37-2313-45D8-8F6E-1E89E43D6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(LE1-C5S3T4:LQ6)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3EE1CF3-BD11-42C9-9DF1-1539857FF11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0ADF4F1E-0CC9-49B3-B154-1068A58EED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190733" y="4936653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79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Care of Uniforms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686800" cy="4953000"/>
          </a:xfrm>
        </p:spPr>
        <p:txBody>
          <a:bodyPr anchor="ctr"/>
          <a:lstStyle/>
          <a:p>
            <a:pPr eaLnBrk="1" hangingPunct="1">
              <a:spcAft>
                <a:spcPts val="600"/>
              </a:spcAft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lang="en-US" altLang="en-US" sz="3200"/>
              <a:t>Uniforms should be carefully put on and buttoned.</a:t>
            </a:r>
          </a:p>
          <a:p>
            <a:pPr eaLnBrk="1" hangingPunct="1">
              <a:spcAft>
                <a:spcPts val="600"/>
              </a:spcAft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lang="en-US" altLang="en-US" sz="3200"/>
              <a:t>When not worn uniforms should be on hangers or folded to preserve their original shape.</a:t>
            </a:r>
          </a:p>
          <a:p>
            <a:pPr eaLnBrk="1" hangingPunct="1">
              <a:spcAft>
                <a:spcPts val="600"/>
              </a:spcAft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lang="en-US" altLang="en-US" sz="3200"/>
              <a:t>The service uniforms should be </a:t>
            </a:r>
            <a:r>
              <a:rPr lang="en-US" altLang="en-US" sz="3200">
                <a:solidFill>
                  <a:srgbClr val="FFFF00"/>
                </a:solidFill>
              </a:rPr>
              <a:t>dry cleaned</a:t>
            </a:r>
            <a:r>
              <a:rPr lang="en-US" altLang="en-US" sz="3200"/>
              <a:t>.</a:t>
            </a:r>
          </a:p>
          <a:p>
            <a:pPr eaLnBrk="1" hangingPunct="1">
              <a:spcAft>
                <a:spcPts val="600"/>
              </a:spcAft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lang="en-US" altLang="en-US" sz="3200"/>
              <a:t>Proper wear should be a matter of personal pride.</a:t>
            </a:r>
          </a:p>
          <a:p>
            <a:pPr eaLnBrk="1" hangingPunct="1">
              <a:spcAft>
                <a:spcPts val="600"/>
              </a:spcAft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lang="en-US" altLang="en-US" sz="3200"/>
              <a:t>Proper care and conforming to regulations gives </a:t>
            </a:r>
            <a:r>
              <a:rPr lang="en-US" altLang="en-US" sz="3200">
                <a:solidFill>
                  <a:srgbClr val="FFFF00"/>
                </a:solidFill>
              </a:rPr>
              <a:t>confidence </a:t>
            </a:r>
            <a:r>
              <a:rPr lang="en-US" altLang="en-US" sz="3200"/>
              <a:t>and improves </a:t>
            </a:r>
            <a:r>
              <a:rPr lang="en-US" altLang="en-US" sz="3200">
                <a:solidFill>
                  <a:srgbClr val="FFFF00"/>
                </a:solidFill>
              </a:rPr>
              <a:t>self-esteem</a:t>
            </a:r>
            <a:r>
              <a:rPr lang="en-US" altLang="en-US" sz="320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648200" cy="4876800"/>
          </a:xfrm>
        </p:spPr>
        <p:txBody>
          <a:bodyPr anchor="ctr"/>
          <a:lstStyle/>
          <a:p>
            <a:pPr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/>
              <a:t>Pumps are conservative cut with closed toes.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/>
              <a:t>Heel is between 1-2 ½” in height.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/>
              <a:t>Stockings will be skin tone, socks will be black.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/>
              <a:t>Black shoes are Oxfords.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Female Service Uniform Shoes   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900238"/>
            <a:ext cx="22860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0"/>
            <a:ext cx="2468563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114800" cy="3429000"/>
          </a:xfrm>
        </p:spPr>
        <p:txBody>
          <a:bodyPr anchor="ctr"/>
          <a:lstStyle/>
          <a:p>
            <a:pPr eaLnBrk="1" hangingPunct="1">
              <a:spcAft>
                <a:spcPts val="1800"/>
              </a:spcAft>
            </a:pPr>
            <a:r>
              <a:rPr lang="en-US" altLang="en-US"/>
              <a:t>Black socks are plain with no ornamental stitching.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/>
              <a:t>Black shoes are Oxford or Chukka style.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Male Service Uniform Shoes and Socks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18611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114800" cy="4572000"/>
          </a:xfrm>
        </p:spPr>
        <p:txBody>
          <a:bodyPr anchor="ctr"/>
          <a:lstStyle/>
          <a:p>
            <a:pPr eaLnBrk="1" hangingPunct="1">
              <a:spcAft>
                <a:spcPts val="1800"/>
              </a:spcAft>
            </a:pPr>
            <a:r>
              <a:rPr lang="en-US" altLang="en-US"/>
              <a:t>Shoes should be kept clean of sand and dirt.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/>
              <a:t>Leather shoes should be polished.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/>
              <a:t>Coraform shoes should be wiped clean.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Care of Footwear  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22860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23907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A39D4961-E081-473F-91BE-3AD427D2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Which Marine Corps Service Uniform can be worn for reporting for duty or when assigned to a court martial?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483E7D08-FA52-41A1-BDFF-0F81D550D2C6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Service "A" uniform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Service "B" uniform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Service "C" uniform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D177DA-66DC-4EB4-B4A0-47C037BC60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(LE1-C5S3T4:LQ7)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C13285C1-698E-4BE1-BA2A-4234B51BD11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1647DDB0-48DC-42D6-8766-D4538C7EB7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7"/>
            <a:ext cx="646812" cy="28938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E80D337D-20EC-4F12-BD19-36498E21F1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20205" y="3576415"/>
            <a:ext cx="404091" cy="404091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37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Lesson Objectives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182563" y="1736725"/>
            <a:ext cx="8778875" cy="4938713"/>
          </a:xfrm>
        </p:spPr>
        <p:txBody>
          <a:bodyPr rIns="274320" anchor="ctr"/>
          <a:lstStyle/>
          <a:p>
            <a:pPr marL="633412" indent="-514350" fontAlgn="auto">
              <a:spcBef>
                <a:spcPct val="20000"/>
              </a:spcBef>
              <a:spcAft>
                <a:spcPts val="18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3600" kern="0" dirty="0">
                <a:ea typeface="Verdana" pitchFamily="34" charset="0"/>
                <a:cs typeface="Verdana" pitchFamily="34" charset="0"/>
              </a:rPr>
              <a:t>Describe the </a:t>
            </a:r>
            <a:r>
              <a:rPr lang="en-US" sz="36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three types </a:t>
            </a:r>
            <a:r>
              <a:rPr lang="en-US" sz="3600" kern="0" dirty="0">
                <a:ea typeface="Verdana" pitchFamily="34" charset="0"/>
                <a:cs typeface="Verdana" pitchFamily="34" charset="0"/>
              </a:rPr>
              <a:t>of </a:t>
            </a:r>
            <a:r>
              <a:rPr lang="en-US" sz="36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Service Uniforms</a:t>
            </a:r>
            <a:r>
              <a:rPr lang="en-US" sz="3600" kern="0" dirty="0">
                <a:ea typeface="Verdana" pitchFamily="34" charset="0"/>
                <a:cs typeface="Verdana" pitchFamily="34" charset="0"/>
              </a:rPr>
              <a:t>.</a:t>
            </a:r>
          </a:p>
          <a:p>
            <a:pPr marL="633412" indent="-514350" fontAlgn="auto">
              <a:spcBef>
                <a:spcPct val="20000"/>
              </a:spcBef>
              <a:spcAft>
                <a:spcPts val="18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3600" kern="0" dirty="0">
                <a:ea typeface="Verdana" pitchFamily="34" charset="0"/>
                <a:cs typeface="Verdana" pitchFamily="34" charset="0"/>
              </a:rPr>
              <a:t>Demonstrate the </a:t>
            </a:r>
            <a:r>
              <a:rPr lang="en-US" sz="36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proper wear and care </a:t>
            </a:r>
            <a:r>
              <a:rPr lang="en-US" sz="3600" kern="0" dirty="0">
                <a:ea typeface="Verdana" pitchFamily="34" charset="0"/>
                <a:cs typeface="Verdana" pitchFamily="34" charset="0"/>
              </a:rPr>
              <a:t>of the Service Uniforms.</a:t>
            </a:r>
          </a:p>
          <a:p>
            <a:pPr marL="633412" indent="-514350" fontAlgn="auto">
              <a:spcBef>
                <a:spcPct val="20000"/>
              </a:spcBef>
              <a:spcAft>
                <a:spcPts val="18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3600" kern="0" dirty="0">
                <a:ea typeface="Verdana" pitchFamily="34" charset="0"/>
                <a:cs typeface="Verdana" pitchFamily="34" charset="0"/>
              </a:rPr>
              <a:t>Demonstrate the </a:t>
            </a:r>
            <a:r>
              <a:rPr lang="en-US" sz="36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proper care </a:t>
            </a:r>
            <a:r>
              <a:rPr lang="en-US" sz="3600" kern="0" dirty="0">
                <a:ea typeface="Verdana" pitchFamily="34" charset="0"/>
                <a:cs typeface="Verdana" pitchFamily="34" charset="0"/>
              </a:rPr>
              <a:t>of </a:t>
            </a:r>
            <a:r>
              <a:rPr lang="en-US" sz="3600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footwear</a:t>
            </a:r>
            <a:r>
              <a:rPr lang="en-US" sz="3600" kern="0" dirty="0"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F048E904-46EA-4FFF-8FE5-20A772C6A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147" y="5833823"/>
            <a:ext cx="1219306" cy="113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Closing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CBED2B-330F-40E8-85AE-79FAE4CBFFFD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CD0D3C-196E-47CC-A16A-BBC4A71B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B11F4F-67CE-432A-A6C5-1EEBAB150CFD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9AE817-ED16-4FBB-9227-7253FC93D763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List 2-3 reasons for understanding the proper wear and care of the Service Uniforms.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9895D3-A379-4E90-B220-7C5179B219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09" y="228600"/>
            <a:ext cx="1062281" cy="1018362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78" name="ShockwaveFlash2" r:id="rId3" imgW="1136520" imgH="1365120"/>
        </mc:Choice>
        <mc:Fallback>
          <p:control name="ShockwaveFlash2" r:id="rId3" imgW="1136520" imgH="1365120">
            <p:pic>
              <p:nvPicPr>
                <p:cNvPr id="12" name="ShockwaveFlash2">
                  <a:extLst>
                    <a:ext uri="{FF2B5EF4-FFF2-40B4-BE49-F238E27FC236}">
                      <a16:creationId xmlns:a16="http://schemas.microsoft.com/office/drawing/2014/main" id="{7FBB25C7-65CB-4B31-897F-3D300EC5083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06862" y="5478718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0759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Questions</a:t>
            </a:r>
            <a:endParaRPr lang="en-US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415925" y="3160713"/>
            <a:ext cx="102520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380375">
              <a:buClr>
                <a:srgbClr val="000000"/>
              </a:buClr>
              <a:buSzPct val="90000"/>
              <a:defRPr/>
            </a:pP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0" name="Content Placeholder 5"/>
          <p:cNvSpPr>
            <a:spLocks noGrp="1"/>
          </p:cNvSpPr>
          <p:nvPr>
            <p:ph idx="1"/>
          </p:nvPr>
        </p:nvSpPr>
        <p:spPr>
          <a:xfrm>
            <a:off x="152400" y="1774825"/>
            <a:ext cx="8839200" cy="49307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altLang="en-US"/>
          </a:p>
          <a:p>
            <a:pPr>
              <a:buFont typeface="Wingdings 2" pitchFamily="18" charset="2"/>
              <a:buNone/>
            </a:pPr>
            <a:endParaRPr lang="en-US" altLang="en-US"/>
          </a:p>
        </p:txBody>
      </p:sp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kern="0" dirty="0">
                <a:solidFill>
                  <a:schemeClr val="bg1"/>
                </a:solidFill>
                <a:latin typeface="Verdana" pitchFamily="34" charset="0"/>
              </a:rPr>
              <a:t>Copyright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352425" indent="0" eaLnBrk="1" hangingPunct="1">
              <a:buFont typeface="Wingdings 2" pitchFamily="18" charset="2"/>
              <a:buNone/>
              <a:defRPr/>
            </a:pPr>
            <a:r>
              <a:rPr lang="en-US" dirty="0"/>
              <a:t>Images in this lesson were taken from: </a:t>
            </a: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Microsoft</a:t>
            </a:r>
            <a:r>
              <a:rPr lang="en-US" sz="3200" baseline="30000" dirty="0"/>
              <a:t>©</a:t>
            </a:r>
            <a:r>
              <a:rPr lang="en-US" sz="3200" dirty="0"/>
              <a:t> Clip Art Gallery</a:t>
            </a:r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Marine Corps Combat Camera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0B8B8C5E-029C-4A39-BA1E-C5BBD4BC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Participant Leaders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210CFF9C-BB13-4058-BE37-B93348E94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99624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8140562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4167336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957699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30751207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98892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3073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33151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03044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2689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82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9288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03824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95443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61454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99037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22211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9311158F-3F55-4938-901E-5B2EE346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95" y="0"/>
            <a:ext cx="7235505" cy="1403350"/>
          </a:xfrm>
        </p:spPr>
        <p:txBody>
          <a:bodyPr/>
          <a:lstStyle/>
          <a:p>
            <a:r>
              <a:rPr lang="en-US" dirty="0"/>
              <a:t>Team Scores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FCA64601-636F-408F-893D-F9CFC2BC5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674013"/>
              </p:ext>
            </p:extLst>
          </p:nvPr>
        </p:nvGraphicFramePr>
        <p:xfrm>
          <a:off x="127000" y="1684789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409232789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5236282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12641177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07295725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Team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20637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6581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8094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1025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3194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3027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9627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3906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29728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272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89828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92950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16F8B5BF-55E3-49AF-AE78-A9A2241D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Team MVP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90F5DC5A-574A-4F28-A33C-2F61DB9AD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488529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17208936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120700243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02395225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004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928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277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62293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31763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23342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3109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61806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1927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1661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0970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5920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79A702B0-DE1A-42A7-9BD1-7C4461F1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Fastest Responders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8EEB999D-5F07-413F-B8C5-49377958E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2338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1220443545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46051616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533269959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74510153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Seconds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Participant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Seconds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625781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3942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90555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92047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74546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908232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610775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521856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495729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99242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1844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51306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446"/>
            <a:ext cx="7886700" cy="7381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Whiteboard</a:t>
            </a:r>
          </a:p>
        </p:txBody>
      </p:sp>
    </p:spTree>
    <p:extLst>
      <p:ext uri="{BB962C8B-B14F-4D97-AF65-F5344CB8AC3E}">
        <p14:creationId xmlns:p14="http://schemas.microsoft.com/office/powerpoint/2010/main" val="115645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 descr="A. got 0, B. got 0, C. got 0, D. got 0, ">
            <a:extLst>
              <a:ext uri="{FF2B5EF4-FFF2-40B4-BE49-F238E27FC236}">
                <a16:creationId xmlns:a16="http://schemas.microsoft.com/office/drawing/2014/main" id="{31FD2464-9A7A-49FD-A832-7DFED50D4A9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71706" y="1677798"/>
            <a:ext cx="5766849" cy="502780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8577F61E-D0C8-494A-B84B-3A335081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Assignment</a:t>
            </a:r>
          </a:p>
        </p:txBody>
      </p:sp>
      <p:sp>
        <p:nvSpPr>
          <p:cNvPr id="3" name="TPAnswers" title="Answer Text Shape">
            <a:extLst>
              <a:ext uri="{FF2B5EF4-FFF2-40B4-BE49-F238E27FC236}">
                <a16:creationId xmlns:a16="http://schemas.microsoft.com/office/drawing/2014/main" id="{CBE44544-7E52-4747-B3C0-5FDC8C874574}"/>
              </a:ext>
            </a:extLst>
          </p:cNvPr>
          <p:cNvSpPr>
            <a:spLocks noGrp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209725" y="1776413"/>
            <a:ext cx="2901950" cy="4700587"/>
          </a:xfrm>
        </p:spPr>
        <p:txBody>
          <a:bodyPr/>
          <a:lstStyle/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Alpha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Bravo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Charlie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Delta</a:t>
            </a:r>
          </a:p>
        </p:txBody>
      </p:sp>
      <p:sp>
        <p:nvSpPr>
          <p:cNvPr id="5" name="TPPolling">
            <a:extLst>
              <a:ext uri="{FF2B5EF4-FFF2-40B4-BE49-F238E27FC236}">
                <a16:creationId xmlns:a16="http://schemas.microsoft.com/office/drawing/2014/main" id="{F81AE8AE-D6ED-41C5-B7F2-786E6B23A13C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ADE90F46-04E1-4993-879A-C7A42DA8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Which describes your knowledge of the care and wear regulations for the Utility and Physical Training uniforms?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8FFAAE18-4DB2-4D56-AE25-D82098349D36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Low - I didn't know we had care and wear regulations.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Moderate - I know some of the care and wear regulations.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/>
              <a:t>High - I know how to care for and wear the Service uniforms.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04B702-D3A2-403A-A284-F8DD5451BF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(LE1-C5S3T4:LQ1)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24E197FC-7841-4FD9-8DAA-8B3E1FCE1434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59F469BB-5AAB-493B-AD9A-C59A9690D2C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9003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02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>
            <a:extLst>
              <a:ext uri="{FF2B5EF4-FFF2-40B4-BE49-F238E27FC236}">
                <a16:creationId xmlns:a16="http://schemas.microsoft.com/office/drawing/2014/main" id="{0DA008F5-AE14-4A1B-8555-D0934AD63E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0212" y="3338819"/>
            <a:ext cx="4911755" cy="302003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9AFFD593-23C4-421D-A80C-1B54A9A5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True or False:</a:t>
            </a:r>
            <a:br>
              <a:rPr lang="en-US" b="0" dirty="0"/>
            </a:br>
            <a:r>
              <a:rPr lang="en-US" sz="4400" b="0" dirty="0"/>
              <a:t>The Service Uniforms can be worn for most day-to-day activities.</a:t>
            </a:r>
            <a:endParaRPr lang="en-US" dirty="0"/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FABCF03-B2B9-439C-937D-21B7E688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25" y="4011911"/>
            <a:ext cx="2260833" cy="1672803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True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705C37-2313-45D8-8F6E-1E89E43D6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(LE1-C5S3T4:LQ2)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3EE1CF3-BD11-42C9-9DF1-1539857FF11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0ADF4F1E-0CC9-49B3-B154-1068A58EED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190733" y="4191000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62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Opening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CBED2B-330F-40E8-85AE-79FAE4CBFFFD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CD0D3C-196E-47CC-A16A-BBC4A71B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B11F4F-67CE-432A-A6C5-1EEBAB150CFD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9AE817-ED16-4FBB-9227-7253FC93D763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List 2-3 occasions when the service uniform is worn.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0260C8-D11F-4EEE-AC9E-35106736AD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09" y="228600"/>
            <a:ext cx="1062281" cy="1018362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4" name="ShockwaveFlash2" r:id="rId3" imgW="1136520" imgH="1365120"/>
        </mc:Choice>
        <mc:Fallback>
          <p:control name="ShockwaveFlash2" r:id="rId3" imgW="1136520" imgH="1365120">
            <p:pic>
              <p:nvPicPr>
                <p:cNvPr id="11" name="ShockwaveFlash2">
                  <a:extLst>
                    <a:ext uri="{FF2B5EF4-FFF2-40B4-BE49-F238E27FC236}">
                      <a16:creationId xmlns:a16="http://schemas.microsoft.com/office/drawing/2014/main" id="{EE0A72AD-C370-42C4-A9A4-EF01CAC16B7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06862" y="5478718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276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Introduction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8839200" cy="5029200"/>
          </a:xfrm>
        </p:spPr>
        <p:txBody>
          <a:bodyPr anchor="ctr"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  <a:buSzPct val="75000"/>
            </a:pPr>
            <a:r>
              <a:rPr lang="en-US" altLang="en-US" sz="3200"/>
              <a:t>For most day-to-day activities, Marine personnel wear what are termed </a:t>
            </a:r>
            <a:r>
              <a:rPr lang="en-US" altLang="en-US" sz="3200">
                <a:solidFill>
                  <a:srgbClr val="FFFF00"/>
                </a:solidFill>
              </a:rPr>
              <a:t>service</a:t>
            </a:r>
            <a:r>
              <a:rPr lang="en-US" altLang="en-US" sz="3200"/>
              <a:t> uniforms.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SzPct val="75000"/>
            </a:pPr>
            <a:r>
              <a:rPr lang="en-US" altLang="en-US" sz="3200"/>
              <a:t>There are three forms of service uniforms, designated A, B, and C.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SzPct val="75000"/>
            </a:pPr>
            <a:r>
              <a:rPr lang="en-US" altLang="en-US" sz="3200"/>
              <a:t>Although both male and female personnel use the same designations for service uniforms, there are naturally differences between them.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5257800" cy="43434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Female Service A Uniform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2057400"/>
            <a:ext cx="1433512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2286000"/>
            <a:ext cx="45720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Garrison Cap or Service Cap</a:t>
            </a:r>
          </a:p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Service Coat</a:t>
            </a:r>
          </a:p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Long Sleeve Khaki Shirt</a:t>
            </a:r>
          </a:p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Green Neck tab</a:t>
            </a:r>
          </a:p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Service Skirt</a:t>
            </a:r>
          </a:p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Service Trousers</a:t>
            </a:r>
          </a:p>
          <a:p>
            <a:pPr marL="438150" indent="-319088">
              <a:buClr>
                <a:srgbClr val="DDDDD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Black Pumps or Black Oxfords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134730d8-38de-49db-ac2c-6d9a8f2fd8dd"/>
  <p:tag name="WASPOLLED" val="245B43B06FEC484F9F5F7E1517D73857"/>
  <p:tag name="TPVERSION" val="8"/>
  <p:tag name="TPFULLVERSION" val="8.3.0.202"/>
  <p:tag name="PPTVERSION" val="16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940E3CF4CB55479CAFD7FF669AF14A66&lt;/guid&gt;&#10;            &lt;repollguid&gt;4968F6DB42C54CB1940F9EFBFB7076EB&lt;/repollguid&gt;&#10;            &lt;sourceid&gt;9DFB9D2F7F2644449D19DB72C1047504&lt;/sourceid&gt;&#10;            &lt;questiontext&gt;Open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HASRESULT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4A7BEAB45AC428C97C6C9DBF419DD0D&lt;/guid&gt;&#10;        &lt;description /&gt;&#10;        &lt;date&gt;2/20/2018 4:50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6A8BA42A6BA4BDDB9DEC70E2DDD9334&lt;/guid&gt;&#10;            &lt;repollguid&gt;C8D8A78789384F199FF18AE201E5631D&lt;/repollguid&gt;&#10;            &lt;sourceid&gt;F6E86F0095324FF19A6C87B3A444D063&lt;/sourceid&gt;&#10;            &lt;questiontext&gt;Which of the following uniform is NOT a Service uniform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81BD634EFF64AC0AF7E9D1AC884DFBD&lt;/guid&gt;&#10;                    &lt;answertext&gt;Alphas &quot;A&quot;&lt;/answertext&gt;&#10;                    &lt;valuetype&gt;-1&lt;/valuetype&gt;&#10;                &lt;/answer&gt;&#10;                &lt;answer&gt;&#10;                    &lt;guid&gt;737457DBD0A34A1DA23D5C45F7162197&lt;/guid&gt;&#10;                    &lt;answertext&gt;Bravos &quot;B&quot;&lt;/answertext&gt;&#10;                    &lt;valuetype&gt;-1&lt;/valuetype&gt;&#10;                &lt;/answer&gt;&#10;                &lt;answer&gt;&#10;                    &lt;guid&gt;9F32E7E147CB4F8E863B98361DBE391F&lt;/guid&gt;&#10;                    &lt;answertext&gt;Charlies &quot;C&quot;&lt;/answertext&gt;&#10;                    &lt;valuetype&gt;-1&lt;/valuetype&gt;&#10;                &lt;/answer&gt;&#10;                &lt;answer&gt;&#10;                    &lt;guid&gt;30C83693B1D74EE9A544DC7C7637B3FA&lt;/guid&gt;&#10;                    &lt;answertext&gt;Deltas &quot;D&quot;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CE44D03B02224678AF21B9BF86DCAA39&lt;/guid&gt;&#10;        &lt;description /&gt;&#10;        &lt;date&gt;1/24/2018 3:36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E6784A3854548E79236B0C0FB10245F&lt;/guid&gt;&#10;            &lt;repollguid&gt;6F317C7B4EC94EECAB6883C875F4975E&lt;/repollguid&gt;&#10;            &lt;sourceid&gt;0D658B03A4A446E088698D3A52D41FD1&lt;/sourceid&gt;&#10;            &lt;questiontext&gt;True or False:When the Service A uniform is worn as the uniform of the day, the coat may be removed when inside office buildings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D071928E7252446DB9116B903058EBA3&lt;/guid&gt;&#10;                    &lt;answertext&gt;True&lt;/answertext&gt;&#10;                    &lt;valuetype&gt;1&lt;/valuetype&gt;&#10;                &lt;/answer&gt;&#10;                &lt;answer&gt;&#10;                    &lt;guid&gt;BE1345DEE04C4F188143DCE8A17714D1&lt;/guid&gt;&#10;                    &lt;answertext&gt;Fals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LABELFORMAT" val="1"/>
  <p:tag name="COLORTYPE" val="DEFINED"/>
  <p:tag name="DEFINEDCOLORS" val="3,6,10,45,32,50,13,4,9,55,1"/>
  <p:tag name="NUMBERFORMAT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46A6CB136C7242B7AE3871E5B8D63D4F&lt;/guid&gt;&#10;        &lt;description /&gt;&#10;        &lt;date&gt;2/20/2018 4:50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CBC7E483FFE45F9A9AC39F723474C08&lt;/guid&gt;&#10;            &lt;repollguid&gt;3C2382CDB2644010836B93A3F9E463D3&lt;/repollguid&gt;&#10;            &lt;sourceid&gt;76B68FBA73074CABA18D2E4FC969C6B7&lt;/sourceid&gt;&#10;            &lt;questiontext&gt;What is wrong with this picture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5A9071996494D3AB5EF095801ECB66C&lt;/guid&gt;&#10;                    &lt;answertext&gt;The rank insignia is on the wrong side.&lt;/answertext&gt;&#10;                    &lt;valuetype&gt;-1&lt;/valuetype&gt;&#10;                &lt;/answer&gt;&#10;                &lt;answer&gt;&#10;                    &lt;guid&gt;EEE6F43E6F33427EB04760D6C4CA93D2&lt;/guid&gt;&#10;                    &lt;answertext&gt;The Eagle and Globe insignia is on the wrong side.&lt;/answertext&gt;&#10;                    &lt;valuetype&gt;-1&lt;/valuetype&gt;&#10;                &lt;/answer&gt;&#10;                &lt;answer&gt;&#10;                    &lt;guid&gt;1EC4E852B95C49B0AD8EDCFBB1B6964B&lt;/guid&gt;&#10;                    &lt;answertext&gt;Both A and B &lt;/answertext&gt;&#10;                    &lt;valuetype&gt;1&lt;/valuetype&gt;&#10;                &lt;/answer&gt;&#10;                &lt;answer&gt;&#10;                    &lt;guid&gt;7C35E85F5055480A954B62501DEF75D2&lt;/guid&gt;&#10;                    &lt;answertext&gt;Nothing, this picture is correct. 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F2E516E0551429695EACC03D4234135&lt;/guid&gt;&#10;        &lt;description /&gt;&#10;        &lt;date&gt;1/18/2018 1:25:0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C160A5D41B5441CB4D23B30DDB26675&lt;/guid&gt;&#10;            &lt;repollguid&gt;8A6B1907861F42D88A22AA7EFD880DD3&lt;/repollguid&gt;&#10;            &lt;sourceid&gt;71158D8468C94A2CB8562FEFABD623CD&lt;/sourceid&gt;&#10;            &lt;questiontext&gt;Team Assign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demographic&gt;True&lt;/demographic&gt;&#10;            &lt;team&gt;True&lt;/team&gt;&#10;            &lt;groupname&gt;Team&lt;/groupname&gt;&#10;            &lt;answers&gt;&#10;                &lt;answer&gt;&#10;                    &lt;guid&gt;E15A7CD1832B440D9975AFD2B71166C4&lt;/guid&gt;&#10;                    &lt;answertext&gt;Alpha&lt;/answertext&gt;&#10;                    &lt;valuetype&gt;0&lt;/valuetype&gt;&#10;                &lt;/answer&gt;&#10;                &lt;answer&gt;&#10;                    &lt;guid&gt;2EEE4B3E92AA4938B7397BB402A02C8E&lt;/guid&gt;&#10;                    &lt;answertext&gt;Bravo&lt;/answertext&gt;&#10;                    &lt;valuetype&gt;0&lt;/valuetype&gt;&#10;                &lt;/answer&gt;&#10;                &lt;answer&gt;&#10;                    &lt;guid&gt;F2A56E8C1AD14D83B4DAA6C191E87B0E&lt;/guid&gt;&#10;                    &lt;answertext&gt;Charlie&lt;/answertext&gt;&#10;                    &lt;valuetype&gt;0&lt;/valuetype&gt;&#10;                &lt;/answer&gt;&#10;                &lt;answer&gt;&#10;                    &lt;guid&gt;6C8404816DF84545BEF46B3230FF2371&lt;/guid&gt;&#10;                    &lt;answertext&gt;Delt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CE44D03B02224678AF21B9BF86DCAA39&lt;/guid&gt;&#10;        &lt;description /&gt;&#10;        &lt;date&gt;1/24/2018 3:36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E6784A3854548E79236B0C0FB10245F&lt;/guid&gt;&#10;            &lt;repollguid&gt;6F317C7B4EC94EECAB6883C875F4975E&lt;/repollguid&gt;&#10;            &lt;sourceid&gt;0D658B03A4A446E088698D3A52D41FD1&lt;/sourceid&gt;&#10;            &lt;questiontext&gt;True or False:For the female Service uniform, the bottom of the skirt is not more than 2&quot; above or 2&quot; below the knee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D071928E7252446DB9116B903058EBA3&lt;/guid&gt;&#10;                    &lt;answertext&gt;True&lt;/answertext&gt;&#10;                    &lt;valuetype&gt;-1&lt;/valuetype&gt;&#10;                &lt;/answer&gt;&#10;                &lt;answer&gt;&#10;                    &lt;guid&gt;BE1345DEE04C4F188143DCE8A17714D1&lt;/guid&gt;&#10;                    &lt;answertext&gt;Fals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LABELFORMAT" val="1"/>
  <p:tag name="COLORTYPE" val="DEFINED"/>
  <p:tag name="DEFINEDCOLORS" val="3,6,10,45,32,50,13,4,9,55,1"/>
  <p:tag name="NUMBERFORMAT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2FFB4725930045859709BBA097A5DD4C&lt;/guid&gt;&#10;        &lt;description /&gt;&#10;        &lt;date&gt;2/20/2018 4:50:2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DE5A5E8D15C4FFEA0F11BBDB1D86D2A&lt;/guid&gt;&#10;            &lt;repollguid&gt;5B166494F5FE4318B49FD26938657E52&lt;/repollguid&gt;&#10;            &lt;sourceid&gt;0D02D4B453364CA2BFBDC1D9A4EB87F5&lt;/sourceid&gt;&#10;            &lt;questiontext&gt;Which Marine Corps Service Uniform can be worn for reporting for duty or when assigned to a court martial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5A156E943316408D99B1C4454E7DABA1&lt;/guid&gt;&#10;                    &lt;answertext&gt;Service &quot;A&quot; uniform&lt;/answertext&gt;&#10;                    &lt;valuetype&gt;1&lt;/valuetype&gt;&#10;                &lt;/answer&gt;&#10;                &lt;answer&gt;&#10;                    &lt;guid&gt;C387615901584560A14DD6325212D351&lt;/guid&gt;&#10;                    &lt;answertext&gt;Service &quot;B&quot; uniform&lt;/answertext&gt;&#10;                    &lt;valuetype&gt;-1&lt;/valuetype&gt;&#10;                &lt;/answer&gt;&#10;                &lt;answer&gt;&#10;                    &lt;guid&gt;4306C29653AF40809026C3CAE7A80F5C&lt;/guid&gt;&#10;                    &lt;answertext&gt;Service &quot;C&quot; uniform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  <p:tag name="LABELFORMAT" val="1"/>
  <p:tag name="COLORTYPE" val="DEFINED"/>
  <p:tag name="DEFINEDCOLORS" val="3,6,10,45,32,50,13,4,9,55,1"/>
  <p:tag name="NUMBERFORMAT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4A5E6558B500487F90418A24BE60EDA1&lt;/guid&gt;&#10;            &lt;repollguid&gt;4968F6DB42C54CB1940F9EFBFB7076EB&lt;/repollguid&gt;&#10;            &lt;sourceid&gt;9DFB9D2F7F2644449D19DB72C1047504&lt;/sourceid&gt;&#10;            &lt;questiontext&gt;Clos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HASRESULTS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ParticipantLeaderboardSlid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BERTODISPLAY" val="10"/>
  <p:tag name="SCORECALCULATION" val="1"/>
  <p:tag name="PARTICIPANTDISPLAY" val="1"/>
  <p:tag name="DISPLAYPOINTSLESSTHANONE" val="False"/>
  <p:tag name="CORRECTONLY" val="False"/>
  <p:tag name="TYPE" val="TeamLeaderboardSlid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TeamMVPSlid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NUMBERTODISPLAY" val="10"/>
  <p:tag name="SCORECALCULATION" val="1"/>
  <p:tag name="DISPLAYPOINTSLESSTHANONE" val="False"/>
  <p:tag name="TYPE" val="FastestResponder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C5476610B0D43CDAB3EC2A29F91E0A9&lt;/guid&gt;&#10;        &lt;description /&gt;&#10;        &lt;date&gt;2/20/2018 4:50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449F0222AF3486499D596EBE995BD82&lt;/guid&gt;&#10;            &lt;repollguid&gt;68702764FFBC488C8A32194CAD6FDE9D&lt;/repollguid&gt;&#10;            &lt;sourceid&gt;4B07086608434FDFBA45415A676528FA&lt;/sourceid&gt;&#10;            &lt;questiontext&gt;Which describes your knowledge of the care and wear regulations for the Utility and Physical Training uniforms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601DB6B791804792A87D8459D9CAF827&lt;/guid&gt;&#10;                    &lt;answertext&gt;Low - I didn't know we had care and wear regulations.&lt;/answertext&gt;&#10;                    &lt;valuetype&gt;0&lt;/valuetype&gt;&#10;                &lt;/answer&gt;&#10;                &lt;answer&gt;&#10;                    &lt;guid&gt;692EA458C1F748198487EEB5F6D360F5&lt;/guid&gt;&#10;                    &lt;answertext&gt;Moderate - I know some of the care and wear regulations.&lt;/answertext&gt;&#10;                    &lt;valuetype&gt;0&lt;/valuetype&gt;&#10;                &lt;/answer&gt;&#10;                &lt;answer&gt;&#10;                    &lt;guid&gt;BC96EA8B48A84897BDBF667AD77283CA&lt;/guid&gt;&#10;                    &lt;answertext&gt;High - I know how to care for and wear the Service uniforms.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CE44D03B02224678AF21B9BF86DCAA39&lt;/guid&gt;&#10;        &lt;description /&gt;&#10;        &lt;date&gt;1/24/2018 3:36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E6784A3854548E79236B0C0FB10245F&lt;/guid&gt;&#10;            &lt;repollguid&gt;6F317C7B4EC94EECAB6883C875F4975E&lt;/repollguid&gt;&#10;            &lt;sourceid&gt;0D658B03A4A446E088698D3A52D41FD1&lt;/sourceid&gt;&#10;            &lt;questiontext&gt;True or False:The Service Uniforms can be worn for most day-to-day activities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D071928E7252446DB9116B903058EBA3&lt;/guid&gt;&#10;                    &lt;answertext&gt;True&lt;/answertext&gt;&#10;                    &lt;valuetype&gt;1&lt;/valuetype&gt;&#10;                &lt;/answer&gt;&#10;                &lt;answer&gt;&#10;                    &lt;guid&gt;BE1345DEE04C4F188143DCE8A17714D1&lt;/guid&gt;&#10;                    &lt;answertext&gt;Fals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LABELFORMAT" val="1"/>
  <p:tag name="COLORTYPE" val="DEFINED"/>
  <p:tag name="DEFINEDCOLORS" val="3,6,10,45,32,50,13,4,9,55,1"/>
  <p:tag name="NUMBERFORMAT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CJROTC Template">
  <a:themeElements>
    <a:clrScheme name="Custom 2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4CE2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CJROTC UPDATE-FINALZ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14087</TotalTime>
  <Words>1053</Words>
  <Application>Microsoft Office PowerPoint</Application>
  <PresentationFormat>On-screen Show (4:3)</PresentationFormat>
  <Paragraphs>207</Paragraphs>
  <Slides>37</Slides>
  <Notes>22</Notes>
  <HiddenSlides>6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  <vt:variant>
        <vt:lpstr>Custom Shows</vt:lpstr>
      </vt:variant>
      <vt:variant>
        <vt:i4>5</vt:i4>
      </vt:variant>
    </vt:vector>
  </HeadingPairs>
  <TitlesOfParts>
    <vt:vector size="54" baseType="lpstr">
      <vt:lpstr>Arial</vt:lpstr>
      <vt:lpstr>Calibri</vt:lpstr>
      <vt:lpstr>Corbel</vt:lpstr>
      <vt:lpstr>Times New Roman</vt:lpstr>
      <vt:lpstr>Verdana</vt:lpstr>
      <vt:lpstr>Wingdings</vt:lpstr>
      <vt:lpstr>Wingdings 2</vt:lpstr>
      <vt:lpstr>Wingdings 3</vt:lpstr>
      <vt:lpstr>1_MCJROTC Template</vt:lpstr>
      <vt:lpstr>2_MCJROTC Template</vt:lpstr>
      <vt:lpstr>MCJROTC UPDATE-FINALZ</vt:lpstr>
      <vt:lpstr>4_MCJROTC Template</vt:lpstr>
      <vt:lpstr>Wear and Care of the Service Uniforms</vt:lpstr>
      <vt:lpstr>PowerPoint Presentation</vt:lpstr>
      <vt:lpstr>Lesson Objectives</vt:lpstr>
      <vt:lpstr>Team Assignment</vt:lpstr>
      <vt:lpstr>Which describes your knowledge of the care and wear regulations for the Utility and Physical Training uniforms?</vt:lpstr>
      <vt:lpstr>True or False: The Service Uniforms can be worn for most day-to-day activities.</vt:lpstr>
      <vt:lpstr>Opening Question</vt:lpstr>
      <vt:lpstr>Introduction</vt:lpstr>
      <vt:lpstr>Female Service A Uniform </vt:lpstr>
      <vt:lpstr>Male Service A Uniform</vt:lpstr>
      <vt:lpstr>Service A Uniform </vt:lpstr>
      <vt:lpstr>Female Service B &amp; C Uniforms </vt:lpstr>
      <vt:lpstr>Male Service B &amp; C Uniforms </vt:lpstr>
      <vt:lpstr>Service B &amp; C Uniforms </vt:lpstr>
      <vt:lpstr>Which of the following uniform is NOT a Service uniform?</vt:lpstr>
      <vt:lpstr>True or False: When the Service A uniform is worn as the uniform of the day, the coat may be removed when inside office buildings.</vt:lpstr>
      <vt:lpstr>Garrison Service Covers </vt:lpstr>
      <vt:lpstr>Service Covers </vt:lpstr>
      <vt:lpstr>Service Trousers and Slacks </vt:lpstr>
      <vt:lpstr>Khaki Web Belt </vt:lpstr>
      <vt:lpstr>Service Uniform Skirt  </vt:lpstr>
      <vt:lpstr>Being “Out of Uniform”</vt:lpstr>
      <vt:lpstr>What is wrong with this picture?</vt:lpstr>
      <vt:lpstr>True or False: For the female Service uniform, the bottom of the skirt is not more than 2" above or 2" below the knee.</vt:lpstr>
      <vt:lpstr>Care of Uniforms </vt:lpstr>
      <vt:lpstr>Female Service Uniform Shoes   </vt:lpstr>
      <vt:lpstr>Male Service Uniform Shoes and Socks</vt:lpstr>
      <vt:lpstr>Care of Footwear  </vt:lpstr>
      <vt:lpstr>Which Marine Corps Service Uniform can be worn for reporting for duty or when assigned to a court martial?</vt:lpstr>
      <vt:lpstr>Closing Question</vt:lpstr>
      <vt:lpstr>Questions</vt:lpstr>
      <vt:lpstr>Copyright Information</vt:lpstr>
      <vt:lpstr>Participant Leaders</vt:lpstr>
      <vt:lpstr>Team Scores</vt:lpstr>
      <vt:lpstr>Team MVP</vt:lpstr>
      <vt:lpstr>Fastest Responders</vt:lpstr>
      <vt:lpstr>Whiteboard</vt:lpstr>
      <vt:lpstr>Participant Leaders</vt:lpstr>
      <vt:lpstr>Team Scores</vt:lpstr>
      <vt:lpstr>Team MVP</vt:lpstr>
      <vt:lpstr>Fastest</vt:lpstr>
      <vt:lpstr>Whiteboard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steve huff</dc:creator>
  <cp:lastModifiedBy>Andy Bennetts</cp:lastModifiedBy>
  <cp:revision>862</cp:revision>
  <dcterms:created xsi:type="dcterms:W3CDTF">2009-11-04T16:56:31Z</dcterms:created>
  <dcterms:modified xsi:type="dcterms:W3CDTF">2018-02-21T00:04:55Z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Team Member">
    <vt:lpwstr>Liz Pimpinella</vt:lpwstr>
  </property>
  <property fmtid="{D5CDD505-2E9C-101B-9397-08002B2CF9AE}" pid="4" name="RD">
    <vt:lpwstr>0</vt:lpwstr>
  </property>
  <property fmtid="{D5CDD505-2E9C-101B-9397-08002B2CF9AE}" pid="5" name="Status">
    <vt:lpwstr>Template</vt:lpwstr>
  </property>
</Properties>
</file>