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9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3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6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95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D19B-98D9-40B8-8FF0-4CDB37A19C0B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E53A-D987-4D8C-BBAD-333357B43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42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91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2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93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3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463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53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55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06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BEA3A-C706-49C1-8D2B-A2634DDDC005}" type="datetimeFigureOut">
              <a:rPr lang="en-US" smtClean="0"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19657-4AF9-4D1A-9E3B-E68B6A8C7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Present Tense –go Verb Family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28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1" i="0" u="none" strike="noStrike" baseline="0" dirty="0" smtClean="0">
                <a:latin typeface="Calibri"/>
              </a:rPr>
              <a:t>Do you have a nice house? </a:t>
            </a:r>
            <a:r>
              <a:rPr lang="en-US" b="1" i="0" u="none" strike="noStrike" baseline="0" dirty="0" smtClean="0">
                <a:latin typeface="Calibri"/>
              </a:rPr>
              <a:t/>
            </a:r>
            <a:br>
              <a:rPr lang="en-US" b="1" i="0" u="none" strike="noStrike" baseline="0" dirty="0" smtClean="0">
                <a:latin typeface="Calibri"/>
              </a:rPr>
            </a:br>
            <a:r>
              <a:rPr lang="en-US" b="1" i="0" u="none" strike="noStrike" baseline="0" dirty="0" smtClean="0">
                <a:latin typeface="Calibri"/>
              </a:rPr>
              <a:t>¿</a:t>
            </a:r>
            <a:r>
              <a:rPr lang="en-US" b="1" i="0" u="none" strike="noStrike" baseline="0" dirty="0" err="1" smtClean="0">
                <a:latin typeface="Calibri"/>
              </a:rPr>
              <a:t>Tienes</a:t>
            </a:r>
            <a:r>
              <a:rPr lang="en-US" b="1" i="0" u="none" strike="noStrike" baseline="0" dirty="0" smtClean="0">
                <a:latin typeface="Calibri"/>
              </a:rPr>
              <a:t> </a:t>
            </a:r>
            <a:r>
              <a:rPr lang="en-US" b="1" i="0" u="none" strike="noStrike" baseline="0" dirty="0" err="1" smtClean="0">
                <a:latin typeface="Calibri"/>
              </a:rPr>
              <a:t>una</a:t>
            </a:r>
            <a:r>
              <a:rPr lang="en-US" b="1" i="0" u="none" strike="noStrike" baseline="0" dirty="0" smtClean="0">
                <a:latin typeface="Calibri"/>
              </a:rPr>
              <a:t> casa </a:t>
            </a:r>
            <a:r>
              <a:rPr lang="en-US" b="1" i="0" u="none" strike="noStrike" baseline="0" dirty="0" err="1" smtClean="0">
                <a:latin typeface="Calibri"/>
              </a:rPr>
              <a:t>linda</a:t>
            </a:r>
            <a:r>
              <a:rPr lang="en-US" b="1" i="0" u="none" strike="noStrike" baseline="0" dirty="0" smtClean="0">
                <a:latin typeface="Calibri"/>
              </a:rPr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93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1" i="0" u="none" strike="noStrike" baseline="0" dirty="0" smtClean="0">
                <a:latin typeface="Calibri"/>
              </a:rPr>
              <a:t>I </a:t>
            </a:r>
            <a:r>
              <a:rPr lang="es-ES" b="1" i="0" u="none" strike="noStrike" baseline="0" dirty="0" err="1" smtClean="0">
                <a:latin typeface="Calibri"/>
              </a:rPr>
              <a:t>have</a:t>
            </a:r>
            <a:r>
              <a:rPr lang="es-ES" b="1" i="0" u="none" strike="noStrike" baseline="0" dirty="0" smtClean="0">
                <a:latin typeface="Calibri"/>
              </a:rPr>
              <a:t> </a:t>
            </a:r>
            <a:r>
              <a:rPr lang="es-ES" b="1" i="0" u="none" strike="noStrike" baseline="0" dirty="0" err="1" smtClean="0">
                <a:latin typeface="Calibri"/>
              </a:rPr>
              <a:t>what</a:t>
            </a:r>
            <a:r>
              <a:rPr lang="es-ES" b="1" i="0" u="none" strike="noStrike" baseline="0" dirty="0" smtClean="0">
                <a:latin typeface="Calibri"/>
              </a:rPr>
              <a:t> </a:t>
            </a:r>
            <a:r>
              <a:rPr lang="es-ES" b="1" i="0" u="none" strike="noStrike" baseline="0" dirty="0" err="1" smtClean="0">
                <a:latin typeface="Calibri"/>
              </a:rPr>
              <a:t>you</a:t>
            </a:r>
            <a:r>
              <a:rPr lang="es-ES" b="1" i="0" u="none" strike="noStrike" baseline="0" dirty="0" smtClean="0">
                <a:latin typeface="Calibri"/>
              </a:rPr>
              <a:t> </a:t>
            </a:r>
            <a:r>
              <a:rPr lang="es-ES" b="1" i="0" u="none" strike="noStrike" baseline="0" dirty="0" err="1" smtClean="0">
                <a:latin typeface="Calibri"/>
              </a:rPr>
              <a:t>need</a:t>
            </a:r>
            <a:r>
              <a:rPr lang="es-ES" b="1" i="0" u="none" strike="noStrike" baseline="0" dirty="0" smtClean="0">
                <a:latin typeface="Calibri"/>
              </a:rPr>
              <a:t>. Yo tengo </a:t>
            </a:r>
            <a:r>
              <a:rPr lang="es-ES" b="1" i="0" u="none" strike="noStrike" baseline="0" dirty="0" smtClean="0">
                <a:latin typeface="Calibri"/>
              </a:rPr>
              <a:t/>
            </a:r>
            <a:br>
              <a:rPr lang="es-ES" b="1" i="0" u="none" strike="noStrike" baseline="0" dirty="0" smtClean="0">
                <a:latin typeface="Calibri"/>
              </a:rPr>
            </a:br>
            <a:r>
              <a:rPr lang="es-ES" b="1" i="0" u="none" strike="noStrike" baseline="0" dirty="0" smtClean="0">
                <a:latin typeface="Calibri"/>
              </a:rPr>
              <a:t>lo </a:t>
            </a:r>
            <a:r>
              <a:rPr lang="es-ES" b="1" i="0" u="none" strike="noStrike" baseline="0" dirty="0" smtClean="0">
                <a:latin typeface="Calibri"/>
              </a:rPr>
              <a:t>que  tú necesitas.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051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I’ve got you where I want you! Te tengo donde te quiero.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22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Venir (to come) yo in –go, e to ie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4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 come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59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 vengo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35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you come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08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tú vienes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87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caer (to fall) 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97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 fall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76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3. Verbs with yo in –go: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92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 caigo 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1870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you fall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26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tú caes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793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hacer (to do, to make) 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094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 do/I make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334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 hago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383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you make/you do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281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tú haces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908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poner (to put, to place, to set) 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597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 put/I place/I set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34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Tener (to have) yo in –go, e to ie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4118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 pongo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643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you put/you place/you set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65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tú pones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300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salir de (to leave (from), to go out (from))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040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 leave/I go out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052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 yo salgo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216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you leave/you go out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148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tú sales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05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traer (to bring) 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474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 bring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875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 have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502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 traigo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7398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you bring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8421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tú traes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956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valer (to be worth, to value) 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58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I’m worth/I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506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 valgo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2719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you’re worth/you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572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tú vales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038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1" i="0" u="none" strike="noStrike" baseline="0" dirty="0" err="1" smtClean="0">
                <a:latin typeface="Calibri"/>
              </a:rPr>
              <a:t>decir</a:t>
            </a:r>
            <a:r>
              <a:rPr lang="en-US" b="1" i="0" u="none" strike="noStrike" baseline="0" dirty="0" smtClean="0">
                <a:latin typeface="Calibri"/>
              </a:rPr>
              <a:t> (to say, to tell</a:t>
            </a:r>
            <a:r>
              <a:rPr lang="en-US" b="1" i="0" u="none" strike="noStrike" baseline="0" dirty="0" smtClean="0">
                <a:latin typeface="Calibri"/>
              </a:rPr>
              <a:t>) </a:t>
            </a:r>
            <a:r>
              <a:rPr lang="en-US" b="1" i="0" u="none" strike="noStrike" baseline="0" dirty="0" err="1" smtClean="0">
                <a:latin typeface="Calibri"/>
              </a:rPr>
              <a:t>yo</a:t>
            </a:r>
            <a:r>
              <a:rPr lang="en-US" b="1" i="0" u="none" strike="noStrike" baseline="0" dirty="0" smtClean="0">
                <a:latin typeface="Calibri"/>
              </a:rPr>
              <a:t> in –go, e to i </a:t>
            </a:r>
            <a:endParaRPr lang="en-US" b="1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18632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 say/I tell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3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 tengo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4457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 digo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06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you say/you tell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1309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tú dices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368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1" i="0" u="none" strike="noStrike" baseline="0" dirty="0" err="1" smtClean="0">
                <a:latin typeface="Calibri"/>
              </a:rPr>
              <a:t>seguir</a:t>
            </a:r>
            <a:r>
              <a:rPr lang="en-US" b="1" i="0" u="none" strike="noStrike" baseline="0" dirty="0" smtClean="0">
                <a:latin typeface="Calibri"/>
              </a:rPr>
              <a:t> (to follow, to continue) </a:t>
            </a:r>
            <a:r>
              <a:rPr lang="en-US" b="1" i="0" u="none" strike="noStrike" baseline="0" dirty="0" smtClean="0">
                <a:latin typeface="Calibri"/>
              </a:rPr>
              <a:t/>
            </a:r>
            <a:br>
              <a:rPr lang="en-US" b="1" i="0" u="none" strike="noStrike" baseline="0" dirty="0" smtClean="0">
                <a:latin typeface="Calibri"/>
              </a:rPr>
            </a:br>
            <a:r>
              <a:rPr lang="en-US" b="1" i="0" u="none" strike="noStrike" baseline="0" dirty="0" err="1" smtClean="0">
                <a:latin typeface="Calibri"/>
              </a:rPr>
              <a:t>yo</a:t>
            </a:r>
            <a:r>
              <a:rPr lang="en-US" b="1" i="0" u="none" strike="noStrike" baseline="0" dirty="0" smtClean="0">
                <a:latin typeface="Calibri"/>
              </a:rPr>
              <a:t> </a:t>
            </a:r>
            <a:r>
              <a:rPr lang="en-US" b="1" i="0" u="none" strike="noStrike" baseline="0" dirty="0" smtClean="0">
                <a:latin typeface="Calibri"/>
              </a:rPr>
              <a:t>in –go, e to i change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2051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 follow/I continue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296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 sigo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279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you follow/you continue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0104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tú sigues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677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oír (to hear) yo in –go, ALSO i to y in all bottom forms oyes, oye, oyen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56411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I hear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19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you have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0538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 oigo </a:t>
            </a:r>
            <a:endParaRPr lang="en-US" b="1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3358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you hear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4392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tú oyes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62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latin typeface="Calibri"/>
              </a:rPr>
              <a:t>tú tienes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38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1" i="0" u="none" strike="noStrike" baseline="0" dirty="0" smtClean="0">
                <a:latin typeface="Calibri"/>
              </a:rPr>
              <a:t>Do I have your attention? </a:t>
            </a:r>
            <a:r>
              <a:rPr lang="en-US" b="1" i="0" u="none" strike="noStrike" baseline="0" dirty="0" smtClean="0">
                <a:latin typeface="Calibri"/>
              </a:rPr>
              <a:t/>
            </a:r>
            <a:br>
              <a:rPr lang="en-US" b="1" i="0" u="none" strike="noStrike" baseline="0" dirty="0" smtClean="0">
                <a:latin typeface="Calibri"/>
              </a:rPr>
            </a:br>
            <a:r>
              <a:rPr lang="en-US" b="1" i="0" u="none" strike="noStrike" baseline="0" dirty="0" smtClean="0">
                <a:latin typeface="Calibri"/>
              </a:rPr>
              <a:t>¿</a:t>
            </a:r>
            <a:r>
              <a:rPr lang="en-US" b="1" i="0" u="none" strike="noStrike" baseline="0" dirty="0" err="1" smtClean="0">
                <a:latin typeface="Calibri"/>
              </a:rPr>
              <a:t>Tengo</a:t>
            </a:r>
            <a:r>
              <a:rPr lang="en-US" b="1" i="0" u="none" strike="noStrike" baseline="0" dirty="0" smtClean="0">
                <a:latin typeface="Calibri"/>
              </a:rPr>
              <a:t> </a:t>
            </a:r>
            <a:r>
              <a:rPr lang="en-US" b="1" i="0" u="none" strike="noStrike" baseline="0" dirty="0" err="1" smtClean="0">
                <a:latin typeface="Calibri"/>
              </a:rPr>
              <a:t>su</a:t>
            </a:r>
            <a:r>
              <a:rPr lang="en-US" b="1" i="0" u="none" strike="noStrike" baseline="0" dirty="0" smtClean="0">
                <a:latin typeface="Calibri"/>
              </a:rPr>
              <a:t> </a:t>
            </a:r>
            <a:r>
              <a:rPr lang="en-US" b="1" i="0" u="none" strike="noStrike" baseline="0" dirty="0" err="1" smtClean="0">
                <a:latin typeface="Calibri"/>
              </a:rPr>
              <a:t>atención</a:t>
            </a:r>
            <a:r>
              <a:rPr lang="en-US" b="1" i="0" u="none" strike="noStrike" baseline="0" dirty="0" smtClean="0">
                <a:latin typeface="Calibri"/>
              </a:rPr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33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1" i="0" u="none" strike="noStrike" baseline="0" dirty="0" smtClean="0">
                <a:latin typeface="Calibri"/>
              </a:rPr>
              <a:t>Do you have money to lend? </a:t>
            </a:r>
            <a:r>
              <a:rPr lang="en-US" b="1" i="0" u="none" strike="noStrike" baseline="0" dirty="0" smtClean="0">
                <a:latin typeface="Calibri"/>
              </a:rPr>
              <a:t/>
            </a:r>
            <a:br>
              <a:rPr lang="en-US" b="1" i="0" u="none" strike="noStrike" baseline="0" dirty="0" smtClean="0">
                <a:latin typeface="Calibri"/>
              </a:rPr>
            </a:br>
            <a:r>
              <a:rPr lang="en-US" b="1" i="0" u="none" strike="noStrike" baseline="0" dirty="0" smtClean="0">
                <a:latin typeface="Calibri"/>
              </a:rPr>
              <a:t>¿</a:t>
            </a:r>
            <a:r>
              <a:rPr lang="en-US" b="1" i="0" u="none" strike="noStrike" baseline="0" dirty="0" err="1" smtClean="0">
                <a:latin typeface="Calibri"/>
              </a:rPr>
              <a:t>Tienes</a:t>
            </a:r>
            <a:r>
              <a:rPr lang="en-US" b="1" i="0" u="none" strike="noStrike" baseline="0" dirty="0" smtClean="0">
                <a:latin typeface="Calibri"/>
              </a:rPr>
              <a:t> </a:t>
            </a:r>
            <a:r>
              <a:rPr lang="en-US" b="1" i="0" u="none" strike="noStrike" baseline="0" dirty="0" err="1" smtClean="0">
                <a:latin typeface="Calibri"/>
              </a:rPr>
              <a:t>dinero</a:t>
            </a:r>
            <a:r>
              <a:rPr lang="en-US" b="1" i="0" u="none" strike="noStrike" baseline="0" dirty="0" smtClean="0">
                <a:latin typeface="Calibri"/>
              </a:rPr>
              <a:t> </a:t>
            </a:r>
            <a:r>
              <a:rPr lang="en-US" b="1" i="0" u="none" strike="noStrike" baseline="0" dirty="0" err="1" smtClean="0">
                <a:latin typeface="Calibri"/>
              </a:rPr>
              <a:t>para</a:t>
            </a:r>
            <a:r>
              <a:rPr lang="en-US" b="1" i="0" u="none" strike="noStrike" baseline="0" dirty="0" smtClean="0">
                <a:latin typeface="Calibri"/>
              </a:rPr>
              <a:t> </a:t>
            </a:r>
            <a:r>
              <a:rPr lang="en-US" b="1" i="0" u="none" strike="noStrike" baseline="0" dirty="0" err="1" smtClean="0">
                <a:latin typeface="Calibri"/>
              </a:rPr>
              <a:t>prestar</a:t>
            </a:r>
            <a:r>
              <a:rPr lang="en-US" b="1" i="0" u="none" strike="noStrike" baseline="0" dirty="0" smtClean="0">
                <a:latin typeface="Calibri"/>
              </a:rPr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18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287</Words>
  <Application>Microsoft Office PowerPoint</Application>
  <PresentationFormat>On-screen Show (4:3)</PresentationFormat>
  <Paragraphs>62</Paragraphs>
  <Slides>62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Office Theme</vt:lpstr>
      <vt:lpstr>Present Tense –go Verb Family</vt:lpstr>
      <vt:lpstr>3. Verbs with yo in –go:</vt:lpstr>
      <vt:lpstr>Tener (to have) yo in –go, e to ie </vt:lpstr>
      <vt:lpstr>I have</vt:lpstr>
      <vt:lpstr>yo tengo</vt:lpstr>
      <vt:lpstr>you have</vt:lpstr>
      <vt:lpstr>tú tienes</vt:lpstr>
      <vt:lpstr>Do I have your attention?  ¿Tengo su atención?</vt:lpstr>
      <vt:lpstr>Do you have money to lend?  ¿Tienes dinero para prestar?</vt:lpstr>
      <vt:lpstr>Do you have a nice house?  ¿Tienes una casa linda?</vt:lpstr>
      <vt:lpstr>I have what you need. Yo tengo  lo que  tú necesitas.</vt:lpstr>
      <vt:lpstr>I’ve got you where I want you! Te tengo donde te quiero.</vt:lpstr>
      <vt:lpstr>Venir (to come) yo in –go, e to ie</vt:lpstr>
      <vt:lpstr>I come</vt:lpstr>
      <vt:lpstr>yo vengo</vt:lpstr>
      <vt:lpstr>you come</vt:lpstr>
      <vt:lpstr>tú vienes</vt:lpstr>
      <vt:lpstr>caer (to fall) </vt:lpstr>
      <vt:lpstr>I fall</vt:lpstr>
      <vt:lpstr>yo caigo </vt:lpstr>
      <vt:lpstr>you fall</vt:lpstr>
      <vt:lpstr>tú caes</vt:lpstr>
      <vt:lpstr>hacer (to do, to make) </vt:lpstr>
      <vt:lpstr>I do/I make</vt:lpstr>
      <vt:lpstr>yo hago</vt:lpstr>
      <vt:lpstr>you make/you do</vt:lpstr>
      <vt:lpstr>tú haces</vt:lpstr>
      <vt:lpstr>poner (to put, to place, to set) </vt:lpstr>
      <vt:lpstr>I put/I place/I set</vt:lpstr>
      <vt:lpstr>yo pongo</vt:lpstr>
      <vt:lpstr>you put/you place/you set</vt:lpstr>
      <vt:lpstr>tú pones</vt:lpstr>
      <vt:lpstr>salir de (to leave (from), to go out (from))</vt:lpstr>
      <vt:lpstr>I leave/I go out</vt:lpstr>
      <vt:lpstr> yo salgo</vt:lpstr>
      <vt:lpstr>you leave/you go out</vt:lpstr>
      <vt:lpstr>tú sales</vt:lpstr>
      <vt:lpstr>traer (to bring) </vt:lpstr>
      <vt:lpstr>I bring</vt:lpstr>
      <vt:lpstr>yo traigo</vt:lpstr>
      <vt:lpstr>you bring</vt:lpstr>
      <vt:lpstr>tú traes</vt:lpstr>
      <vt:lpstr>valer (to be worth, to value) </vt:lpstr>
      <vt:lpstr>I’m worth/I value</vt:lpstr>
      <vt:lpstr>yo valgo</vt:lpstr>
      <vt:lpstr>you’re worth/you value</vt:lpstr>
      <vt:lpstr>tú vales</vt:lpstr>
      <vt:lpstr>decir (to say, to tell) yo in –go, e to i </vt:lpstr>
      <vt:lpstr>I say/I tell</vt:lpstr>
      <vt:lpstr>yo digo</vt:lpstr>
      <vt:lpstr>you say/you tell</vt:lpstr>
      <vt:lpstr>tú dices</vt:lpstr>
      <vt:lpstr>seguir (to follow, to continue)  yo in –go, e to i change</vt:lpstr>
      <vt:lpstr>I follow/I continue</vt:lpstr>
      <vt:lpstr>yo sigo</vt:lpstr>
      <vt:lpstr>you follow/you continue</vt:lpstr>
      <vt:lpstr>tú sigues</vt:lpstr>
      <vt:lpstr>oír (to hear) yo in –go, ALSO i to y in all bottom forms oyes, oye, oyen</vt:lpstr>
      <vt:lpstr>I hear</vt:lpstr>
      <vt:lpstr>yo oigo </vt:lpstr>
      <vt:lpstr>you hear</vt:lpstr>
      <vt:lpstr>tú oyes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Tense –go Verb Family</dc:title>
  <dc:creator>English, Rodney</dc:creator>
  <cp:lastModifiedBy>English, Rodney</cp:lastModifiedBy>
  <cp:revision>1</cp:revision>
  <dcterms:created xsi:type="dcterms:W3CDTF">2011-10-03T10:58:34Z</dcterms:created>
  <dcterms:modified xsi:type="dcterms:W3CDTF">2011-10-03T11:02:16Z</dcterms:modified>
</cp:coreProperties>
</file>