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activeX/activeX2.xml" ContentType="application/vnd.ms-office.activeX+xml"/>
  <Override PartName="/ppt/tags/tag47.xml" ContentType="application/vnd.openxmlformats-officedocument.presentationml.tags+xml"/>
  <Override PartName="/ppt/activeX/activeX3.xml" ContentType="application/vnd.ms-office.activeX+xml"/>
  <Override PartName="/ppt/tags/tag48.xml" ContentType="application/vnd.openxmlformats-officedocument.presentationml.tags+xml"/>
  <Override PartName="/ppt/activeX/activeX4.xml" ContentType="application/vnd.ms-office.activeX+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activeX/activeX5.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1" r:id="rId3"/>
    <p:sldMasterId id="2147483707" r:id="rId4"/>
  </p:sldMasterIdLst>
  <p:notesMasterIdLst>
    <p:notesMasterId r:id="rId45"/>
  </p:notesMasterIdLst>
  <p:sldIdLst>
    <p:sldId id="257" r:id="rId5"/>
    <p:sldId id="258" r:id="rId6"/>
    <p:sldId id="259" r:id="rId7"/>
    <p:sldId id="297" r:id="rId8"/>
    <p:sldId id="298" r:id="rId9"/>
    <p:sldId id="299" r:id="rId10"/>
    <p:sldId id="263" r:id="rId11"/>
    <p:sldId id="264" r:id="rId12"/>
    <p:sldId id="265" r:id="rId13"/>
    <p:sldId id="300" r:id="rId14"/>
    <p:sldId id="301" r:id="rId15"/>
    <p:sldId id="302" r:id="rId16"/>
    <p:sldId id="303" r:id="rId17"/>
    <p:sldId id="304" r:id="rId18"/>
    <p:sldId id="271" r:id="rId19"/>
    <p:sldId id="272" r:id="rId20"/>
    <p:sldId id="273" r:id="rId21"/>
    <p:sldId id="274" r:id="rId22"/>
    <p:sldId id="275" r:id="rId23"/>
    <p:sldId id="305" r:id="rId24"/>
    <p:sldId id="306" r:id="rId25"/>
    <p:sldId id="307" r:id="rId26"/>
    <p:sldId id="308" r:id="rId27"/>
    <p:sldId id="280" r:id="rId28"/>
    <p:sldId id="281" r:id="rId29"/>
    <p:sldId id="282" r:id="rId30"/>
    <p:sldId id="283" r:id="rId31"/>
    <p:sldId id="309"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custShowLst>
    <p:custShow name="Participant Leaders" id="0">
      <p:sldLst>
        <p:sld r:id="rId40"/>
      </p:sldLst>
    </p:custShow>
    <p:custShow name="Team Scores" id="1">
      <p:sldLst>
        <p:sld r:id="rId41"/>
      </p:sldLst>
    </p:custShow>
    <p:custShow name="Team MVP" id="2">
      <p:sldLst>
        <p:sld r:id="rId42"/>
      </p:sldLst>
    </p:custShow>
    <p:custShow name="Fastest" id="3">
      <p:sldLst>
        <p:sld r:id="rId43"/>
      </p:sldLst>
    </p:custShow>
    <p:custShow name="Whiteboard" id="4">
      <p:sldLst>
        <p:sld r:id="rId44"/>
      </p:sldLst>
    </p:custShow>
  </p:custShowLst>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15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A9D9D-B126-43D5-9FFF-9C36B4D01171}" type="datetimeFigureOut">
              <a:rPr lang="en-US" smtClean="0"/>
              <a:t>3/2/2018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BC67B-0BCA-4E3A-8EB3-5DBD925904EF}" type="slidenum">
              <a:rPr lang="en-US" smtClean="0"/>
              <a:t>‹#›</a:t>
            </a:fld>
            <a:endParaRPr lang="en-US"/>
          </a:p>
        </p:txBody>
      </p:sp>
    </p:spTree>
    <p:extLst>
      <p:ext uri="{BB962C8B-B14F-4D97-AF65-F5344CB8AC3E}">
        <p14:creationId xmlns:p14="http://schemas.microsoft.com/office/powerpoint/2010/main" val="273955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D9AF3-B006-436D-9590-7C81821F7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16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36CBC-B8C0-420F-8604-F7B14D2E48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450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D5044-F963-494C-84FD-32D936081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1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B6898-074F-4F84-8EAE-380E122647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18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558E1-E4D9-430C-AAC4-2D2FF0DB80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5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703CC-1A34-4992-ACA8-F6FCB5F5E8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59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EC0C1-D7CC-486E-A298-B3531FCB9C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80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8C64-4268-40DB-B5E4-8121BF4FF6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068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FF523-7C18-44A3-8115-5B30900C4B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7BA25-6BED-423F-BCEC-AC05700777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61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7E357-10D4-4D66-A494-7882077B4B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725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 Target="../slides/slide9.xml"/></Relationships>
</file>

<file path=ppt/slideLayouts/_rels/slideLayout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2.wdp"/></Relationships>
</file>

<file path=ppt/slideLayouts/_rels/slideLayout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 Target="../slides/slide8.xml"/></Relationships>
</file>

<file path=ppt/slideLayouts/_rels/slideLayout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54948C19-1AC9-4E11-9506-8FBE56CF5B3C}" type="slidenum">
              <a:rPr lang="en-US"/>
              <a:pPr>
                <a:defRPr/>
              </a:pPr>
              <a:t>‹#›</a:t>
            </a:fld>
            <a:endParaRPr lang="en-US"/>
          </a:p>
        </p:txBody>
      </p:sp>
    </p:spTree>
    <p:extLst>
      <p:ext uri="{BB962C8B-B14F-4D97-AF65-F5344CB8AC3E}">
        <p14:creationId xmlns:p14="http://schemas.microsoft.com/office/powerpoint/2010/main" val="270316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2890FBCD-8832-4F97-8BA5-792171F2B255}" type="slidenum">
              <a:rPr lang="en-US"/>
              <a:pPr>
                <a:defRPr/>
              </a:pPr>
              <a:t>‹#›</a:t>
            </a:fld>
            <a:endParaRPr lang="en-US"/>
          </a:p>
        </p:txBody>
      </p:sp>
    </p:spTree>
    <p:extLst>
      <p:ext uri="{BB962C8B-B14F-4D97-AF65-F5344CB8AC3E}">
        <p14:creationId xmlns:p14="http://schemas.microsoft.com/office/powerpoint/2010/main" val="39952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4794ABD0-F5B2-4838-8DB9-26701B28FC91}" type="slidenum">
              <a:rPr lang="en-US"/>
              <a:pPr>
                <a:defRPr/>
              </a:pPr>
              <a:t>‹#›</a:t>
            </a:fld>
            <a:endParaRPr lang="en-US"/>
          </a:p>
        </p:txBody>
      </p:sp>
    </p:spTree>
    <p:extLst>
      <p:ext uri="{BB962C8B-B14F-4D97-AF65-F5344CB8AC3E}">
        <p14:creationId xmlns:p14="http://schemas.microsoft.com/office/powerpoint/2010/main" val="378352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5A45CD43-EBA2-43D2-9F1F-52369AB210D2}" type="slidenum">
              <a:rPr lang="en-US"/>
              <a:pPr>
                <a:defRPr/>
              </a:pPr>
              <a:t>‹#›</a:t>
            </a:fld>
            <a:endParaRPr lang="en-US" dirty="0"/>
          </a:p>
        </p:txBody>
      </p:sp>
    </p:spTree>
    <p:extLst>
      <p:ext uri="{BB962C8B-B14F-4D97-AF65-F5344CB8AC3E}">
        <p14:creationId xmlns:p14="http://schemas.microsoft.com/office/powerpoint/2010/main" val="30388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86B4B2D6-0AFA-4E82-A3B6-A95A1428EBEE}" type="slidenum">
              <a:rPr lang="en-US"/>
              <a:pPr>
                <a:defRPr/>
              </a:pPr>
              <a:t>‹#›</a:t>
            </a:fld>
            <a:endParaRPr lang="en-US"/>
          </a:p>
        </p:txBody>
      </p:sp>
    </p:spTree>
    <p:extLst>
      <p:ext uri="{BB962C8B-B14F-4D97-AF65-F5344CB8AC3E}">
        <p14:creationId xmlns:p14="http://schemas.microsoft.com/office/powerpoint/2010/main" val="370046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510A1EE4-A726-4D36-BB6E-7299BE233589}" type="slidenum">
              <a:rPr lang="en-US"/>
              <a:pPr>
                <a:defRPr/>
              </a:pPr>
              <a:t>‹#›</a:t>
            </a:fld>
            <a:endParaRPr lang="en-US"/>
          </a:p>
        </p:txBody>
      </p:sp>
    </p:spTree>
    <p:extLst>
      <p:ext uri="{BB962C8B-B14F-4D97-AF65-F5344CB8AC3E}">
        <p14:creationId xmlns:p14="http://schemas.microsoft.com/office/powerpoint/2010/main" val="256702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B14EF3B3-DBB5-4D4E-AE5C-A0EF7D8BE141}" type="slidenum">
              <a:rPr lang="en-US"/>
              <a:pPr>
                <a:defRPr/>
              </a:pPr>
              <a:t>‹#›</a:t>
            </a:fld>
            <a:endParaRPr lang="en-US"/>
          </a:p>
        </p:txBody>
      </p:sp>
    </p:spTree>
    <p:extLst>
      <p:ext uri="{BB962C8B-B14F-4D97-AF65-F5344CB8AC3E}">
        <p14:creationId xmlns:p14="http://schemas.microsoft.com/office/powerpoint/2010/main" val="117424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745B04A7-1077-4FCF-8794-A2A8B0FC4A2E}" type="slidenum">
              <a:rPr lang="en-US"/>
              <a:pPr>
                <a:defRPr/>
              </a:pPr>
              <a:t>‹#›</a:t>
            </a:fld>
            <a:endParaRPr lang="en-US"/>
          </a:p>
        </p:txBody>
      </p:sp>
    </p:spTree>
    <p:extLst>
      <p:ext uri="{BB962C8B-B14F-4D97-AF65-F5344CB8AC3E}">
        <p14:creationId xmlns:p14="http://schemas.microsoft.com/office/powerpoint/2010/main" val="2907708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buClr>
                <a:schemeClr val="accent1">
                  <a:lumMod val="10000"/>
                </a:schemeClr>
              </a:buClr>
              <a:buSzPct val="100000"/>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DDDDDD">
                    <a:lumMod val="10000"/>
                  </a:srgbClr>
                </a:solidFill>
                <a:effectLst/>
                <a:uLnTx/>
                <a:uFillTx/>
                <a:latin typeface="Calibri"/>
                <a:ea typeface="+mn-ea"/>
                <a:cs typeface="Arial" charset="0"/>
              </a:rPr>
              <a:t>Click any link below to go directly to polling that question.</a:t>
            </a:r>
          </a:p>
        </p:txBody>
      </p:sp>
      <p:sp>
        <p:nvSpPr>
          <p:cNvPr id="10" name="TextBox 9">
            <a:extLst>
              <a:ext uri="{FF2B5EF4-FFF2-40B4-BE49-F238E27FC236}">
                <a16:creationId xmlns:a16="http://schemas.microsoft.com/office/drawing/2014/main" id="{9C49DA79-FE1A-40B6-9FF8-63F613BA0A6E}"/>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11" name="Left Arrow 1">
            <a:extLst>
              <a:ext uri="{FF2B5EF4-FFF2-40B4-BE49-F238E27FC236}">
                <a16:creationId xmlns:a16="http://schemas.microsoft.com/office/drawing/2014/main" id="{A86396EE-75E2-40D7-A52B-5CE91B9DA8B6}"/>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2" name="Group 11">
            <a:extLst>
              <a:ext uri="{FF2B5EF4-FFF2-40B4-BE49-F238E27FC236}">
                <a16:creationId xmlns:a16="http://schemas.microsoft.com/office/drawing/2014/main" id="{849514A1-E69E-4FCA-B75C-0341B3135230}"/>
              </a:ext>
            </a:extLst>
          </p:cNvPr>
          <p:cNvGrpSpPr/>
          <p:nvPr userDrawn="1"/>
        </p:nvGrpSpPr>
        <p:grpSpPr>
          <a:xfrm>
            <a:off x="6018602" y="6246717"/>
            <a:ext cx="612338" cy="613707"/>
            <a:chOff x="6018602" y="6246717"/>
            <a:chExt cx="612338" cy="613707"/>
          </a:xfrm>
        </p:grpSpPr>
        <p:pic>
          <p:nvPicPr>
            <p:cNvPr id="13" name="Picture 12">
              <a:hlinkClick r:id="rId2" action="ppaction://hlinksldjump"/>
              <a:extLst>
                <a:ext uri="{FF2B5EF4-FFF2-40B4-BE49-F238E27FC236}">
                  <a16:creationId xmlns:a16="http://schemas.microsoft.com/office/drawing/2014/main" id="{F5E60906-40E9-4375-8E07-D965F9BE4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4" name="Rectangle 13">
              <a:hlinkClick r:id="rId2" action="ppaction://hlinksldjump"/>
              <a:extLst>
                <a:ext uri="{FF2B5EF4-FFF2-40B4-BE49-F238E27FC236}">
                  <a16:creationId xmlns:a16="http://schemas.microsoft.com/office/drawing/2014/main" id="{055C9599-50D2-46BA-AD0A-50940CCD850F}"/>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272507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5BD9E99-62D8-425F-A461-1144924BF324}"/>
              </a:ext>
            </a:extLst>
          </p:cNvPr>
          <p:cNvSpPr>
            <a:spLocks noGrp="1"/>
          </p:cNvSpPr>
          <p:nvPr>
            <p:ph type="ftr" sz="quarter" idx="10"/>
          </p:nvPr>
        </p:nvSpPr>
        <p:spPr/>
        <p:txBody>
          <a:bodyPr/>
          <a:lstStyle/>
          <a:p>
            <a:pPr>
              <a:defRPr/>
            </a:pPr>
            <a:r>
              <a:rPr lang="en-US"/>
              <a:t>LE1-C1S3T2pg 31-39  The Leadership Traits</a:t>
            </a:r>
            <a:endParaRPr lang="en-US" dirty="0"/>
          </a:p>
        </p:txBody>
      </p:sp>
    </p:spTree>
    <p:extLst>
      <p:ext uri="{BB962C8B-B14F-4D97-AF65-F5344CB8AC3E}">
        <p14:creationId xmlns:p14="http://schemas.microsoft.com/office/powerpoint/2010/main" val="733155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71962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8BA71E9C-F979-4653-A616-092795DE20CA}" type="slidenum">
              <a:rPr lang="en-US"/>
              <a:pPr>
                <a:defRPr/>
              </a:pPr>
              <a:t>‹#›</a:t>
            </a:fld>
            <a:endParaRPr lang="en-US"/>
          </a:p>
        </p:txBody>
      </p:sp>
    </p:spTree>
    <p:extLst>
      <p:ext uri="{BB962C8B-B14F-4D97-AF65-F5344CB8AC3E}">
        <p14:creationId xmlns:p14="http://schemas.microsoft.com/office/powerpoint/2010/main" val="2135643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buClr>
                <a:schemeClr val="accent1">
                  <a:lumMod val="10000"/>
                </a:schemeClr>
              </a:buClr>
              <a:buSzPct val="100000"/>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hlinkClick r:id="" action="ppaction://noaction"/>
            <a:extLst>
              <a:ext uri="{FF2B5EF4-FFF2-40B4-BE49-F238E27FC236}">
                <a16:creationId xmlns:a16="http://schemas.microsoft.com/office/drawing/2014/main" id="{00A6844F-DDAE-44C9-8438-01D177781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8" name="TextBox 7">
            <a:extLst>
              <a:ext uri="{FF2B5EF4-FFF2-40B4-BE49-F238E27FC236}">
                <a16:creationId xmlns:a16="http://schemas.microsoft.com/office/drawing/2014/main" id="{D4B9067C-20A6-4209-A30E-FA9CB35783C6}"/>
              </a:ext>
            </a:extLst>
          </p:cNvPr>
          <p:cNvSpPr txBox="1"/>
          <p:nvPr userDrawn="1"/>
        </p:nvSpPr>
        <p:spPr>
          <a:xfrm>
            <a:off x="1295400"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9" name="Left Arrow 1">
            <a:extLst>
              <a:ext uri="{FF2B5EF4-FFF2-40B4-BE49-F238E27FC236}">
                <a16:creationId xmlns:a16="http://schemas.microsoft.com/office/drawing/2014/main" id="{2DC0AC89-9CF9-47F7-AFD6-9E1C9AC397B3}"/>
              </a:ext>
            </a:extLst>
          </p:cNvPr>
          <p:cNvSpPr/>
          <p:nvPr userDrawn="1"/>
        </p:nvSpPr>
        <p:spPr bwMode="auto">
          <a:xfrm flipH="1">
            <a:off x="5431011"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spTree>
    <p:extLst>
      <p:ext uri="{BB962C8B-B14F-4D97-AF65-F5344CB8AC3E}">
        <p14:creationId xmlns:p14="http://schemas.microsoft.com/office/powerpoint/2010/main" val="3392087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3488728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026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411538"/>
            <a:ext cx="8039988" cy="2881247"/>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1" name="Title 1">
            <a:extLst>
              <a:ext uri="{FF2B5EF4-FFF2-40B4-BE49-F238E27FC236}">
                <a16:creationId xmlns:a16="http://schemas.microsoft.com/office/drawing/2014/main" id="{54C7998C-CA72-4AB0-B310-2168090CC9DF}"/>
              </a:ext>
            </a:extLst>
          </p:cNvPr>
          <p:cNvSpPr>
            <a:spLocks noGrp="1"/>
          </p:cNvSpPr>
          <p:nvPr>
            <p:ph type="title"/>
          </p:nvPr>
        </p:nvSpPr>
        <p:spPr>
          <a:xfrm>
            <a:off x="889461" y="314452"/>
            <a:ext cx="7963593" cy="2653192"/>
          </a:xfrm>
          <a:solidFill>
            <a:srgbClr val="00133A"/>
          </a:solidFill>
          <a:ln w="25400">
            <a:noFill/>
          </a:ln>
        </p:spPr>
        <p:txBody>
          <a:bodyPr/>
          <a:lstStyle/>
          <a:p>
            <a:r>
              <a:rPr lang="en-US"/>
              <a:t>Click to edit Master title style</a:t>
            </a:r>
            <a:endParaRPr lang="en-US" dirty="0"/>
          </a:p>
        </p:txBody>
      </p:sp>
      <p:graphicFrame>
        <p:nvGraphicFramePr>
          <p:cNvPr id="12" name="Table 11">
            <a:extLst>
              <a:ext uri="{FF2B5EF4-FFF2-40B4-BE49-F238E27FC236}">
                <a16:creationId xmlns:a16="http://schemas.microsoft.com/office/drawing/2014/main" id="{FA31C6DF-C187-48B4-A64D-591089B4734D}"/>
              </a:ext>
            </a:extLst>
          </p:cNvPr>
          <p:cNvGraphicFramePr>
            <a:graphicFrameLocks noGrp="1"/>
          </p:cNvGraphicFramePr>
          <p:nvPr userDrawn="1">
            <p:extLst>
              <p:ext uri="{D42A27DB-BD31-4B8C-83A1-F6EECF244321}">
                <p14:modId xmlns:p14="http://schemas.microsoft.com/office/powerpoint/2010/main" val="374384943"/>
              </p:ext>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8" name="Group 17">
            <a:extLst>
              <a:ext uri="{FF2B5EF4-FFF2-40B4-BE49-F238E27FC236}">
                <a16:creationId xmlns:a16="http://schemas.microsoft.com/office/drawing/2014/main" id="{E653810F-B8E7-45EF-9E17-08EB23A92553}"/>
              </a:ext>
            </a:extLst>
          </p:cNvPr>
          <p:cNvGrpSpPr/>
          <p:nvPr userDrawn="1"/>
        </p:nvGrpSpPr>
        <p:grpSpPr>
          <a:xfrm>
            <a:off x="6478725" y="6251171"/>
            <a:ext cx="612338" cy="573577"/>
            <a:chOff x="6478725" y="6251171"/>
            <a:chExt cx="612338" cy="573577"/>
          </a:xfrm>
        </p:grpSpPr>
        <p:pic>
          <p:nvPicPr>
            <p:cNvPr id="19" name="Picture 2" descr="https://cdn3.iconfinder.com/data/icons/award-and-trohpy/78/Award_ribbon_cup-05-512.png">
              <a:hlinkClick r:id="" action="ppaction://customshow?id=0&amp;return=true"/>
              <a:extLst>
                <a:ext uri="{FF2B5EF4-FFF2-40B4-BE49-F238E27FC236}">
                  <a16:creationId xmlns:a16="http://schemas.microsoft.com/office/drawing/2014/main" id="{0358614E-F621-41BB-8DB5-00EC4907AB23}"/>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 action="ppaction://customshow?id=0&amp;return=true"/>
              <a:extLst>
                <a:ext uri="{FF2B5EF4-FFF2-40B4-BE49-F238E27FC236}">
                  <a16:creationId xmlns:a16="http://schemas.microsoft.com/office/drawing/2014/main" id="{60C2BAD6-7796-4B70-8CB5-61377824F8A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1" name="Group 20">
            <a:extLst>
              <a:ext uri="{FF2B5EF4-FFF2-40B4-BE49-F238E27FC236}">
                <a16:creationId xmlns:a16="http://schemas.microsoft.com/office/drawing/2014/main" id="{54A94222-1129-44DC-8D68-7264EFE3931B}"/>
              </a:ext>
            </a:extLst>
          </p:cNvPr>
          <p:cNvGrpSpPr/>
          <p:nvPr userDrawn="1"/>
        </p:nvGrpSpPr>
        <p:grpSpPr>
          <a:xfrm>
            <a:off x="6974103" y="6251171"/>
            <a:ext cx="612338" cy="588950"/>
            <a:chOff x="6974103" y="6251171"/>
            <a:chExt cx="612338" cy="588950"/>
          </a:xfrm>
        </p:grpSpPr>
        <p:pic>
          <p:nvPicPr>
            <p:cNvPr id="22" name="Picture 21">
              <a:hlinkClick r:id="" action="ppaction://customshow?id=1&amp;return=true"/>
              <a:extLst>
                <a:ext uri="{FF2B5EF4-FFF2-40B4-BE49-F238E27FC236}">
                  <a16:creationId xmlns:a16="http://schemas.microsoft.com/office/drawing/2014/main" id="{4FA4E8F2-F6D2-4218-B926-338D4D0076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A0CED809-1E62-4039-B81F-0C7A96EC4A5C}"/>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4" name="Group 23">
            <a:extLst>
              <a:ext uri="{FF2B5EF4-FFF2-40B4-BE49-F238E27FC236}">
                <a16:creationId xmlns:a16="http://schemas.microsoft.com/office/drawing/2014/main" id="{59F002A7-7031-42ED-9B92-A326C9B6840B}"/>
              </a:ext>
            </a:extLst>
          </p:cNvPr>
          <p:cNvGrpSpPr/>
          <p:nvPr userDrawn="1"/>
        </p:nvGrpSpPr>
        <p:grpSpPr>
          <a:xfrm>
            <a:off x="7419603" y="6250131"/>
            <a:ext cx="612338" cy="580409"/>
            <a:chOff x="7419603" y="6250131"/>
            <a:chExt cx="612338" cy="580409"/>
          </a:xfrm>
        </p:grpSpPr>
        <p:pic>
          <p:nvPicPr>
            <p:cNvPr id="25" name="Picture 24">
              <a:hlinkClick r:id="" action="ppaction://customshow?id=2&amp;return=true"/>
              <a:extLst>
                <a:ext uri="{FF2B5EF4-FFF2-40B4-BE49-F238E27FC236}">
                  <a16:creationId xmlns:a16="http://schemas.microsoft.com/office/drawing/2014/main" id="{A3CB2703-F29F-4B18-9286-1DC0D465C15D}"/>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6" name="Rectangle 25">
              <a:hlinkClick r:id="" action="ppaction://customshow?id=2&amp;return=true"/>
              <a:extLst>
                <a:ext uri="{FF2B5EF4-FFF2-40B4-BE49-F238E27FC236}">
                  <a16:creationId xmlns:a16="http://schemas.microsoft.com/office/drawing/2014/main" id="{875C6033-F9F4-4BD3-91A6-25909C0F5B5F}"/>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7" name="Group 26">
            <a:extLst>
              <a:ext uri="{FF2B5EF4-FFF2-40B4-BE49-F238E27FC236}">
                <a16:creationId xmlns:a16="http://schemas.microsoft.com/office/drawing/2014/main" id="{2DAF5D64-E404-410C-877D-0CC4655D4720}"/>
              </a:ext>
            </a:extLst>
          </p:cNvPr>
          <p:cNvGrpSpPr/>
          <p:nvPr userDrawn="1"/>
        </p:nvGrpSpPr>
        <p:grpSpPr>
          <a:xfrm>
            <a:off x="7850033" y="6251770"/>
            <a:ext cx="661888" cy="578106"/>
            <a:chOff x="7850033" y="6251770"/>
            <a:chExt cx="661888" cy="578106"/>
          </a:xfrm>
        </p:grpSpPr>
        <p:pic>
          <p:nvPicPr>
            <p:cNvPr id="28" name="Picture 27">
              <a:hlinkClick r:id="" action="ppaction://customshow?id=3&amp;return=true"/>
              <a:extLst>
                <a:ext uri="{FF2B5EF4-FFF2-40B4-BE49-F238E27FC236}">
                  <a16:creationId xmlns:a16="http://schemas.microsoft.com/office/drawing/2014/main" id="{30B98BCC-9D93-4652-982A-1A28BCE17CDB}"/>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9" name="Rectangle 28">
              <a:hlinkClick r:id="" action="ppaction://customshow?id=3&amp;return=true"/>
              <a:extLst>
                <a:ext uri="{FF2B5EF4-FFF2-40B4-BE49-F238E27FC236}">
                  <a16:creationId xmlns:a16="http://schemas.microsoft.com/office/drawing/2014/main" id="{17FAF449-5ACC-4245-B7F0-96E3565404B8}"/>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0" name="Group 29">
            <a:extLst>
              <a:ext uri="{FF2B5EF4-FFF2-40B4-BE49-F238E27FC236}">
                <a16:creationId xmlns:a16="http://schemas.microsoft.com/office/drawing/2014/main" id="{F02AE787-2015-436E-BECA-448532E2CAC5}"/>
              </a:ext>
            </a:extLst>
          </p:cNvPr>
          <p:cNvGrpSpPr/>
          <p:nvPr userDrawn="1"/>
        </p:nvGrpSpPr>
        <p:grpSpPr>
          <a:xfrm>
            <a:off x="8352168" y="6272372"/>
            <a:ext cx="841708" cy="547772"/>
            <a:chOff x="8352168" y="6272372"/>
            <a:chExt cx="841708" cy="547772"/>
          </a:xfrm>
        </p:grpSpPr>
        <p:pic>
          <p:nvPicPr>
            <p:cNvPr id="31" name="Picture 2" descr="See the source image">
              <a:hlinkClick r:id="" action="ppaction://customshow?id=4&amp;return=true"/>
              <a:extLst>
                <a:ext uri="{FF2B5EF4-FFF2-40B4-BE49-F238E27FC236}">
                  <a16:creationId xmlns:a16="http://schemas.microsoft.com/office/drawing/2014/main" id="{7FFB4E80-F96F-4153-A87D-CCE5B961BAA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hlinkClick r:id="" action="ppaction://customshow?id=4&amp;return=true"/>
              <a:extLst>
                <a:ext uri="{FF2B5EF4-FFF2-40B4-BE49-F238E27FC236}">
                  <a16:creationId xmlns:a16="http://schemas.microsoft.com/office/drawing/2014/main" id="{FD41C623-47A1-4847-9085-02D121163B5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3" name="Group 32">
            <a:extLst>
              <a:ext uri="{FF2B5EF4-FFF2-40B4-BE49-F238E27FC236}">
                <a16:creationId xmlns:a16="http://schemas.microsoft.com/office/drawing/2014/main" id="{350A4841-3D10-4208-B9D2-52B548EC5107}"/>
              </a:ext>
            </a:extLst>
          </p:cNvPr>
          <p:cNvGrpSpPr/>
          <p:nvPr userDrawn="1"/>
        </p:nvGrpSpPr>
        <p:grpSpPr>
          <a:xfrm>
            <a:off x="6018602" y="6246717"/>
            <a:ext cx="612338" cy="613707"/>
            <a:chOff x="6018602" y="6246717"/>
            <a:chExt cx="612338" cy="613707"/>
          </a:xfrm>
        </p:grpSpPr>
        <p:pic>
          <p:nvPicPr>
            <p:cNvPr id="34" name="Picture 33">
              <a:hlinkClick r:id="rId9" action="ppaction://hlinksldjump"/>
              <a:extLst>
                <a:ext uri="{FF2B5EF4-FFF2-40B4-BE49-F238E27FC236}">
                  <a16:creationId xmlns:a16="http://schemas.microsoft.com/office/drawing/2014/main" id="{45464C20-AD47-46B3-9AC6-07309DF7EE3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5" name="Rectangle 34">
              <a:hlinkClick r:id="rId9" action="ppaction://hlinksldjump"/>
              <a:extLst>
                <a:ext uri="{FF2B5EF4-FFF2-40B4-BE49-F238E27FC236}">
                  <a16:creationId xmlns:a16="http://schemas.microsoft.com/office/drawing/2014/main" id="{89E5AA48-1D44-4E24-8F1D-20CF537A255A}"/>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353557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4" name="Title 1">
            <a:extLst>
              <a:ext uri="{FF2B5EF4-FFF2-40B4-BE49-F238E27FC236}">
                <a16:creationId xmlns:a16="http://schemas.microsoft.com/office/drawing/2014/main" id="{3CE3D0AB-0328-4D54-A883-645F25E6CDC3}"/>
              </a:ext>
            </a:extLst>
          </p:cNvPr>
          <p:cNvSpPr>
            <a:spLocks noGrp="1"/>
          </p:cNvSpPr>
          <p:nvPr>
            <p:ph type="title"/>
          </p:nvPr>
        </p:nvSpPr>
        <p:spPr>
          <a:xfrm>
            <a:off x="889461" y="314452"/>
            <a:ext cx="7963593" cy="2653192"/>
          </a:xfrm>
          <a:solidFill>
            <a:srgbClr val="00133A"/>
          </a:solidFill>
          <a:ln w="25400">
            <a:noFill/>
          </a:ln>
        </p:spPr>
        <p:txBody>
          <a:bodyPr/>
          <a:lstStyle/>
          <a:p>
            <a:r>
              <a:rPr lang="en-US"/>
              <a:t>Click to edit Master title style</a:t>
            </a:r>
            <a:endParaRPr lang="en-US" dirty="0"/>
          </a:p>
        </p:txBody>
      </p:sp>
      <p:graphicFrame>
        <p:nvGraphicFramePr>
          <p:cNvPr id="34" name="Table 33">
            <a:extLst>
              <a:ext uri="{FF2B5EF4-FFF2-40B4-BE49-F238E27FC236}">
                <a16:creationId xmlns:a16="http://schemas.microsoft.com/office/drawing/2014/main" id="{2106FC5A-D3DA-4BAF-A722-2AB5044E6FD6}"/>
              </a:ext>
            </a:extLst>
          </p:cNvPr>
          <p:cNvGraphicFramePr>
            <a:graphicFrameLocks noGrp="1"/>
          </p:cNvGraphicFramePr>
          <p:nvPr userDrawn="1">
            <p:extLst>
              <p:ext uri="{D42A27DB-BD31-4B8C-83A1-F6EECF244321}">
                <p14:modId xmlns:p14="http://schemas.microsoft.com/office/powerpoint/2010/main" val="3577245833"/>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35" name="Group 34">
            <a:extLst>
              <a:ext uri="{FF2B5EF4-FFF2-40B4-BE49-F238E27FC236}">
                <a16:creationId xmlns:a16="http://schemas.microsoft.com/office/drawing/2014/main" id="{5769C9FF-01DE-499E-9033-283FF7338A02}"/>
              </a:ext>
            </a:extLst>
          </p:cNvPr>
          <p:cNvGrpSpPr/>
          <p:nvPr userDrawn="1"/>
        </p:nvGrpSpPr>
        <p:grpSpPr>
          <a:xfrm>
            <a:off x="6478725" y="6251171"/>
            <a:ext cx="612338" cy="573577"/>
            <a:chOff x="6478725" y="6251171"/>
            <a:chExt cx="612338" cy="573577"/>
          </a:xfrm>
        </p:grpSpPr>
        <p:pic>
          <p:nvPicPr>
            <p:cNvPr id="36" name="Picture 2" descr="https://cdn3.iconfinder.com/data/icons/award-and-trohpy/78/Award_ribbon_cup-05-512.png">
              <a:hlinkClick r:id="" action="ppaction://customshow?id=0&amp;return=true"/>
              <a:extLst>
                <a:ext uri="{FF2B5EF4-FFF2-40B4-BE49-F238E27FC236}">
                  <a16:creationId xmlns:a16="http://schemas.microsoft.com/office/drawing/2014/main" id="{B207127B-74FE-46B7-9707-BFD1113C28BD}"/>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hlinkClick r:id="" action="ppaction://customshow?id=0&amp;return=true"/>
              <a:extLst>
                <a:ext uri="{FF2B5EF4-FFF2-40B4-BE49-F238E27FC236}">
                  <a16:creationId xmlns:a16="http://schemas.microsoft.com/office/drawing/2014/main" id="{8AE3D7E6-3CD4-439A-90BD-ECA7DE51F7C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38" name="Group 37">
            <a:extLst>
              <a:ext uri="{FF2B5EF4-FFF2-40B4-BE49-F238E27FC236}">
                <a16:creationId xmlns:a16="http://schemas.microsoft.com/office/drawing/2014/main" id="{9C5F918D-B527-4C84-BE6B-41F741807AAF}"/>
              </a:ext>
            </a:extLst>
          </p:cNvPr>
          <p:cNvGrpSpPr/>
          <p:nvPr userDrawn="1"/>
        </p:nvGrpSpPr>
        <p:grpSpPr>
          <a:xfrm>
            <a:off x="6974103" y="6251171"/>
            <a:ext cx="612338" cy="588950"/>
            <a:chOff x="6974103" y="6251171"/>
            <a:chExt cx="612338" cy="588950"/>
          </a:xfrm>
        </p:grpSpPr>
        <p:pic>
          <p:nvPicPr>
            <p:cNvPr id="39" name="Picture 38">
              <a:hlinkClick r:id="" action="ppaction://customshow?id=1&amp;return=true"/>
              <a:extLst>
                <a:ext uri="{FF2B5EF4-FFF2-40B4-BE49-F238E27FC236}">
                  <a16:creationId xmlns:a16="http://schemas.microsoft.com/office/drawing/2014/main" id="{80A54F61-F5EC-4B8A-8174-CF399135713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40" name="Rectangle 39">
              <a:hlinkClick r:id="" action="ppaction://customshow?id=1&amp;return=true"/>
              <a:extLst>
                <a:ext uri="{FF2B5EF4-FFF2-40B4-BE49-F238E27FC236}">
                  <a16:creationId xmlns:a16="http://schemas.microsoft.com/office/drawing/2014/main" id="{848C38C0-3D58-43F4-A800-BCF3F2F532C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41" name="Group 40">
            <a:extLst>
              <a:ext uri="{FF2B5EF4-FFF2-40B4-BE49-F238E27FC236}">
                <a16:creationId xmlns:a16="http://schemas.microsoft.com/office/drawing/2014/main" id="{551CE91D-2523-4BAF-85E8-137E25E59978}"/>
              </a:ext>
            </a:extLst>
          </p:cNvPr>
          <p:cNvGrpSpPr/>
          <p:nvPr userDrawn="1"/>
        </p:nvGrpSpPr>
        <p:grpSpPr>
          <a:xfrm>
            <a:off x="7419603" y="6250131"/>
            <a:ext cx="612338" cy="580409"/>
            <a:chOff x="7419603" y="6250131"/>
            <a:chExt cx="612338" cy="580409"/>
          </a:xfrm>
        </p:grpSpPr>
        <p:pic>
          <p:nvPicPr>
            <p:cNvPr id="42" name="Picture 41">
              <a:hlinkClick r:id="" action="ppaction://customshow?id=2&amp;return=true"/>
              <a:extLst>
                <a:ext uri="{FF2B5EF4-FFF2-40B4-BE49-F238E27FC236}">
                  <a16:creationId xmlns:a16="http://schemas.microsoft.com/office/drawing/2014/main" id="{15C9A160-521B-4DD0-AFCF-8419537966FB}"/>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43" name="Rectangle 42">
              <a:hlinkClick r:id="" action="ppaction://customshow?id=2&amp;return=true"/>
              <a:extLst>
                <a:ext uri="{FF2B5EF4-FFF2-40B4-BE49-F238E27FC236}">
                  <a16:creationId xmlns:a16="http://schemas.microsoft.com/office/drawing/2014/main" id="{0C3F79BD-D35A-4728-97CB-8882FD6F78EB}"/>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44" name="Group 43">
            <a:extLst>
              <a:ext uri="{FF2B5EF4-FFF2-40B4-BE49-F238E27FC236}">
                <a16:creationId xmlns:a16="http://schemas.microsoft.com/office/drawing/2014/main" id="{E34CEAAA-0BF0-484D-97B7-8EC0D8BE007E}"/>
              </a:ext>
            </a:extLst>
          </p:cNvPr>
          <p:cNvGrpSpPr/>
          <p:nvPr userDrawn="1"/>
        </p:nvGrpSpPr>
        <p:grpSpPr>
          <a:xfrm>
            <a:off x="7850033" y="6251770"/>
            <a:ext cx="661888" cy="578106"/>
            <a:chOff x="7850033" y="6251770"/>
            <a:chExt cx="661888" cy="578106"/>
          </a:xfrm>
        </p:grpSpPr>
        <p:pic>
          <p:nvPicPr>
            <p:cNvPr id="45" name="Picture 44">
              <a:hlinkClick r:id="" action="ppaction://customshow?id=3&amp;return=true"/>
              <a:extLst>
                <a:ext uri="{FF2B5EF4-FFF2-40B4-BE49-F238E27FC236}">
                  <a16:creationId xmlns:a16="http://schemas.microsoft.com/office/drawing/2014/main" id="{B28C324B-8143-48AD-926E-D6614D6F74EA}"/>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46" name="Rectangle 45">
              <a:hlinkClick r:id="" action="ppaction://customshow?id=3&amp;return=true"/>
              <a:extLst>
                <a:ext uri="{FF2B5EF4-FFF2-40B4-BE49-F238E27FC236}">
                  <a16:creationId xmlns:a16="http://schemas.microsoft.com/office/drawing/2014/main" id="{1409D4A1-A77F-4519-8D39-45EDF052BCAB}"/>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47" name="Group 46">
            <a:extLst>
              <a:ext uri="{FF2B5EF4-FFF2-40B4-BE49-F238E27FC236}">
                <a16:creationId xmlns:a16="http://schemas.microsoft.com/office/drawing/2014/main" id="{BA01E027-497F-4AF0-83C1-C2979BE17E35}"/>
              </a:ext>
            </a:extLst>
          </p:cNvPr>
          <p:cNvGrpSpPr/>
          <p:nvPr userDrawn="1"/>
        </p:nvGrpSpPr>
        <p:grpSpPr>
          <a:xfrm>
            <a:off x="8352168" y="6272372"/>
            <a:ext cx="841708" cy="547772"/>
            <a:chOff x="8352168" y="6272372"/>
            <a:chExt cx="841708" cy="547772"/>
          </a:xfrm>
        </p:grpSpPr>
        <p:pic>
          <p:nvPicPr>
            <p:cNvPr id="48" name="Picture 2" descr="See the source image">
              <a:hlinkClick r:id="" action="ppaction://customshow?id=4&amp;return=true"/>
              <a:extLst>
                <a:ext uri="{FF2B5EF4-FFF2-40B4-BE49-F238E27FC236}">
                  <a16:creationId xmlns:a16="http://schemas.microsoft.com/office/drawing/2014/main" id="{968855E8-2F78-46AD-A8D3-63A9274D8671}"/>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hlinkClick r:id="" action="ppaction://customshow?id=4&amp;return=true"/>
              <a:extLst>
                <a:ext uri="{FF2B5EF4-FFF2-40B4-BE49-F238E27FC236}">
                  <a16:creationId xmlns:a16="http://schemas.microsoft.com/office/drawing/2014/main" id="{DF8A3A09-2A2B-4E8D-9715-6949B3582D34}"/>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1457193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14452"/>
            <a:ext cx="7963593" cy="2653192"/>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417888"/>
            <a:ext cx="8039988" cy="2873534"/>
          </a:xfrm>
          <a:solidFill>
            <a:srgbClr val="00133A"/>
          </a:solidFill>
          <a:ln>
            <a:solidFill>
              <a:srgbClr val="C00000"/>
            </a:solidFill>
          </a:ln>
        </p:spPr>
        <p:txBody>
          <a:bodyPr lIns="91440"/>
          <a:lstStyle>
            <a:lvl1pPr marL="633412" indent="-514350">
              <a:buSzPct val="100000"/>
              <a:buFont typeface="+mj-lt"/>
              <a:buAutoNum type="alphaU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6" name="Table 5">
            <a:extLst>
              <a:ext uri="{FF2B5EF4-FFF2-40B4-BE49-F238E27FC236}">
                <a16:creationId xmlns:a16="http://schemas.microsoft.com/office/drawing/2014/main" id="{32E65C58-0686-4E37-BA72-0F04588272D0}"/>
              </a:ext>
            </a:extLst>
          </p:cNvPr>
          <p:cNvGraphicFramePr>
            <a:graphicFrameLocks noGrp="1"/>
          </p:cNvGraphicFramePr>
          <p:nvPr userDrawn="1">
            <p:extLst>
              <p:ext uri="{D42A27DB-BD31-4B8C-83A1-F6EECF244321}">
                <p14:modId xmlns:p14="http://schemas.microsoft.com/office/powerpoint/2010/main" val="847409600"/>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7" name="Picture 2" descr="See the source image">
            <a:hlinkClick r:id="" action="ppaction://customshow?id=4&amp;return=true"/>
            <a:extLst>
              <a:ext uri="{FF2B5EF4-FFF2-40B4-BE49-F238E27FC236}">
                <a16:creationId xmlns:a16="http://schemas.microsoft.com/office/drawing/2014/main" id="{B873C4C0-C073-47B9-ACC3-DF7D5E670AC4}"/>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 action="ppaction://customshow?id=4&amp;return=true"/>
            <a:extLst>
              <a:ext uri="{FF2B5EF4-FFF2-40B4-BE49-F238E27FC236}">
                <a16:creationId xmlns:a16="http://schemas.microsoft.com/office/drawing/2014/main" id="{2D62293A-6925-4B53-A2B4-636EA5F92C1E}"/>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1187869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0492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hlinkClick r:id="" action="ppaction://noaction"/>
            <a:extLst>
              <a:ext uri="{FF2B5EF4-FFF2-40B4-BE49-F238E27FC236}">
                <a16:creationId xmlns:a16="http://schemas.microsoft.com/office/drawing/2014/main" id="{4139C16B-69AB-47A3-87C9-7A8EFE2BF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8" name="Picture 2" descr="https://cdn3.iconfinder.com/data/icons/award-and-trohpy/78/Award_ribbon_cup-05-512.png">
            <a:hlinkClick r:id="" action="ppaction://noaction"/>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noaction"/>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noaction"/>
            <a:extLst>
              <a:ext uri="{FF2B5EF4-FFF2-40B4-BE49-F238E27FC236}">
                <a16:creationId xmlns:a16="http://schemas.microsoft.com/office/drawing/2014/main" id="{C61EDD22-02B3-482C-B267-ABF8E5F56AB2}"/>
              </a:ext>
            </a:extLst>
          </p:cNvPr>
          <p:cNvPicPr>
            <a:picLocks noChangeAspect="1"/>
          </p:cNvPicPr>
          <p:nvPr userDrawn="1"/>
        </p:nvPicPr>
        <p:blipFill>
          <a:blip r:embed="rId5" cstate="print">
            <a:duotone>
              <a:prstClr val="black"/>
              <a:schemeClr val="accent6">
                <a:lumMod val="50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noaction"/>
            <a:extLst>
              <a:ext uri="{FF2B5EF4-FFF2-40B4-BE49-F238E27FC236}">
                <a16:creationId xmlns:a16="http://schemas.microsoft.com/office/drawing/2014/main" id="{243CB6C9-8456-4DB8-88C5-BBBFA7595182}"/>
              </a:ext>
            </a:extLst>
          </p:cNvPr>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noaction"/>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8" cstate="print">
            <a:grayscl/>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64D24B3C-5472-476E-B856-97F3D0AA035D}"/>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4C51DB4B-D2B3-4AFA-8619-BCBE3A6D2086}"/>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Tree>
    <p:extLst>
      <p:ext uri="{BB962C8B-B14F-4D97-AF65-F5344CB8AC3E}">
        <p14:creationId xmlns:p14="http://schemas.microsoft.com/office/powerpoint/2010/main" val="3063688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2" name="Title 1">
            <a:extLst>
              <a:ext uri="{FF2B5EF4-FFF2-40B4-BE49-F238E27FC236}">
                <a16:creationId xmlns:a16="http://schemas.microsoft.com/office/drawing/2014/main" id="{B6EF5450-3527-45C0-B0F3-0EBCA859E670}"/>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1" name="Table 10">
            <a:extLst>
              <a:ext uri="{FF2B5EF4-FFF2-40B4-BE49-F238E27FC236}">
                <a16:creationId xmlns:a16="http://schemas.microsoft.com/office/drawing/2014/main" id="{EAFA5708-E82D-4072-A3E5-3B470091D69D}"/>
              </a:ext>
            </a:extLst>
          </p:cNvPr>
          <p:cNvGraphicFramePr>
            <a:graphicFrameLocks noGrp="1"/>
          </p:cNvGraphicFramePr>
          <p:nvPr userDrawn="1">
            <p:extLst>
              <p:ext uri="{D42A27DB-BD31-4B8C-83A1-F6EECF244321}">
                <p14:modId xmlns:p14="http://schemas.microsoft.com/office/powerpoint/2010/main" val="1465125707"/>
              </p:ext>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8" name="Group 17">
            <a:extLst>
              <a:ext uri="{FF2B5EF4-FFF2-40B4-BE49-F238E27FC236}">
                <a16:creationId xmlns:a16="http://schemas.microsoft.com/office/drawing/2014/main" id="{E6221A98-9EC4-460B-A11F-4023AFDF173A}"/>
              </a:ext>
            </a:extLst>
          </p:cNvPr>
          <p:cNvGrpSpPr/>
          <p:nvPr userDrawn="1"/>
        </p:nvGrpSpPr>
        <p:grpSpPr>
          <a:xfrm>
            <a:off x="6478725" y="6251171"/>
            <a:ext cx="612338" cy="573577"/>
            <a:chOff x="6478725" y="6251171"/>
            <a:chExt cx="612338" cy="573577"/>
          </a:xfrm>
        </p:grpSpPr>
        <p:pic>
          <p:nvPicPr>
            <p:cNvPr id="19" name="Picture 2" descr="https://cdn3.iconfinder.com/data/icons/award-and-trohpy/78/Award_ribbon_cup-05-512.png">
              <a:hlinkClick r:id="" action="ppaction://customshow?id=0&amp;return=true"/>
              <a:extLst>
                <a:ext uri="{FF2B5EF4-FFF2-40B4-BE49-F238E27FC236}">
                  <a16:creationId xmlns:a16="http://schemas.microsoft.com/office/drawing/2014/main" id="{829D5146-9516-4522-8E4A-9101C25FA05C}"/>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 action="ppaction://customshow?id=0&amp;return=true"/>
              <a:extLst>
                <a:ext uri="{FF2B5EF4-FFF2-40B4-BE49-F238E27FC236}">
                  <a16:creationId xmlns:a16="http://schemas.microsoft.com/office/drawing/2014/main" id="{FAE9ECF5-71CA-496C-9898-4BDF28D4ACB0}"/>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1" name="Group 20">
            <a:extLst>
              <a:ext uri="{FF2B5EF4-FFF2-40B4-BE49-F238E27FC236}">
                <a16:creationId xmlns:a16="http://schemas.microsoft.com/office/drawing/2014/main" id="{0637613D-7C98-4BB8-9B75-CC0F99DF8A9A}"/>
              </a:ext>
            </a:extLst>
          </p:cNvPr>
          <p:cNvGrpSpPr/>
          <p:nvPr userDrawn="1"/>
        </p:nvGrpSpPr>
        <p:grpSpPr>
          <a:xfrm>
            <a:off x="6974103" y="6251171"/>
            <a:ext cx="612338" cy="588950"/>
            <a:chOff x="6974103" y="6251171"/>
            <a:chExt cx="612338" cy="588950"/>
          </a:xfrm>
        </p:grpSpPr>
        <p:pic>
          <p:nvPicPr>
            <p:cNvPr id="22" name="Picture 21">
              <a:hlinkClick r:id="" action="ppaction://customshow?id=1&amp;return=true"/>
              <a:extLst>
                <a:ext uri="{FF2B5EF4-FFF2-40B4-BE49-F238E27FC236}">
                  <a16:creationId xmlns:a16="http://schemas.microsoft.com/office/drawing/2014/main" id="{E48BBBC8-61ED-4FD0-810C-1AAD39452D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864D4C5-7049-40D9-A97E-15AC222C17A6}"/>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4" name="Group 23">
            <a:extLst>
              <a:ext uri="{FF2B5EF4-FFF2-40B4-BE49-F238E27FC236}">
                <a16:creationId xmlns:a16="http://schemas.microsoft.com/office/drawing/2014/main" id="{D408F83B-501B-439B-87FF-EB3A50E64B4E}"/>
              </a:ext>
            </a:extLst>
          </p:cNvPr>
          <p:cNvGrpSpPr/>
          <p:nvPr userDrawn="1"/>
        </p:nvGrpSpPr>
        <p:grpSpPr>
          <a:xfrm>
            <a:off x="7419603" y="6250131"/>
            <a:ext cx="612338" cy="580409"/>
            <a:chOff x="7419603" y="6250131"/>
            <a:chExt cx="612338" cy="580409"/>
          </a:xfrm>
        </p:grpSpPr>
        <p:pic>
          <p:nvPicPr>
            <p:cNvPr id="25" name="Picture 24">
              <a:hlinkClick r:id="" action="ppaction://customshow?id=2&amp;return=true"/>
              <a:extLst>
                <a:ext uri="{FF2B5EF4-FFF2-40B4-BE49-F238E27FC236}">
                  <a16:creationId xmlns:a16="http://schemas.microsoft.com/office/drawing/2014/main" id="{C289F834-891D-4434-BA01-43ECDC3CCFA6}"/>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6" name="Rectangle 25">
              <a:hlinkClick r:id="" action="ppaction://customshow?id=2&amp;return=true"/>
              <a:extLst>
                <a:ext uri="{FF2B5EF4-FFF2-40B4-BE49-F238E27FC236}">
                  <a16:creationId xmlns:a16="http://schemas.microsoft.com/office/drawing/2014/main" id="{3A1A9EDB-A005-4669-8F49-CE6D8ED08250}"/>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7" name="Group 26">
            <a:extLst>
              <a:ext uri="{FF2B5EF4-FFF2-40B4-BE49-F238E27FC236}">
                <a16:creationId xmlns:a16="http://schemas.microsoft.com/office/drawing/2014/main" id="{30A5796A-2951-4CD6-B8D2-B6C76BD71A46}"/>
              </a:ext>
            </a:extLst>
          </p:cNvPr>
          <p:cNvGrpSpPr/>
          <p:nvPr userDrawn="1"/>
        </p:nvGrpSpPr>
        <p:grpSpPr>
          <a:xfrm>
            <a:off x="7850033" y="6251770"/>
            <a:ext cx="661888" cy="578106"/>
            <a:chOff x="7850033" y="6251770"/>
            <a:chExt cx="661888" cy="578106"/>
          </a:xfrm>
        </p:grpSpPr>
        <p:pic>
          <p:nvPicPr>
            <p:cNvPr id="28" name="Picture 27">
              <a:hlinkClick r:id="" action="ppaction://customshow?id=3&amp;return=true"/>
              <a:extLst>
                <a:ext uri="{FF2B5EF4-FFF2-40B4-BE49-F238E27FC236}">
                  <a16:creationId xmlns:a16="http://schemas.microsoft.com/office/drawing/2014/main" id="{2567C8DA-E536-4E1B-928F-6C9B7A17B46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9" name="Rectangle 28">
              <a:hlinkClick r:id="" action="ppaction://customshow?id=3&amp;return=true"/>
              <a:extLst>
                <a:ext uri="{FF2B5EF4-FFF2-40B4-BE49-F238E27FC236}">
                  <a16:creationId xmlns:a16="http://schemas.microsoft.com/office/drawing/2014/main" id="{D2C4881E-6034-4CDF-8840-9A7374C870E7}"/>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0" name="Group 29">
            <a:extLst>
              <a:ext uri="{FF2B5EF4-FFF2-40B4-BE49-F238E27FC236}">
                <a16:creationId xmlns:a16="http://schemas.microsoft.com/office/drawing/2014/main" id="{FB0AFF36-D99C-44D5-8993-F07748522579}"/>
              </a:ext>
            </a:extLst>
          </p:cNvPr>
          <p:cNvGrpSpPr/>
          <p:nvPr userDrawn="1"/>
        </p:nvGrpSpPr>
        <p:grpSpPr>
          <a:xfrm>
            <a:off x="8352168" y="6272372"/>
            <a:ext cx="841708" cy="547772"/>
            <a:chOff x="8352168" y="6272372"/>
            <a:chExt cx="841708" cy="547772"/>
          </a:xfrm>
        </p:grpSpPr>
        <p:pic>
          <p:nvPicPr>
            <p:cNvPr id="31" name="Picture 2" descr="See the source image">
              <a:hlinkClick r:id="" action="ppaction://customshow?id=4&amp;return=true"/>
              <a:extLst>
                <a:ext uri="{FF2B5EF4-FFF2-40B4-BE49-F238E27FC236}">
                  <a16:creationId xmlns:a16="http://schemas.microsoft.com/office/drawing/2014/main" id="{288CF4AF-606F-496F-8DAB-D0990BF2258C}"/>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hlinkClick r:id="" action="ppaction://customshow?id=4&amp;return=true"/>
              <a:extLst>
                <a:ext uri="{FF2B5EF4-FFF2-40B4-BE49-F238E27FC236}">
                  <a16:creationId xmlns:a16="http://schemas.microsoft.com/office/drawing/2014/main" id="{F948DE78-B425-46C0-B04D-BE8E7543627D}"/>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3" name="Group 32">
            <a:extLst>
              <a:ext uri="{FF2B5EF4-FFF2-40B4-BE49-F238E27FC236}">
                <a16:creationId xmlns:a16="http://schemas.microsoft.com/office/drawing/2014/main" id="{461A9FE6-32F5-4D77-93DF-32D6095E1C00}"/>
              </a:ext>
            </a:extLst>
          </p:cNvPr>
          <p:cNvGrpSpPr/>
          <p:nvPr userDrawn="1"/>
        </p:nvGrpSpPr>
        <p:grpSpPr>
          <a:xfrm>
            <a:off x="6018602" y="6246717"/>
            <a:ext cx="612338" cy="613707"/>
            <a:chOff x="6018602" y="6246717"/>
            <a:chExt cx="612338" cy="613707"/>
          </a:xfrm>
        </p:grpSpPr>
        <p:pic>
          <p:nvPicPr>
            <p:cNvPr id="34" name="Picture 33">
              <a:hlinkClick r:id="rId9" action="ppaction://hlinksldjump"/>
              <a:extLst>
                <a:ext uri="{FF2B5EF4-FFF2-40B4-BE49-F238E27FC236}">
                  <a16:creationId xmlns:a16="http://schemas.microsoft.com/office/drawing/2014/main" id="{5965C4BC-04DE-4AE4-A822-CD1A916840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5" name="Rectangle 34">
              <a:hlinkClick r:id="rId9" action="ppaction://hlinksldjump"/>
              <a:extLst>
                <a:ext uri="{FF2B5EF4-FFF2-40B4-BE49-F238E27FC236}">
                  <a16:creationId xmlns:a16="http://schemas.microsoft.com/office/drawing/2014/main" id="{F1BC2621-AEE8-4BC7-ABB8-7FD3C021B10B}"/>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1550090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633BB331-0098-49DE-8D8A-50402A472EA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4" name="Table 13">
            <a:extLst>
              <a:ext uri="{FF2B5EF4-FFF2-40B4-BE49-F238E27FC236}">
                <a16:creationId xmlns:a16="http://schemas.microsoft.com/office/drawing/2014/main" id="{F769DCB2-BA70-41A9-9176-DB8D1570D7FA}"/>
              </a:ext>
            </a:extLst>
          </p:cNvPr>
          <p:cNvGraphicFramePr>
            <a:graphicFrameLocks noGrp="1"/>
          </p:cNvGraphicFramePr>
          <p:nvPr userDrawn="1">
            <p:extLst>
              <p:ext uri="{D42A27DB-BD31-4B8C-83A1-F6EECF244321}">
                <p14:modId xmlns:p14="http://schemas.microsoft.com/office/powerpoint/2010/main" val="27128999"/>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6" name="Group 15">
            <a:extLst>
              <a:ext uri="{FF2B5EF4-FFF2-40B4-BE49-F238E27FC236}">
                <a16:creationId xmlns:a16="http://schemas.microsoft.com/office/drawing/2014/main" id="{BA24CFAD-88B4-492C-AF88-06A62F28EB24}"/>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1024851E-4C45-43C3-90FA-5020522415B4}"/>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hlinkClick r:id="" action="ppaction://customshow?id=0&amp;return=true"/>
              <a:extLst>
                <a:ext uri="{FF2B5EF4-FFF2-40B4-BE49-F238E27FC236}">
                  <a16:creationId xmlns:a16="http://schemas.microsoft.com/office/drawing/2014/main" id="{9E0FADFD-694D-4A9B-921B-84903478AF14}"/>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9" name="Group 18">
            <a:extLst>
              <a:ext uri="{FF2B5EF4-FFF2-40B4-BE49-F238E27FC236}">
                <a16:creationId xmlns:a16="http://schemas.microsoft.com/office/drawing/2014/main" id="{F0277595-189D-467D-A5FE-4457D8204E9D}"/>
              </a:ext>
            </a:extLst>
          </p:cNvPr>
          <p:cNvGrpSpPr/>
          <p:nvPr userDrawn="1"/>
        </p:nvGrpSpPr>
        <p:grpSpPr>
          <a:xfrm>
            <a:off x="6974103" y="6251171"/>
            <a:ext cx="612338" cy="588950"/>
            <a:chOff x="6974103" y="6251171"/>
            <a:chExt cx="612338" cy="588950"/>
          </a:xfrm>
        </p:grpSpPr>
        <p:pic>
          <p:nvPicPr>
            <p:cNvPr id="20" name="Picture 19">
              <a:hlinkClick r:id="" action="ppaction://customshow?id=1&amp;return=true"/>
              <a:extLst>
                <a:ext uri="{FF2B5EF4-FFF2-40B4-BE49-F238E27FC236}">
                  <a16:creationId xmlns:a16="http://schemas.microsoft.com/office/drawing/2014/main" id="{B07E53D4-C75E-4A7F-8059-52B1A100A2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1" name="Rectangle 20">
              <a:hlinkClick r:id="" action="ppaction://customshow?id=1&amp;return=true"/>
              <a:extLst>
                <a:ext uri="{FF2B5EF4-FFF2-40B4-BE49-F238E27FC236}">
                  <a16:creationId xmlns:a16="http://schemas.microsoft.com/office/drawing/2014/main" id="{2CE8059D-EA76-4B7B-A9DA-5498A5480FF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2" name="Group 21">
            <a:extLst>
              <a:ext uri="{FF2B5EF4-FFF2-40B4-BE49-F238E27FC236}">
                <a16:creationId xmlns:a16="http://schemas.microsoft.com/office/drawing/2014/main" id="{BE8573E3-5C2B-4CE5-8181-4C6D595A6773}"/>
              </a:ext>
            </a:extLst>
          </p:cNvPr>
          <p:cNvGrpSpPr/>
          <p:nvPr userDrawn="1"/>
        </p:nvGrpSpPr>
        <p:grpSpPr>
          <a:xfrm>
            <a:off x="7419603" y="6250131"/>
            <a:ext cx="612338" cy="580409"/>
            <a:chOff x="7419603" y="6250131"/>
            <a:chExt cx="612338" cy="580409"/>
          </a:xfrm>
        </p:grpSpPr>
        <p:pic>
          <p:nvPicPr>
            <p:cNvPr id="23" name="Picture 22">
              <a:hlinkClick r:id="" action="ppaction://customshow?id=2&amp;return=true"/>
              <a:extLst>
                <a:ext uri="{FF2B5EF4-FFF2-40B4-BE49-F238E27FC236}">
                  <a16:creationId xmlns:a16="http://schemas.microsoft.com/office/drawing/2014/main" id="{83DEAE2E-86F0-4CBF-BF0C-60416C4D43CB}"/>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B405F19E-8E2B-4E97-A817-D42121CDBA33}"/>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5" name="Group 24">
            <a:extLst>
              <a:ext uri="{FF2B5EF4-FFF2-40B4-BE49-F238E27FC236}">
                <a16:creationId xmlns:a16="http://schemas.microsoft.com/office/drawing/2014/main" id="{DB4C886E-5B38-4455-AA9D-8CE5D7F933B9}"/>
              </a:ext>
            </a:extLst>
          </p:cNvPr>
          <p:cNvGrpSpPr/>
          <p:nvPr userDrawn="1"/>
        </p:nvGrpSpPr>
        <p:grpSpPr>
          <a:xfrm>
            <a:off x="7850033" y="6251770"/>
            <a:ext cx="661888" cy="578106"/>
            <a:chOff x="7850033" y="6251770"/>
            <a:chExt cx="661888" cy="578106"/>
          </a:xfrm>
        </p:grpSpPr>
        <p:pic>
          <p:nvPicPr>
            <p:cNvPr id="26" name="Picture 25">
              <a:hlinkClick r:id="" action="ppaction://customshow?id=3&amp;return=true"/>
              <a:extLst>
                <a:ext uri="{FF2B5EF4-FFF2-40B4-BE49-F238E27FC236}">
                  <a16:creationId xmlns:a16="http://schemas.microsoft.com/office/drawing/2014/main" id="{E812CB30-551D-44A6-8D50-C870DBF7F348}"/>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7" name="Rectangle 26">
              <a:hlinkClick r:id="" action="ppaction://customshow?id=3&amp;return=true"/>
              <a:extLst>
                <a:ext uri="{FF2B5EF4-FFF2-40B4-BE49-F238E27FC236}">
                  <a16:creationId xmlns:a16="http://schemas.microsoft.com/office/drawing/2014/main" id="{3C9CBC7A-6C24-435D-9E1E-13946104F98D}"/>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8" name="Group 27">
            <a:extLst>
              <a:ext uri="{FF2B5EF4-FFF2-40B4-BE49-F238E27FC236}">
                <a16:creationId xmlns:a16="http://schemas.microsoft.com/office/drawing/2014/main" id="{9BB73E3D-AD0C-4654-9DDA-C038CD02673A}"/>
              </a:ext>
            </a:extLst>
          </p:cNvPr>
          <p:cNvGrpSpPr/>
          <p:nvPr userDrawn="1"/>
        </p:nvGrpSpPr>
        <p:grpSpPr>
          <a:xfrm>
            <a:off x="8352168" y="6272372"/>
            <a:ext cx="841708" cy="547772"/>
            <a:chOff x="8352168" y="6272372"/>
            <a:chExt cx="841708" cy="547772"/>
          </a:xfrm>
        </p:grpSpPr>
        <p:pic>
          <p:nvPicPr>
            <p:cNvPr id="29" name="Picture 2" descr="See the source image">
              <a:hlinkClick r:id="" action="ppaction://customshow?id=4&amp;return=true"/>
              <a:extLst>
                <a:ext uri="{FF2B5EF4-FFF2-40B4-BE49-F238E27FC236}">
                  <a16:creationId xmlns:a16="http://schemas.microsoft.com/office/drawing/2014/main" id="{8A7880F6-9EC0-4311-8103-52B472EF80A8}"/>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hlinkClick r:id="" action="ppaction://customshow?id=4&amp;return=true"/>
              <a:extLst>
                <a:ext uri="{FF2B5EF4-FFF2-40B4-BE49-F238E27FC236}">
                  <a16:creationId xmlns:a16="http://schemas.microsoft.com/office/drawing/2014/main" id="{BBCCB334-DE62-47F3-B0E9-808BC1067BC3}"/>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307523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FC233C28-93B6-479A-BEC9-FD5C0919966B}" type="slidenum">
              <a:rPr lang="en-US"/>
              <a:pPr>
                <a:defRPr/>
              </a:pPr>
              <a:t>‹#›</a:t>
            </a:fld>
            <a:endParaRPr lang="en-US"/>
          </a:p>
        </p:txBody>
      </p:sp>
    </p:spTree>
    <p:extLst>
      <p:ext uri="{BB962C8B-B14F-4D97-AF65-F5344CB8AC3E}">
        <p14:creationId xmlns:p14="http://schemas.microsoft.com/office/powerpoint/2010/main" val="1484014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9" name="Table 8">
            <a:extLst>
              <a:ext uri="{FF2B5EF4-FFF2-40B4-BE49-F238E27FC236}">
                <a16:creationId xmlns:a16="http://schemas.microsoft.com/office/drawing/2014/main" id="{25C629AD-20E6-4E5B-9288-A53DC401F461}"/>
              </a:ext>
            </a:extLst>
          </p:cNvPr>
          <p:cNvGraphicFramePr>
            <a:graphicFrameLocks noGrp="1"/>
          </p:cNvGraphicFramePr>
          <p:nvPr userDrawn="1">
            <p:extLst>
              <p:ext uri="{D42A27DB-BD31-4B8C-83A1-F6EECF244321}">
                <p14:modId xmlns:p14="http://schemas.microsoft.com/office/powerpoint/2010/main" val="4119096678"/>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10" name="Picture 2" descr="See the source image">
            <a:hlinkClick r:id="" action="ppaction://customshow?id=4&amp;return=true"/>
            <a:extLst>
              <a:ext uri="{FF2B5EF4-FFF2-40B4-BE49-F238E27FC236}">
                <a16:creationId xmlns:a16="http://schemas.microsoft.com/office/drawing/2014/main" id="{C896478B-CA68-459F-9B23-CA14C60223D7}"/>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 action="ppaction://customshow?id=4&amp;return=true"/>
            <a:extLst>
              <a:ext uri="{FF2B5EF4-FFF2-40B4-BE49-F238E27FC236}">
                <a16:creationId xmlns:a16="http://schemas.microsoft.com/office/drawing/2014/main" id="{ECECE061-88DC-453F-91C3-1AF11FD5973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23410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S Questi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815542"/>
            <a:ext cx="2610196" cy="2402696"/>
          </a:xfrm>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08B7F447-6931-460E-83A6-DD2D87858121}"/>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Title 1">
            <a:extLst>
              <a:ext uri="{FF2B5EF4-FFF2-40B4-BE49-F238E27FC236}">
                <a16:creationId xmlns:a16="http://schemas.microsoft.com/office/drawing/2014/main" id="{35D4D0BD-B997-4681-93DF-71CF54F9582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7" name="Table 6">
            <a:extLst>
              <a:ext uri="{FF2B5EF4-FFF2-40B4-BE49-F238E27FC236}">
                <a16:creationId xmlns:a16="http://schemas.microsoft.com/office/drawing/2014/main" id="{AC3E5B69-43DB-4481-B691-95D0863AF4D9}"/>
              </a:ext>
            </a:extLst>
          </p:cNvPr>
          <p:cNvGraphicFramePr>
            <a:graphicFrameLocks noGrp="1"/>
          </p:cNvGraphicFramePr>
          <p:nvPr userDrawn="1">
            <p:extLst>
              <p:ext uri="{D42A27DB-BD31-4B8C-83A1-F6EECF244321}">
                <p14:modId xmlns:p14="http://schemas.microsoft.com/office/powerpoint/2010/main" val="2561304993"/>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8" name="Picture 2" descr="See the source image">
            <a:hlinkClick r:id="" action="ppaction://customshow?id=4&amp;return=true"/>
            <a:extLst>
              <a:ext uri="{FF2B5EF4-FFF2-40B4-BE49-F238E27FC236}">
                <a16:creationId xmlns:a16="http://schemas.microsoft.com/office/drawing/2014/main" id="{EB15D5DD-6B8A-403F-A0D7-4218E21FFF6E}"/>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customshow?id=4&amp;return=true"/>
            <a:extLst>
              <a:ext uri="{FF2B5EF4-FFF2-40B4-BE49-F238E27FC236}">
                <a16:creationId xmlns:a16="http://schemas.microsoft.com/office/drawing/2014/main" id="{078A7D1C-6398-43B3-A9A6-078CF8DB0EDA}"/>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171939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04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4F81B335-C881-4867-BAFD-F6C120A21B1B}" type="slidenum">
              <a:rPr lang="en-US"/>
              <a:pPr>
                <a:defRPr/>
              </a:pPr>
              <a:t>‹#›</a:t>
            </a:fld>
            <a:endParaRPr lang="en-US"/>
          </a:p>
        </p:txBody>
      </p:sp>
    </p:spTree>
    <p:extLst>
      <p:ext uri="{BB962C8B-B14F-4D97-AF65-F5344CB8AC3E}">
        <p14:creationId xmlns:p14="http://schemas.microsoft.com/office/powerpoint/2010/main" val="385605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425366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F308A05E-F750-472C-A1E6-BB36FBE2F61F}" type="slidenum">
              <a:rPr lang="en-US"/>
              <a:pPr>
                <a:defRPr/>
              </a:pPr>
              <a:t>‹#›</a:t>
            </a:fld>
            <a:endParaRPr lang="en-US"/>
          </a:p>
        </p:txBody>
      </p:sp>
    </p:spTree>
    <p:extLst>
      <p:ext uri="{BB962C8B-B14F-4D97-AF65-F5344CB8AC3E}">
        <p14:creationId xmlns:p14="http://schemas.microsoft.com/office/powerpoint/2010/main" val="97013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1909190-AE77-4AB4-B7A9-1F24239891E4}" type="slidenum">
              <a:rPr lang="en-US"/>
              <a:pPr>
                <a:defRPr/>
              </a:pPr>
              <a:t>‹#›</a:t>
            </a:fld>
            <a:endParaRPr lang="en-US"/>
          </a:p>
        </p:txBody>
      </p:sp>
    </p:spTree>
    <p:extLst>
      <p:ext uri="{BB962C8B-B14F-4D97-AF65-F5344CB8AC3E}">
        <p14:creationId xmlns:p14="http://schemas.microsoft.com/office/powerpoint/2010/main" val="266521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A06049DF-A6AE-49F1-A02B-2BE3CC68ACD8}" type="slidenum">
              <a:rPr lang="en-US"/>
              <a:pPr>
                <a:defRPr/>
              </a:pPr>
              <a:t>‹#›</a:t>
            </a:fld>
            <a:endParaRPr lang="en-US"/>
          </a:p>
        </p:txBody>
      </p:sp>
    </p:spTree>
    <p:extLst>
      <p:ext uri="{BB962C8B-B14F-4D97-AF65-F5344CB8AC3E}">
        <p14:creationId xmlns:p14="http://schemas.microsoft.com/office/powerpoint/2010/main" val="309612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52412A2-A6CF-4E93-AC93-BD2C540AE419}" type="slidenum">
              <a:rPr lang="en-US"/>
              <a:pPr>
                <a:defRPr/>
              </a:pPr>
              <a:t>‹#›</a:t>
            </a:fld>
            <a:endParaRPr lang="en-US"/>
          </a:p>
        </p:txBody>
      </p:sp>
    </p:spTree>
    <p:extLst>
      <p:ext uri="{BB962C8B-B14F-4D97-AF65-F5344CB8AC3E}">
        <p14:creationId xmlns:p14="http://schemas.microsoft.com/office/powerpoint/2010/main" val="196930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366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86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4067135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41386472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slideLayout" Target="../slideLayouts/slideLayout23.xml"/><Relationship Id="rId4"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slideLayout" Target="../slideLayouts/slideLayout23.xml"/><Relationship Id="rId4"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slideLayout" Target="../slideLayouts/slideLayout23.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slideLayout" Target="../slideLayouts/slideLayout23.xml"/><Relationship Id="rId4"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png"/><Relationship Id="rId5" Type="http://schemas.openxmlformats.org/officeDocument/2006/relationships/slideLayout" Target="../slideLayouts/slideLayout23.xml"/><Relationship Id="rId4"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3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image" Target="../media/image19.png"/><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LE1-C1S1T1-Leadership%20Defined%20-%20Case%20Studies%201-3.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3.png"/><Relationship Id="rId4"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3.png"/><Relationship Id="rId4"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4.png"/><Relationship Id="rId5" Type="http://schemas.openxmlformats.org/officeDocument/2006/relationships/slideLayout" Target="../slideLayouts/slideLayout29.xml"/><Relationship Id="rId4"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image" Target="../media/image19.png"/><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image" Target="../media/image19.png"/><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ontrol" Target="../activeX/activeX4.xml"/><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image" Target="../media/image19.png"/><Relationship Id="rId4"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values.com/inspirational-stories-tv-spots/119-Guitar-Hero"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6.png"/><Relationship Id="rId5" Type="http://schemas.openxmlformats.org/officeDocument/2006/relationships/slideLayout" Target="../slideLayouts/slideLayout29.xml"/><Relationship Id="rId4" Type="http://schemas.openxmlformats.org/officeDocument/2006/relationships/tags" Target="../tags/tag52.xml"/></Relationships>
</file>

<file path=ppt/slides/_rels/slide2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7.png"/><Relationship Id="rId5" Type="http://schemas.openxmlformats.org/officeDocument/2006/relationships/slideLayout" Target="../slideLayouts/slideLayout29.xml"/><Relationship Id="rId4"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tags" Target="../tags/tag59.xml"/><Relationship Id="rId7" Type="http://schemas.openxmlformats.org/officeDocument/2006/relationships/image" Target="../media/image30.jp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30.xml"/><Relationship Id="rId9"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tags" Target="../tags/tag6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image" Target="../media/image19.png"/><Relationship Id="rId4"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slideLayout" Target="../slideLayouts/slideLayout24.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17.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505200"/>
            <a:ext cx="8915400" cy="1371600"/>
          </a:xfrm>
        </p:spPr>
        <p:txBody>
          <a:bodyPr/>
          <a:lstStyle/>
          <a:p>
            <a:pPr eaLnBrk="1" hangingPunct="1">
              <a:defRPr/>
            </a:pPr>
            <a:r>
              <a:rPr lang="en-US" b="0" dirty="0"/>
              <a:t>Leadership Defined</a:t>
            </a:r>
          </a:p>
        </p:txBody>
      </p:sp>
      <p:sp>
        <p:nvSpPr>
          <p:cNvPr id="5" name="Footer Placeholder 4"/>
          <p:cNvSpPr>
            <a:spLocks noGrp="1"/>
          </p:cNvSpPr>
          <p:nvPr>
            <p:ph type="ftr" sz="quarter" idx="10"/>
          </p:nvPr>
        </p:nvSpPr>
        <p:spPr>
          <a:xfrm>
            <a:off x="0" y="6400800"/>
            <a:ext cx="9144000" cy="35083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LE1-C1S1T1pg1-6 Leadership Defined</a:t>
            </a:r>
          </a:p>
        </p:txBody>
      </p:sp>
    </p:spTree>
    <p:extLst>
      <p:ext uri="{BB962C8B-B14F-4D97-AF65-F5344CB8AC3E}">
        <p14:creationId xmlns:p14="http://schemas.microsoft.com/office/powerpoint/2010/main" val="35234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514350">
              <a:spcBef>
                <a:spcPct val="20000"/>
              </a:spcBef>
              <a:spcAft>
                <a:spcPts val="0"/>
              </a:spcAft>
              <a:buFont typeface="Wingdings 2" pitchFamily="18" charset="2"/>
              <a:buAutoNum type="alphaUcPeriod"/>
            </a:pPr>
            <a:r>
              <a:rPr lang="en-US" dirty="0"/>
              <a:t>Leader</a:t>
            </a:r>
          </a:p>
          <a:p>
            <a:pPr marL="514350">
              <a:spcBef>
                <a:spcPct val="20000"/>
              </a:spcBef>
              <a:spcAft>
                <a:spcPts val="0"/>
              </a:spcAft>
              <a:buFont typeface="Wingdings 2" pitchFamily="18" charset="2"/>
              <a:buAutoNum type="alphaUcPeriod"/>
            </a:pPr>
            <a:r>
              <a:rPr lang="en-US" dirty="0"/>
              <a:t>Influence</a:t>
            </a:r>
          </a:p>
          <a:p>
            <a:pPr marL="514350">
              <a:spcBef>
                <a:spcPct val="20000"/>
              </a:spcBef>
              <a:spcAft>
                <a:spcPts val="0"/>
              </a:spcAft>
              <a:buFont typeface="Wingdings 2" pitchFamily="18" charset="2"/>
              <a:buAutoNum type="alphaUcPeriod"/>
            </a:pPr>
            <a:r>
              <a:rPr lang="en-US" dirty="0"/>
              <a:t>Obedience</a:t>
            </a:r>
          </a:p>
          <a:p>
            <a:pPr marL="514350">
              <a:spcBef>
                <a:spcPct val="20000"/>
              </a:spcBef>
              <a:spcAft>
                <a:spcPts val="0"/>
              </a:spcAft>
              <a:buFont typeface="Wingdings 2" pitchFamily="18" charset="2"/>
              <a:buAutoNum type="alphaUcPeriod"/>
            </a:pPr>
            <a:r>
              <a:rPr lang="en-US" dirty="0"/>
              <a:t>Respect</a:t>
            </a:r>
          </a:p>
        </p:txBody>
      </p:sp>
      <p:sp>
        <p:nvSpPr>
          <p:cNvPr id="7" name="Text Placeholder 6">
            <a:extLst>
              <a:ext uri="{FF2B5EF4-FFF2-40B4-BE49-F238E27FC236}">
                <a16:creationId xmlns:a16="http://schemas.microsoft.com/office/drawing/2014/main" id="{A5367E83-D0C6-42D9-BCC7-F155AEFBAAED}"/>
              </a:ext>
            </a:extLst>
          </p:cNvPr>
          <p:cNvSpPr>
            <a:spLocks noGrp="1"/>
          </p:cNvSpPr>
          <p:nvPr>
            <p:ph type="body" sz="quarter" idx="10"/>
          </p:nvPr>
        </p:nvSpPr>
        <p:spPr/>
        <p:txBody>
          <a:bodyPr/>
          <a:lstStyle/>
          <a:p>
            <a:r>
              <a:rPr lang="en-US" dirty="0"/>
              <a:t>(LE1-C1S1T1:KW1)</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sz="4400" b="0" dirty="0"/>
              <a:t>Doing what you’re told</a:t>
            </a:r>
            <a:endParaRPr lang="en-US" sz="4400" dirty="0"/>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1664" y="3505209"/>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8824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514350">
              <a:spcBef>
                <a:spcPct val="20000"/>
              </a:spcBef>
              <a:spcAft>
                <a:spcPts val="0"/>
              </a:spcAft>
              <a:buFont typeface="Wingdings 2" pitchFamily="18" charset="2"/>
              <a:buAutoNum type="alphaUcPeriod"/>
            </a:pPr>
            <a:r>
              <a:rPr lang="en-US" sz="2600" dirty="0"/>
              <a:t>Having a good opinion of someone's rank, character, or ideas.</a:t>
            </a:r>
          </a:p>
          <a:p>
            <a:pPr marL="514350">
              <a:spcBef>
                <a:spcPct val="20000"/>
              </a:spcBef>
              <a:spcAft>
                <a:spcPts val="0"/>
              </a:spcAft>
              <a:buFont typeface="Wingdings 2" pitchFamily="18" charset="2"/>
              <a:buAutoNum type="alphaUcPeriod"/>
            </a:pPr>
            <a:r>
              <a:rPr lang="en-US" sz="2600" dirty="0"/>
              <a:t>A person who is in control of a group or organization.</a:t>
            </a:r>
          </a:p>
          <a:p>
            <a:pPr marL="514350">
              <a:spcBef>
                <a:spcPct val="20000"/>
              </a:spcBef>
              <a:spcAft>
                <a:spcPts val="0"/>
              </a:spcAft>
              <a:buFont typeface="Wingdings 2" pitchFamily="18" charset="2"/>
              <a:buAutoNum type="alphaUcPeriod"/>
            </a:pPr>
            <a:r>
              <a:rPr lang="en-US" sz="2600" dirty="0"/>
              <a:t>Doing what you are told</a:t>
            </a:r>
          </a:p>
          <a:p>
            <a:pPr marL="514350">
              <a:spcBef>
                <a:spcPct val="20000"/>
              </a:spcBef>
              <a:spcAft>
                <a:spcPts val="0"/>
              </a:spcAft>
              <a:buFont typeface="Wingdings 2" pitchFamily="18" charset="2"/>
              <a:buAutoNum type="alphaUcPeriod"/>
            </a:pPr>
            <a:r>
              <a:rPr lang="en-US" sz="2600" dirty="0"/>
              <a:t>The power to make other people agree with your opinions or do what you want</a:t>
            </a:r>
          </a:p>
        </p:txBody>
      </p:sp>
      <p:sp>
        <p:nvSpPr>
          <p:cNvPr id="7" name="Text Placeholder 6">
            <a:extLst>
              <a:ext uri="{FF2B5EF4-FFF2-40B4-BE49-F238E27FC236}">
                <a16:creationId xmlns:a16="http://schemas.microsoft.com/office/drawing/2014/main" id="{A5367E83-D0C6-42D9-BCC7-F155AEFBAAED}"/>
              </a:ext>
            </a:extLst>
          </p:cNvPr>
          <p:cNvSpPr>
            <a:spLocks noGrp="1"/>
          </p:cNvSpPr>
          <p:nvPr>
            <p:ph type="body" sz="quarter" idx="10"/>
          </p:nvPr>
        </p:nvSpPr>
        <p:spPr/>
        <p:txBody>
          <a:bodyPr/>
          <a:lstStyle/>
          <a:p>
            <a:r>
              <a:rPr lang="en-US" dirty="0"/>
              <a:t>(LE1-C1S1T1:KW2)</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sz="4400" b="0" dirty="0"/>
              <a:t>Influence</a:t>
            </a:r>
            <a:endParaRPr lang="en-US" sz="4400" dirty="0"/>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9944" y="53256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5164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742950" indent="-742950">
              <a:spcBef>
                <a:spcPct val="20000"/>
              </a:spcBef>
              <a:spcAft>
                <a:spcPts val="0"/>
              </a:spcAft>
              <a:buFont typeface="Wingdings 2" pitchFamily="18" charset="2"/>
              <a:buAutoNum type="alphaUcPeriod"/>
            </a:pPr>
            <a:r>
              <a:rPr lang="en-US" sz="4000" dirty="0"/>
              <a:t>"Citizen" is to "country"</a:t>
            </a:r>
          </a:p>
          <a:p>
            <a:pPr marL="742950" indent="-742950">
              <a:spcBef>
                <a:spcPct val="20000"/>
              </a:spcBef>
              <a:spcAft>
                <a:spcPts val="0"/>
              </a:spcAft>
              <a:buFont typeface="Wingdings 2" pitchFamily="18" charset="2"/>
              <a:buAutoNum type="alphaUcPeriod"/>
            </a:pPr>
            <a:r>
              <a:rPr lang="en-US" sz="4000" dirty="0"/>
              <a:t>"Leader" is to "country"</a:t>
            </a:r>
          </a:p>
          <a:p>
            <a:pPr marL="742950" indent="-742950">
              <a:spcBef>
                <a:spcPct val="20000"/>
              </a:spcBef>
              <a:spcAft>
                <a:spcPts val="0"/>
              </a:spcAft>
              <a:buFont typeface="Wingdings 2" pitchFamily="18" charset="2"/>
              <a:buAutoNum type="alphaUcPeriod"/>
            </a:pPr>
            <a:r>
              <a:rPr lang="en-US" sz="4000" dirty="0"/>
              <a:t>"Flag" is to "country"</a:t>
            </a:r>
          </a:p>
        </p:txBody>
      </p:sp>
      <p:sp>
        <p:nvSpPr>
          <p:cNvPr id="7" name="Text Placeholder 6">
            <a:extLst>
              <a:ext uri="{FF2B5EF4-FFF2-40B4-BE49-F238E27FC236}">
                <a16:creationId xmlns:a16="http://schemas.microsoft.com/office/drawing/2014/main" id="{A5367E83-D0C6-42D9-BCC7-F155AEFBAAED}"/>
              </a:ext>
            </a:extLst>
          </p:cNvPr>
          <p:cNvSpPr>
            <a:spLocks noGrp="1"/>
          </p:cNvSpPr>
          <p:nvPr>
            <p:ph type="body" sz="quarter" idx="10"/>
          </p:nvPr>
        </p:nvSpPr>
        <p:spPr/>
        <p:txBody>
          <a:bodyPr/>
          <a:lstStyle/>
          <a:p>
            <a:r>
              <a:rPr lang="en-US" dirty="0"/>
              <a:t>(LE1-C1S1T1:KW3)</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sz="4400" b="0" dirty="0"/>
              <a:t>The "President" is to the "United States" as...</a:t>
            </a:r>
            <a:endParaRPr lang="en-US" sz="4400" dirty="0"/>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9944" y="504878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8289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742950" indent="-742950">
              <a:spcBef>
                <a:spcPct val="20000"/>
              </a:spcBef>
              <a:spcAft>
                <a:spcPts val="0"/>
              </a:spcAft>
              <a:buFont typeface="Wingdings 2" pitchFamily="18" charset="2"/>
              <a:buAutoNum type="alphaUcPeriod"/>
            </a:pPr>
            <a:r>
              <a:rPr lang="en-US" sz="4000" dirty="0"/>
              <a:t>Motivation</a:t>
            </a:r>
          </a:p>
          <a:p>
            <a:pPr marL="742950" indent="-742950">
              <a:spcBef>
                <a:spcPct val="20000"/>
              </a:spcBef>
              <a:spcAft>
                <a:spcPts val="0"/>
              </a:spcAft>
              <a:buFont typeface="Wingdings 2" pitchFamily="18" charset="2"/>
              <a:buAutoNum type="alphaUcPeriod"/>
            </a:pPr>
            <a:r>
              <a:rPr lang="en-US" sz="4000" dirty="0"/>
              <a:t>Leadership</a:t>
            </a:r>
          </a:p>
          <a:p>
            <a:pPr marL="742950" indent="-742950">
              <a:spcBef>
                <a:spcPct val="20000"/>
              </a:spcBef>
              <a:spcAft>
                <a:spcPts val="0"/>
              </a:spcAft>
              <a:buFont typeface="Wingdings 2" pitchFamily="18" charset="2"/>
              <a:buAutoNum type="alphaUcPeriod"/>
            </a:pPr>
            <a:r>
              <a:rPr lang="en-US" sz="4000" dirty="0"/>
              <a:t>Respect</a:t>
            </a:r>
          </a:p>
        </p:txBody>
      </p:sp>
      <p:sp>
        <p:nvSpPr>
          <p:cNvPr id="7" name="Text Placeholder 6">
            <a:extLst>
              <a:ext uri="{FF2B5EF4-FFF2-40B4-BE49-F238E27FC236}">
                <a16:creationId xmlns:a16="http://schemas.microsoft.com/office/drawing/2014/main" id="{A5367E83-D0C6-42D9-BCC7-F155AEFBAAED}"/>
              </a:ext>
            </a:extLst>
          </p:cNvPr>
          <p:cNvSpPr>
            <a:spLocks noGrp="1"/>
          </p:cNvSpPr>
          <p:nvPr>
            <p:ph type="body" sz="quarter" idx="10"/>
          </p:nvPr>
        </p:nvSpPr>
        <p:spPr/>
        <p:txBody>
          <a:bodyPr/>
          <a:lstStyle/>
          <a:p>
            <a:r>
              <a:rPr lang="en-US" dirty="0"/>
              <a:t>(LE1-C1S1T1:KW4)</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sz="3600" b="0" dirty="0"/>
              <a:t>Cadet Jones receives _______ from those in his unit because he is fair, consistent, and shows good leadership skills.</a:t>
            </a:r>
            <a:endParaRPr lang="en-US" sz="3600" dirty="0"/>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9944" y="504878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610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742950" indent="-742950">
              <a:spcBef>
                <a:spcPct val="20000"/>
              </a:spcBef>
              <a:spcAft>
                <a:spcPts val="0"/>
              </a:spcAft>
              <a:buFont typeface="Wingdings 2" pitchFamily="18" charset="2"/>
              <a:buAutoNum type="alphaUcPeriod"/>
            </a:pPr>
            <a:r>
              <a:rPr lang="en-US" sz="4000" dirty="0"/>
              <a:t>Motivation</a:t>
            </a:r>
          </a:p>
          <a:p>
            <a:pPr marL="742950" indent="-742950">
              <a:spcBef>
                <a:spcPct val="20000"/>
              </a:spcBef>
              <a:spcAft>
                <a:spcPts val="0"/>
              </a:spcAft>
              <a:buFont typeface="Wingdings 2" pitchFamily="18" charset="2"/>
              <a:buAutoNum type="alphaUcPeriod"/>
            </a:pPr>
            <a:r>
              <a:rPr lang="en-US" sz="4000" dirty="0"/>
              <a:t>Leadership</a:t>
            </a:r>
          </a:p>
          <a:p>
            <a:pPr marL="742950" indent="-742950">
              <a:spcBef>
                <a:spcPct val="20000"/>
              </a:spcBef>
              <a:spcAft>
                <a:spcPts val="0"/>
              </a:spcAft>
              <a:buFont typeface="Wingdings 2" pitchFamily="18" charset="2"/>
              <a:buAutoNum type="alphaUcPeriod"/>
            </a:pPr>
            <a:r>
              <a:rPr lang="en-US" sz="4000" dirty="0"/>
              <a:t>Respect</a:t>
            </a:r>
          </a:p>
        </p:txBody>
      </p:sp>
      <p:sp>
        <p:nvSpPr>
          <p:cNvPr id="7" name="Text Placeholder 6">
            <a:extLst>
              <a:ext uri="{FF2B5EF4-FFF2-40B4-BE49-F238E27FC236}">
                <a16:creationId xmlns:a16="http://schemas.microsoft.com/office/drawing/2014/main" id="{A5367E83-D0C6-42D9-BCC7-F155AEFBAAED}"/>
              </a:ext>
            </a:extLst>
          </p:cNvPr>
          <p:cNvSpPr>
            <a:spLocks noGrp="1"/>
          </p:cNvSpPr>
          <p:nvPr>
            <p:ph type="body" sz="quarter" idx="10"/>
          </p:nvPr>
        </p:nvSpPr>
        <p:spPr/>
        <p:txBody>
          <a:bodyPr/>
          <a:lstStyle/>
          <a:p>
            <a:r>
              <a:rPr lang="en-US" dirty="0"/>
              <a:t>(LE1-C1S1T1:KW5)</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sz="3200" b="0" dirty="0"/>
              <a:t>Cadet Nixon was not sure about going to college because none of his family did.  However, after receiving encouragement from his best friend, he gained the _________ to start the application process.</a:t>
            </a:r>
            <a:endParaRPr lang="en-US" sz="3200" dirty="0"/>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9944" y="4335718"/>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833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List 2-3 people you know personally that you would call a leader.  What qualities do they display?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3" name="Group 12">
            <a:extLst>
              <a:ext uri="{FF2B5EF4-FFF2-40B4-BE49-F238E27FC236}">
                <a16:creationId xmlns:a16="http://schemas.microsoft.com/office/drawing/2014/main" id="{7C35502E-1059-4233-A3ED-EE90EE425C1A}"/>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70BE6810-072D-494C-862F-4D3556A7EB02}"/>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EFC70A5E-4185-4963-B940-9D81C41A5E7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6B7DFC3C-8CA3-419B-9D05-FC860D73E9CF}"/>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1046" name="ShockwaveFlash2" r:id="rId3" imgW="1138320" imgH="1365120"/>
        </mc:Choice>
        <mc:Fallback>
          <p:control name="ShockwaveFlash2" r:id="rId3" imgW="1138320" imgH="1365120">
            <p:pic>
              <p:nvPicPr>
                <p:cNvPr id="12" name="ShockwaveFlash2">
                  <a:extLst>
                    <a:ext uri="{FF2B5EF4-FFF2-40B4-BE49-F238E27FC236}">
                      <a16:creationId xmlns:a16="http://schemas.microsoft.com/office/drawing/2014/main" id="{4E73994E-19ED-4C49-BD88-15FC55137070}"/>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427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Introduction</a:t>
            </a:r>
          </a:p>
        </p:txBody>
      </p:sp>
      <p:sp>
        <p:nvSpPr>
          <p:cNvPr id="26627" name="Content Placeholder 2"/>
          <p:cNvSpPr>
            <a:spLocks noGrp="1"/>
          </p:cNvSpPr>
          <p:nvPr>
            <p:ph sz="half" idx="1"/>
          </p:nvPr>
        </p:nvSpPr>
        <p:spPr>
          <a:xfrm>
            <a:off x="228600" y="1752600"/>
            <a:ext cx="8686800" cy="4876800"/>
          </a:xfrm>
        </p:spPr>
        <p:txBody>
          <a:bodyPr/>
          <a:lstStyle/>
          <a:p>
            <a:pPr>
              <a:buClr>
                <a:srgbClr val="DDDDDD"/>
              </a:buClr>
            </a:pPr>
            <a:endParaRPr lang="en-US" altLang="en-US" sz="3200">
              <a:solidFill>
                <a:srgbClr val="FFFFFF"/>
              </a:solidFill>
            </a:endParaRPr>
          </a:p>
          <a:p>
            <a:pPr eaLnBrk="1" hangingPunct="1">
              <a:buClr>
                <a:schemeClr val="bg1"/>
              </a:buClr>
              <a:buSzPct val="90000"/>
              <a:buFont typeface="Wingdings 2" pitchFamily="18" charset="2"/>
              <a:buNone/>
            </a:pPr>
            <a:endParaRPr lang="en-US" altLang="en-US" sz="3200"/>
          </a:p>
          <a:p>
            <a:pPr eaLnBrk="1" hangingPunct="1">
              <a:buClr>
                <a:schemeClr val="bg1"/>
              </a:buClr>
              <a:buSzPct val="90000"/>
              <a:buFont typeface="Wingdings 2" pitchFamily="18" charset="2"/>
              <a:buNone/>
            </a:pPr>
            <a:endParaRPr lang="en-US" altLang="en-US"/>
          </a:p>
        </p:txBody>
      </p:sp>
      <p:pic>
        <p:nvPicPr>
          <p:cNvPr id="2662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257492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2133600"/>
            <a:ext cx="4800600" cy="4124206"/>
          </a:xfrm>
          <a:prstGeom prst="rect">
            <a:avLst/>
          </a:prstGeom>
        </p:spPr>
        <p:txBody>
          <a:bodyPr>
            <a:spAutoFit/>
          </a:bodyPr>
          <a:lstStyle/>
          <a:p>
            <a:pPr marL="438150" marR="0" lvl="0" indent="-319088" algn="l" defTabSz="914400" rtl="0" eaLnBrk="0" fontAlgn="base" latinLnBrk="0" hangingPunct="0">
              <a:lnSpc>
                <a:spcPct val="100000"/>
              </a:lnSpc>
              <a:spcBef>
                <a:spcPct val="0"/>
              </a:spcBef>
              <a:spcAft>
                <a:spcPct val="0"/>
              </a:spcAft>
              <a:buClr>
                <a:srgbClr val="DDDDDD"/>
              </a:buClr>
              <a:buSzPct val="80000"/>
              <a:buFont typeface="Wingdings 2" pitchFamily="18"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MCJROTC leadership development will give you the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skills</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confidence</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and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character</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necessary to become a good leader.</a:t>
            </a:r>
          </a:p>
          <a:p>
            <a:pPr marL="438150" marR="0" lvl="0" indent="-319088" algn="l" defTabSz="914400" rtl="0" eaLnBrk="0" fontAlgn="base" latinLnBrk="0" hangingPunct="0">
              <a:lnSpc>
                <a:spcPct val="100000"/>
              </a:lnSpc>
              <a:spcBef>
                <a:spcPct val="0"/>
              </a:spcBef>
              <a:spcAft>
                <a:spcPct val="0"/>
              </a:spcAft>
              <a:buClr>
                <a:srgbClr val="DDDDDD"/>
              </a:buClr>
              <a:buSzPct val="80000"/>
              <a:buFontTx/>
              <a:buNone/>
              <a:tabLst/>
              <a:defRPr/>
            </a:pPr>
            <a:r>
              <a:rPr kumimoji="0" lang="en-US" sz="1000" b="0" i="0" u="none" strike="noStrike" kern="1200" cap="none" spc="0" normalizeH="0" baseline="0" noProof="0" dirty="0">
                <a:ln>
                  <a:noFill/>
                </a:ln>
                <a:solidFill>
                  <a:srgbClr val="FFFFFF"/>
                </a:solidFill>
                <a:effectLst/>
                <a:uLnTx/>
                <a:uFillTx/>
                <a:latin typeface="Calibri"/>
                <a:ea typeface="+mn-ea"/>
                <a:cs typeface="Arial" charset="0"/>
              </a:rPr>
              <a:t> </a:t>
            </a:r>
          </a:p>
          <a:p>
            <a:pPr marL="438150" marR="0" lvl="0" indent="-319088" algn="l" defTabSz="914400" rtl="0" eaLnBrk="0" fontAlgn="base" latinLnBrk="0" hangingPunct="0">
              <a:lnSpc>
                <a:spcPct val="100000"/>
              </a:lnSpc>
              <a:spcBef>
                <a:spcPct val="0"/>
              </a:spcBef>
              <a:spcAft>
                <a:spcPct val="0"/>
              </a:spcAft>
              <a:buClr>
                <a:srgbClr val="DDDDDD"/>
              </a:buClr>
              <a:buSzPct val="80000"/>
              <a:buFont typeface="Wingdings 2" pitchFamily="18"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You will identify leadership behaviors you have and link those behaviors to a definition of leadership.</a:t>
            </a:r>
          </a:p>
        </p:txBody>
      </p:sp>
    </p:spTree>
    <p:extLst>
      <p:ext uri="{BB962C8B-B14F-4D97-AF65-F5344CB8AC3E}">
        <p14:creationId xmlns:p14="http://schemas.microsoft.com/office/powerpoint/2010/main" val="374275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152400" y="1587500"/>
            <a:ext cx="8839200" cy="4876800"/>
          </a:xfrm>
        </p:spPr>
        <p:txBody>
          <a:bodyPr/>
          <a:lstStyle/>
          <a:p>
            <a:pPr eaLnBrk="1" hangingPunct="1">
              <a:buFont typeface="Wingdings 2" pitchFamily="18" charset="2"/>
              <a:buNone/>
            </a:pPr>
            <a:r>
              <a:rPr lang="en-US" altLang="en-US"/>
              <a:t>	</a:t>
            </a:r>
            <a:endParaRPr lang="en-US" altLang="en-US" sz="1200"/>
          </a:p>
        </p:txBody>
      </p:sp>
      <p:sp>
        <p:nvSpPr>
          <p:cNvPr id="8194" name="Title 1"/>
          <p:cNvSpPr>
            <a:spLocks noGrp="1"/>
          </p:cNvSpPr>
          <p:nvPr>
            <p:ph type="title"/>
          </p:nvPr>
        </p:nvSpPr>
        <p:spPr/>
        <p:txBody>
          <a:bodyPr/>
          <a:lstStyle/>
          <a:p>
            <a:pPr eaLnBrk="1" hangingPunct="1">
              <a:defRPr/>
            </a:pPr>
            <a:r>
              <a:rPr lang="en-US" dirty="0"/>
              <a:t>Definition</a:t>
            </a:r>
          </a:p>
        </p:txBody>
      </p:sp>
      <p:sp>
        <p:nvSpPr>
          <p:cNvPr id="7" name="Rectangle 6"/>
          <p:cNvSpPr/>
          <p:nvPr/>
        </p:nvSpPr>
        <p:spPr>
          <a:xfrm>
            <a:off x="152400" y="2286000"/>
            <a:ext cx="8610600" cy="1077913"/>
          </a:xfrm>
          <a:prstGeom prst="rect">
            <a:avLst/>
          </a:prstGeom>
        </p:spPr>
        <p:txBody>
          <a:bodyPr>
            <a:spAutoFit/>
          </a:bodyPr>
          <a:lstStyle/>
          <a:p>
            <a:pPr marL="731520" marR="0" lvl="0" indent="-457200" algn="l" defTabSz="914400" rtl="0" eaLnBrk="1" fontAlgn="base" latinLnBrk="0" hangingPunct="1">
              <a:lnSpc>
                <a:spcPct val="100000"/>
              </a:lnSpc>
              <a:spcBef>
                <a:spcPts val="600"/>
              </a:spcBef>
              <a:spcAft>
                <a:spcPct val="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Leadership</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 – the ability to influence, lead, or guide others to accomplish a _______</a:t>
            </a:r>
          </a:p>
        </p:txBody>
      </p:sp>
      <p:pic>
        <p:nvPicPr>
          <p:cNvPr id="27653" name="Picture 7" descr="00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78363" y="3733800"/>
            <a:ext cx="3779837" cy="2514600"/>
          </a:xfrm>
          <a:noFill/>
          <a:ln>
            <a:noFill/>
          </a:ln>
          <a:extLst>
            <a:ext uri="{909E8E84-426E-40DD-AFC4-6F175D3DCCD1}">
              <a14:hiddenFill xmlns:a14="http://schemas.microsoft.com/office/drawing/2010/main">
                <a:solidFill>
                  <a:srgbClr val="00133A"/>
                </a:solidFill>
              </a14:hiddenFill>
            </a:ext>
            <a:ext uri="{91240B29-F687-4F45-9708-019B960494DF}">
              <a14:hiddenLine xmlns:a14="http://schemas.microsoft.com/office/drawing/2010/main" w="25400">
                <a:solidFill>
                  <a:srgbClr val="C00000"/>
                </a:solidFill>
                <a:miter lim="800000"/>
                <a:headEnd/>
                <a:tailEnd/>
              </a14:hiddenLine>
            </a:ext>
          </a:extLst>
        </p:spPr>
      </p:pic>
      <p:sp>
        <p:nvSpPr>
          <p:cNvPr id="9" name="Rectangle 8"/>
          <p:cNvSpPr/>
          <p:nvPr/>
        </p:nvSpPr>
        <p:spPr>
          <a:xfrm>
            <a:off x="5783263" y="2768600"/>
            <a:ext cx="1455737" cy="58420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mission</a:t>
            </a:r>
            <a:endParaRPr kumimoji="0" lang="en-US" sz="2000" b="0" i="0"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10" name="Rectangle 9"/>
          <p:cNvSpPr/>
          <p:nvPr/>
        </p:nvSpPr>
        <p:spPr>
          <a:xfrm>
            <a:off x="76200" y="3962400"/>
            <a:ext cx="4229100" cy="2062163"/>
          </a:xfrm>
          <a:prstGeom prst="rect">
            <a:avLst/>
          </a:prstGeom>
        </p:spPr>
        <p:txBody>
          <a:bodyPr>
            <a:spAutoFit/>
          </a:bodyPr>
          <a:lstStyle/>
          <a:p>
            <a:pPr marL="731520" marR="0" lvl="0" indent="-457200" algn="l" defTabSz="914400" rtl="0" eaLnBrk="1" fontAlgn="base" latinLnBrk="0" hangingPunct="1">
              <a:lnSpc>
                <a:spcPct val="100000"/>
              </a:lnSpc>
              <a:spcBef>
                <a:spcPts val="600"/>
              </a:spcBef>
              <a:spcAft>
                <a:spcPct val="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Purpose</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 – gives others a reason for why they should do something</a:t>
            </a:r>
          </a:p>
        </p:txBody>
      </p:sp>
    </p:spTree>
    <p:extLst>
      <p:ext uri="{BB962C8B-B14F-4D97-AF65-F5344CB8AC3E}">
        <p14:creationId xmlns:p14="http://schemas.microsoft.com/office/powerpoint/2010/main" val="96731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half" idx="1"/>
          </p:nvPr>
        </p:nvSpPr>
        <p:spPr>
          <a:xfrm>
            <a:off x="152400" y="1752600"/>
            <a:ext cx="8839200" cy="4876800"/>
          </a:xfrm>
        </p:spPr>
        <p:txBody>
          <a:bodyPr/>
          <a:lstStyle/>
          <a:p>
            <a:pPr eaLnBrk="1" hangingPunct="1">
              <a:buFont typeface="Wingdings 2" pitchFamily="18" charset="2"/>
              <a:buNone/>
            </a:pPr>
            <a:r>
              <a:rPr lang="en-US" altLang="en-US"/>
              <a:t>	</a:t>
            </a:r>
            <a:endParaRPr lang="en-US" altLang="en-US" sz="1200"/>
          </a:p>
        </p:txBody>
      </p:sp>
      <p:sp>
        <p:nvSpPr>
          <p:cNvPr id="8194" name="Title 1"/>
          <p:cNvSpPr>
            <a:spLocks noGrp="1"/>
          </p:cNvSpPr>
          <p:nvPr>
            <p:ph type="title"/>
          </p:nvPr>
        </p:nvSpPr>
        <p:spPr/>
        <p:txBody>
          <a:bodyPr/>
          <a:lstStyle/>
          <a:p>
            <a:pPr eaLnBrk="1" hangingPunct="1">
              <a:defRPr/>
            </a:pPr>
            <a:r>
              <a:rPr lang="en-US" dirty="0"/>
              <a:t>Definition</a:t>
            </a:r>
          </a:p>
        </p:txBody>
      </p:sp>
      <p:sp>
        <p:nvSpPr>
          <p:cNvPr id="7" name="Rectangle 6"/>
          <p:cNvSpPr/>
          <p:nvPr/>
        </p:nvSpPr>
        <p:spPr>
          <a:xfrm>
            <a:off x="152400" y="2362200"/>
            <a:ext cx="7696200" cy="1077913"/>
          </a:xfrm>
          <a:prstGeom prst="rect">
            <a:avLst/>
          </a:prstGeom>
        </p:spPr>
        <p:txBody>
          <a:bodyPr>
            <a:spAutoFit/>
          </a:bodyPr>
          <a:lstStyle/>
          <a:p>
            <a:pPr marL="731520" marR="0" lvl="0" indent="-457200" algn="l" defTabSz="914400" rtl="0" eaLnBrk="1" fontAlgn="base" latinLnBrk="0" hangingPunct="1">
              <a:lnSpc>
                <a:spcPct val="100000"/>
              </a:lnSpc>
              <a:spcBef>
                <a:spcPts val="600"/>
              </a:spcBef>
              <a:spcAft>
                <a:spcPct val="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Direction</a:t>
            </a:r>
            <a:r>
              <a:rPr kumimoji="0" lang="en-US" sz="3200" b="1" i="0" u="none" strike="noStrike" kern="1200" cap="none" spc="0" normalizeH="0" baseline="0" noProof="0" dirty="0">
                <a:ln>
                  <a:noFill/>
                </a:ln>
                <a:solidFill>
                  <a:srgbClr val="FFFF00"/>
                </a:solidFill>
                <a:effectLst/>
                <a:uLnTx/>
                <a:uFillTx/>
                <a:latin typeface="Calibri"/>
                <a:ea typeface="+mn-ea"/>
                <a:cs typeface="Arial" charset="0"/>
              </a:rPr>
              <a:t>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 gives others the “knowledge” to complete the task</a:t>
            </a:r>
          </a:p>
        </p:txBody>
      </p:sp>
      <p:sp>
        <p:nvSpPr>
          <p:cNvPr id="10" name="Rectangle 9"/>
          <p:cNvSpPr/>
          <p:nvPr/>
        </p:nvSpPr>
        <p:spPr>
          <a:xfrm>
            <a:off x="152400" y="3786188"/>
            <a:ext cx="5105400" cy="1570037"/>
          </a:xfrm>
          <a:prstGeom prst="rect">
            <a:avLst/>
          </a:prstGeom>
        </p:spPr>
        <p:txBody>
          <a:bodyPr>
            <a:spAutoFit/>
          </a:bodyPr>
          <a:lstStyle/>
          <a:p>
            <a:pPr marL="731520" marR="0" lvl="0" indent="-457200" algn="l" defTabSz="914400" rtl="0" eaLnBrk="1" fontAlgn="base" latinLnBrk="0" hangingPunct="1">
              <a:lnSpc>
                <a:spcPct val="100000"/>
              </a:lnSpc>
              <a:spcBef>
                <a:spcPts val="600"/>
              </a:spcBef>
              <a:spcAft>
                <a:spcPct val="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Motivation</a:t>
            </a:r>
            <a:r>
              <a:rPr kumimoji="0" lang="en-US" sz="3200" b="1" i="0" u="none" strike="noStrike" kern="1200" cap="none" spc="0" normalizeH="0" baseline="0" noProof="0" dirty="0">
                <a:ln>
                  <a:noFill/>
                </a:ln>
                <a:solidFill>
                  <a:srgbClr val="FFFF00"/>
                </a:solidFill>
                <a:effectLst/>
                <a:uLnTx/>
                <a:uFillTx/>
                <a:latin typeface="Calibri"/>
                <a:ea typeface="+mn-ea"/>
                <a:cs typeface="Arial" charset="0"/>
              </a:rPr>
              <a:t>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 gives others the will to do what they are capable of doing</a:t>
            </a:r>
          </a:p>
        </p:txBody>
      </p:sp>
      <p:pic>
        <p:nvPicPr>
          <p:cNvPr id="28678" name="Picture 8" descr="C:\Users\Andy Bennetts\AppData\Local\Microsoft\Windows\Temporary Internet Files\Content.IE5\V9DXU25A\MP9004014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8000"/>
            <a:ext cx="2590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49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Lesson Question</a:t>
            </a:r>
          </a:p>
        </p:txBody>
      </p:sp>
      <p:sp>
        <p:nvSpPr>
          <p:cNvPr id="31747" name="Content Placeholder 2"/>
          <p:cNvSpPr>
            <a:spLocks noGrp="1"/>
          </p:cNvSpPr>
          <p:nvPr>
            <p:ph idx="1"/>
          </p:nvPr>
        </p:nvSpPr>
        <p:spPr>
          <a:xfrm>
            <a:off x="152400" y="1774825"/>
            <a:ext cx="8763000" cy="4930775"/>
          </a:xfrm>
        </p:spPr>
        <p:txBody>
          <a:bodyPr anchor="ctr"/>
          <a:lstStyle/>
          <a:p>
            <a:pPr algn="ctr" eaLnBrk="1" hangingPunct="1">
              <a:spcAft>
                <a:spcPts val="1200"/>
              </a:spcAft>
              <a:buFont typeface="Wingdings 2" pitchFamily="18" charset="2"/>
              <a:buNone/>
              <a:defRPr/>
            </a:pPr>
            <a:r>
              <a:rPr lang="en-US" sz="4000" dirty="0"/>
              <a:t>Read each </a:t>
            </a:r>
            <a:r>
              <a:rPr lang="en-US" sz="4000" dirty="0">
                <a:solidFill>
                  <a:schemeClr val="tx2">
                    <a:lumMod val="50000"/>
                    <a:lumOff val="50000"/>
                  </a:schemeClr>
                </a:solidFill>
                <a:hlinkClick r:id="rId3" action="ppaction://hlinkfile"/>
              </a:rPr>
              <a:t>Case Study</a:t>
            </a:r>
            <a:r>
              <a:rPr lang="en-US" sz="4000" dirty="0"/>
              <a:t>, then answer </a:t>
            </a:r>
          </a:p>
          <a:p>
            <a:pPr algn="ctr" eaLnBrk="1" hangingPunct="1">
              <a:spcAft>
                <a:spcPts val="1200"/>
              </a:spcAft>
              <a:buFont typeface="Wingdings 2" pitchFamily="18" charset="2"/>
              <a:buNone/>
              <a:defRPr/>
            </a:pPr>
            <a:r>
              <a:rPr lang="en-US" sz="4000" dirty="0"/>
              <a:t>Lesson Questions 3-6.</a:t>
            </a:r>
          </a:p>
        </p:txBody>
      </p:sp>
    </p:spTree>
    <p:extLst>
      <p:ext uri="{BB962C8B-B14F-4D97-AF65-F5344CB8AC3E}">
        <p14:creationId xmlns:p14="http://schemas.microsoft.com/office/powerpoint/2010/main" val="391939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304800" y="2133600"/>
            <a:ext cx="8534400" cy="26670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4000" dirty="0"/>
              <a:t>   This lesson explores the Marine Corps definition of leadership and identifies the characteristics of successful leaders.</a:t>
            </a:r>
          </a:p>
        </p:txBody>
      </p:sp>
      <p:sp>
        <p:nvSpPr>
          <p:cNvPr id="3" name="Title 3">
            <a:extLst>
              <a:ext uri="{FF2B5EF4-FFF2-40B4-BE49-F238E27FC236}">
                <a16:creationId xmlns:a16="http://schemas.microsoft.com/office/drawing/2014/main" id="{D3583CE7-A1DA-48B9-A093-C888170478E8}"/>
              </a:ext>
            </a:extLst>
          </p:cNvPr>
          <p:cNvSpPr txBox="1">
            <a:spLocks/>
          </p:cNvSpPr>
          <p:nvPr/>
        </p:nvSpPr>
        <p:spPr>
          <a:xfrm>
            <a:off x="1828800" y="155448"/>
            <a:ext cx="6858000" cy="1252728"/>
          </a:xfrm>
          <a:prstGeom prst="rect">
            <a:avLst/>
          </a:prstGeom>
        </p:spPr>
        <p:txBody>
          <a:bodyPr anchor="ct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DDDDDD"/>
                </a:solidFill>
                <a:effectLst/>
                <a:uLnTx/>
                <a:uFillTx/>
                <a:latin typeface="Calibri"/>
                <a:ea typeface="+mj-ea"/>
                <a:cs typeface="+mj-cs"/>
              </a:rPr>
              <a:t>Lesson Purpose</a:t>
            </a:r>
          </a:p>
        </p:txBody>
      </p:sp>
    </p:spTree>
    <p:extLst>
      <p:ext uri="{BB962C8B-B14F-4D97-AF65-F5344CB8AC3E}">
        <p14:creationId xmlns:p14="http://schemas.microsoft.com/office/powerpoint/2010/main" val="334407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DCC2A6CA-B3D8-411C-8B55-72265C9EC454}"/>
              </a:ext>
            </a:extLst>
          </p:cNvPr>
          <p:cNvSpPr/>
          <p:nvPr>
            <p:custDataLst>
              <p:tags r:id="rId2"/>
            </p:custDataLst>
          </p:nvPr>
        </p:nvSpPr>
        <p:spPr>
          <a:xfrm>
            <a:off x="3171039" y="3477585"/>
            <a:ext cx="5361633" cy="3228713"/>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PAnswers" title="Answer Text Shape">
            <a:extLst>
              <a:ext uri="{FF2B5EF4-FFF2-40B4-BE49-F238E27FC236}">
                <a16:creationId xmlns:a16="http://schemas.microsoft.com/office/drawing/2014/main" id="{C75B7CC0-49CF-4904-99DE-1A1611B7C709}"/>
              </a:ext>
            </a:extLst>
          </p:cNvPr>
          <p:cNvSpPr>
            <a:spLocks noGrp="1"/>
          </p:cNvSpPr>
          <p:nvPr>
            <p:ph type="body" idx="1"/>
            <p:custDataLst>
              <p:tags r:id="rId3"/>
            </p:custDataLst>
          </p:nvPr>
        </p:nvSpPr>
        <p:spPr/>
        <p:txBody>
          <a:bodyPr anchor="ctr"/>
          <a:lstStyle/>
          <a:p>
            <a:pPr>
              <a:spcBef>
                <a:spcPct val="20000"/>
              </a:spcBef>
              <a:spcAft>
                <a:spcPts val="0"/>
              </a:spcAft>
              <a:buSzPct val="100000"/>
              <a:buFont typeface="+mj-lt"/>
              <a:buAutoNum type="alphaUcPeriod"/>
            </a:pPr>
            <a:r>
              <a:rPr lang="en-US" sz="4000" dirty="0"/>
              <a:t>YES</a:t>
            </a:r>
          </a:p>
          <a:p>
            <a:pPr>
              <a:spcBef>
                <a:spcPct val="20000"/>
              </a:spcBef>
              <a:spcAft>
                <a:spcPts val="0"/>
              </a:spcAft>
              <a:buSzPct val="100000"/>
              <a:buFont typeface="+mj-lt"/>
              <a:buAutoNum type="alphaUcPeriod"/>
            </a:pPr>
            <a:r>
              <a:rPr lang="en-US" sz="4000" dirty="0"/>
              <a:t>NO</a:t>
            </a:r>
          </a:p>
        </p:txBody>
      </p:sp>
      <p:sp>
        <p:nvSpPr>
          <p:cNvPr id="7" name="Text Placeholder 6">
            <a:extLst>
              <a:ext uri="{FF2B5EF4-FFF2-40B4-BE49-F238E27FC236}">
                <a16:creationId xmlns:a16="http://schemas.microsoft.com/office/drawing/2014/main" id="{E1DC117A-9030-4E4C-AC8E-5C9CBAF0CB74}"/>
              </a:ext>
            </a:extLst>
          </p:cNvPr>
          <p:cNvSpPr>
            <a:spLocks noGrp="1"/>
          </p:cNvSpPr>
          <p:nvPr>
            <p:ph type="body" sz="quarter" idx="10"/>
          </p:nvPr>
        </p:nvSpPr>
        <p:spPr/>
        <p:txBody>
          <a:bodyPr/>
          <a:lstStyle/>
          <a:p>
            <a:r>
              <a:rPr lang="en-US" dirty="0"/>
              <a:t>(LE1-C1S2T1:LQ3)</a:t>
            </a:r>
          </a:p>
        </p:txBody>
      </p:sp>
      <p:sp>
        <p:nvSpPr>
          <p:cNvPr id="2" name="TPQuestion" title="Question Text Shape">
            <a:extLst>
              <a:ext uri="{FF2B5EF4-FFF2-40B4-BE49-F238E27FC236}">
                <a16:creationId xmlns:a16="http://schemas.microsoft.com/office/drawing/2014/main" id="{91840785-836D-4E26-B83C-F18FD7B0E8FE}"/>
              </a:ext>
            </a:extLst>
          </p:cNvPr>
          <p:cNvSpPr>
            <a:spLocks noGrp="1"/>
          </p:cNvSpPr>
          <p:nvPr>
            <p:ph type="title"/>
          </p:nvPr>
        </p:nvSpPr>
        <p:spPr>
          <a:xfrm>
            <a:off x="889461" y="314452"/>
            <a:ext cx="7963593" cy="2617077"/>
          </a:xfrm>
        </p:spPr>
        <p:txBody>
          <a:bodyPr/>
          <a:lstStyle/>
          <a:p>
            <a:r>
              <a:rPr lang="en-US" sz="2800" b="0" dirty="0"/>
              <a:t>Read Case Study #1 (pg. 2-3)</a:t>
            </a:r>
            <a:br>
              <a:rPr lang="en-US" sz="2800" b="0" dirty="0"/>
            </a:br>
            <a:r>
              <a:rPr lang="en-US" b="0" dirty="0"/>
              <a:t>Would you like to be a member of Jon’s team?</a:t>
            </a:r>
            <a:endParaRPr lang="en-US" dirty="0"/>
          </a:p>
        </p:txBody>
      </p:sp>
      <p:sp>
        <p:nvSpPr>
          <p:cNvPr id="4" name="TPPolling">
            <a:extLst>
              <a:ext uri="{FF2B5EF4-FFF2-40B4-BE49-F238E27FC236}">
                <a16:creationId xmlns:a16="http://schemas.microsoft.com/office/drawing/2014/main" id="{F1B6703F-1572-41A9-AB45-6D17F69B007A}"/>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38486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DCC2A6CA-B3D8-411C-8B55-72265C9EC454}"/>
              </a:ext>
            </a:extLst>
          </p:cNvPr>
          <p:cNvSpPr/>
          <p:nvPr>
            <p:custDataLst>
              <p:tags r:id="rId2"/>
            </p:custDataLst>
          </p:nvPr>
        </p:nvSpPr>
        <p:spPr>
          <a:xfrm>
            <a:off x="3171039" y="3477585"/>
            <a:ext cx="5361633" cy="3228713"/>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PAnswers" title="Answer Text Shape">
            <a:extLst>
              <a:ext uri="{FF2B5EF4-FFF2-40B4-BE49-F238E27FC236}">
                <a16:creationId xmlns:a16="http://schemas.microsoft.com/office/drawing/2014/main" id="{C75B7CC0-49CF-4904-99DE-1A1611B7C709}"/>
              </a:ext>
            </a:extLst>
          </p:cNvPr>
          <p:cNvSpPr>
            <a:spLocks noGrp="1"/>
          </p:cNvSpPr>
          <p:nvPr>
            <p:ph type="body" idx="1"/>
            <p:custDataLst>
              <p:tags r:id="rId3"/>
            </p:custDataLst>
          </p:nvPr>
        </p:nvSpPr>
        <p:spPr/>
        <p:txBody>
          <a:bodyPr anchor="ctr"/>
          <a:lstStyle/>
          <a:p>
            <a:pPr>
              <a:spcBef>
                <a:spcPct val="20000"/>
              </a:spcBef>
              <a:spcAft>
                <a:spcPts val="0"/>
              </a:spcAft>
              <a:buSzPct val="100000"/>
              <a:buFont typeface="+mj-lt"/>
              <a:buAutoNum type="alphaUcPeriod"/>
            </a:pPr>
            <a:r>
              <a:rPr lang="en-US" sz="4000" dirty="0"/>
              <a:t>YES</a:t>
            </a:r>
          </a:p>
          <a:p>
            <a:pPr>
              <a:spcBef>
                <a:spcPct val="20000"/>
              </a:spcBef>
              <a:spcAft>
                <a:spcPts val="0"/>
              </a:spcAft>
              <a:buSzPct val="100000"/>
              <a:buFont typeface="+mj-lt"/>
              <a:buAutoNum type="alphaUcPeriod"/>
            </a:pPr>
            <a:r>
              <a:rPr lang="en-US" sz="4000" dirty="0"/>
              <a:t>NO</a:t>
            </a:r>
          </a:p>
        </p:txBody>
      </p:sp>
      <p:sp>
        <p:nvSpPr>
          <p:cNvPr id="7" name="Text Placeholder 6">
            <a:extLst>
              <a:ext uri="{FF2B5EF4-FFF2-40B4-BE49-F238E27FC236}">
                <a16:creationId xmlns:a16="http://schemas.microsoft.com/office/drawing/2014/main" id="{E1DC117A-9030-4E4C-AC8E-5C9CBAF0CB74}"/>
              </a:ext>
            </a:extLst>
          </p:cNvPr>
          <p:cNvSpPr>
            <a:spLocks noGrp="1"/>
          </p:cNvSpPr>
          <p:nvPr>
            <p:ph type="body" sz="quarter" idx="10"/>
          </p:nvPr>
        </p:nvSpPr>
        <p:spPr/>
        <p:txBody>
          <a:bodyPr/>
          <a:lstStyle/>
          <a:p>
            <a:r>
              <a:rPr lang="en-US" dirty="0"/>
              <a:t>(LE1-C1S2T1:LQ4)</a:t>
            </a:r>
          </a:p>
        </p:txBody>
      </p:sp>
      <p:sp>
        <p:nvSpPr>
          <p:cNvPr id="2" name="TPQuestion" title="Question Text Shape">
            <a:extLst>
              <a:ext uri="{FF2B5EF4-FFF2-40B4-BE49-F238E27FC236}">
                <a16:creationId xmlns:a16="http://schemas.microsoft.com/office/drawing/2014/main" id="{91840785-836D-4E26-B83C-F18FD7B0E8FE}"/>
              </a:ext>
            </a:extLst>
          </p:cNvPr>
          <p:cNvSpPr>
            <a:spLocks noGrp="1"/>
          </p:cNvSpPr>
          <p:nvPr>
            <p:ph type="title"/>
          </p:nvPr>
        </p:nvSpPr>
        <p:spPr>
          <a:xfrm>
            <a:off x="889461" y="314452"/>
            <a:ext cx="7963593" cy="2617077"/>
          </a:xfrm>
        </p:spPr>
        <p:txBody>
          <a:bodyPr/>
          <a:lstStyle/>
          <a:p>
            <a:r>
              <a:rPr lang="en-US" sz="2800" b="0" dirty="0"/>
              <a:t>Read Case Study #2 (pg. 3)</a:t>
            </a:r>
            <a:br>
              <a:rPr lang="en-US" sz="2800" b="0" dirty="0"/>
            </a:br>
            <a:r>
              <a:rPr lang="en-US" b="0" dirty="0"/>
              <a:t>Would you like to be a member of Maria’s team?</a:t>
            </a:r>
            <a:endParaRPr lang="en-US" dirty="0"/>
          </a:p>
        </p:txBody>
      </p:sp>
      <p:sp>
        <p:nvSpPr>
          <p:cNvPr id="4" name="TPPolling">
            <a:extLst>
              <a:ext uri="{FF2B5EF4-FFF2-40B4-BE49-F238E27FC236}">
                <a16:creationId xmlns:a16="http://schemas.microsoft.com/office/drawing/2014/main" id="{F1B6703F-1572-41A9-AB45-6D17F69B007A}"/>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132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DCC2A6CA-B3D8-411C-8B55-72265C9EC454}"/>
              </a:ext>
            </a:extLst>
          </p:cNvPr>
          <p:cNvSpPr/>
          <p:nvPr>
            <p:custDataLst>
              <p:tags r:id="rId2"/>
            </p:custDataLst>
          </p:nvPr>
        </p:nvSpPr>
        <p:spPr>
          <a:xfrm>
            <a:off x="3171039" y="3477585"/>
            <a:ext cx="5361633" cy="3228713"/>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PAnswers" title="Answer Text Shape">
            <a:extLst>
              <a:ext uri="{FF2B5EF4-FFF2-40B4-BE49-F238E27FC236}">
                <a16:creationId xmlns:a16="http://schemas.microsoft.com/office/drawing/2014/main" id="{C75B7CC0-49CF-4904-99DE-1A1611B7C709}"/>
              </a:ext>
            </a:extLst>
          </p:cNvPr>
          <p:cNvSpPr>
            <a:spLocks noGrp="1"/>
          </p:cNvSpPr>
          <p:nvPr>
            <p:ph type="body" idx="1"/>
            <p:custDataLst>
              <p:tags r:id="rId3"/>
            </p:custDataLst>
          </p:nvPr>
        </p:nvSpPr>
        <p:spPr/>
        <p:txBody>
          <a:bodyPr anchor="ctr"/>
          <a:lstStyle/>
          <a:p>
            <a:pPr>
              <a:spcBef>
                <a:spcPct val="20000"/>
              </a:spcBef>
              <a:spcAft>
                <a:spcPts val="0"/>
              </a:spcAft>
              <a:buSzPct val="100000"/>
              <a:buFont typeface="+mj-lt"/>
              <a:buAutoNum type="alphaUcPeriod"/>
            </a:pPr>
            <a:r>
              <a:rPr lang="en-US" sz="4000" dirty="0"/>
              <a:t>YES</a:t>
            </a:r>
          </a:p>
          <a:p>
            <a:pPr>
              <a:spcBef>
                <a:spcPct val="20000"/>
              </a:spcBef>
              <a:spcAft>
                <a:spcPts val="0"/>
              </a:spcAft>
              <a:buSzPct val="100000"/>
              <a:buFont typeface="+mj-lt"/>
              <a:buAutoNum type="alphaUcPeriod"/>
            </a:pPr>
            <a:r>
              <a:rPr lang="en-US" sz="4000" dirty="0"/>
              <a:t>NO</a:t>
            </a:r>
          </a:p>
        </p:txBody>
      </p:sp>
      <p:sp>
        <p:nvSpPr>
          <p:cNvPr id="7" name="Text Placeholder 6">
            <a:extLst>
              <a:ext uri="{FF2B5EF4-FFF2-40B4-BE49-F238E27FC236}">
                <a16:creationId xmlns:a16="http://schemas.microsoft.com/office/drawing/2014/main" id="{E1DC117A-9030-4E4C-AC8E-5C9CBAF0CB74}"/>
              </a:ext>
            </a:extLst>
          </p:cNvPr>
          <p:cNvSpPr>
            <a:spLocks noGrp="1"/>
          </p:cNvSpPr>
          <p:nvPr>
            <p:ph type="body" sz="quarter" idx="10"/>
          </p:nvPr>
        </p:nvSpPr>
        <p:spPr/>
        <p:txBody>
          <a:bodyPr/>
          <a:lstStyle/>
          <a:p>
            <a:r>
              <a:rPr lang="en-US" dirty="0"/>
              <a:t>(LE1-C1S2T1:LQ5)</a:t>
            </a:r>
          </a:p>
        </p:txBody>
      </p:sp>
      <p:sp>
        <p:nvSpPr>
          <p:cNvPr id="2" name="TPQuestion" title="Question Text Shape">
            <a:extLst>
              <a:ext uri="{FF2B5EF4-FFF2-40B4-BE49-F238E27FC236}">
                <a16:creationId xmlns:a16="http://schemas.microsoft.com/office/drawing/2014/main" id="{91840785-836D-4E26-B83C-F18FD7B0E8FE}"/>
              </a:ext>
            </a:extLst>
          </p:cNvPr>
          <p:cNvSpPr>
            <a:spLocks noGrp="1"/>
          </p:cNvSpPr>
          <p:nvPr>
            <p:ph type="title"/>
          </p:nvPr>
        </p:nvSpPr>
        <p:spPr>
          <a:xfrm>
            <a:off x="889461" y="314452"/>
            <a:ext cx="7963593" cy="2617077"/>
          </a:xfrm>
        </p:spPr>
        <p:txBody>
          <a:bodyPr/>
          <a:lstStyle/>
          <a:p>
            <a:r>
              <a:rPr lang="en-US" sz="2800" b="0" dirty="0"/>
              <a:t>Read Case Study #3 (pg. 3-4)</a:t>
            </a:r>
            <a:br>
              <a:rPr lang="en-US" sz="2800" b="0" dirty="0"/>
            </a:br>
            <a:r>
              <a:rPr lang="en-US" b="0" dirty="0"/>
              <a:t>Would you like to be a member of Brian’s team?</a:t>
            </a:r>
            <a:endParaRPr lang="en-US" dirty="0"/>
          </a:p>
        </p:txBody>
      </p:sp>
      <p:sp>
        <p:nvSpPr>
          <p:cNvPr id="4" name="TPPolling">
            <a:extLst>
              <a:ext uri="{FF2B5EF4-FFF2-40B4-BE49-F238E27FC236}">
                <a16:creationId xmlns:a16="http://schemas.microsoft.com/office/drawing/2014/main" id="{F1B6703F-1572-41A9-AB45-6D17F69B007A}"/>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511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marL="514350">
              <a:lnSpc>
                <a:spcPct val="120000"/>
              </a:lnSpc>
              <a:spcBef>
                <a:spcPts val="0"/>
              </a:spcBef>
              <a:spcAft>
                <a:spcPts val="0"/>
              </a:spcAft>
              <a:buFont typeface="Wingdings 2" pitchFamily="18" charset="2"/>
              <a:buAutoNum type="alphaUcPeriod"/>
            </a:pPr>
            <a:r>
              <a:rPr lang="en-US" dirty="0"/>
              <a:t>Purpose</a:t>
            </a:r>
          </a:p>
          <a:p>
            <a:pPr marL="514350">
              <a:lnSpc>
                <a:spcPct val="120000"/>
              </a:lnSpc>
              <a:spcBef>
                <a:spcPts val="0"/>
              </a:spcBef>
              <a:spcAft>
                <a:spcPts val="0"/>
              </a:spcAft>
              <a:buFont typeface="Wingdings 2" pitchFamily="18" charset="2"/>
              <a:buAutoNum type="alphaUcPeriod"/>
            </a:pPr>
            <a:r>
              <a:rPr lang="en-US" dirty="0"/>
              <a:t>Direction</a:t>
            </a:r>
          </a:p>
          <a:p>
            <a:pPr marL="514350">
              <a:lnSpc>
                <a:spcPct val="120000"/>
              </a:lnSpc>
              <a:spcBef>
                <a:spcPts val="0"/>
              </a:spcBef>
              <a:spcAft>
                <a:spcPts val="0"/>
              </a:spcAft>
              <a:buFont typeface="Wingdings 2" pitchFamily="18" charset="2"/>
              <a:buAutoNum type="alphaUcPeriod"/>
            </a:pPr>
            <a:r>
              <a:rPr lang="en-US" dirty="0"/>
              <a:t>Motivation</a:t>
            </a:r>
          </a:p>
          <a:p>
            <a:pPr marL="514350">
              <a:lnSpc>
                <a:spcPct val="120000"/>
              </a:lnSpc>
              <a:spcBef>
                <a:spcPts val="0"/>
              </a:spcBef>
              <a:spcAft>
                <a:spcPts val="0"/>
              </a:spcAft>
              <a:buFont typeface="Wingdings 2" pitchFamily="18" charset="2"/>
              <a:buAutoNum type="alphaUcPeriod"/>
            </a:pPr>
            <a:r>
              <a:rPr lang="en-US" dirty="0"/>
              <a:t>None of the above</a:t>
            </a:r>
          </a:p>
        </p:txBody>
      </p:sp>
      <p:sp>
        <p:nvSpPr>
          <p:cNvPr id="8" name="Text Placeholder 7">
            <a:extLst>
              <a:ext uri="{FF2B5EF4-FFF2-40B4-BE49-F238E27FC236}">
                <a16:creationId xmlns:a16="http://schemas.microsoft.com/office/drawing/2014/main" id="{1D4D8B62-D24D-4D5B-B20E-75C36316DDDD}"/>
              </a:ext>
            </a:extLst>
          </p:cNvPr>
          <p:cNvSpPr>
            <a:spLocks noGrp="1"/>
          </p:cNvSpPr>
          <p:nvPr>
            <p:ph type="body" sz="quarter" idx="10"/>
          </p:nvPr>
        </p:nvSpPr>
        <p:spPr/>
        <p:txBody>
          <a:bodyPr/>
          <a:lstStyle/>
          <a:p>
            <a:r>
              <a:rPr lang="en-US" dirty="0"/>
              <a:t>(LE1-C1S2T1:LQ6)</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a:xfrm>
            <a:off x="889461" y="314452"/>
            <a:ext cx="7963593" cy="2653192"/>
          </a:xfrm>
        </p:spPr>
        <p:txBody>
          <a:bodyPr/>
          <a:lstStyle/>
          <a:p>
            <a:r>
              <a:rPr lang="en-US" sz="2300" b="0" dirty="0"/>
              <a:t>A new squad leader is struggling with his confidence in his role and wants to quit.  You explain to him that it is important that he continue so he can apply these new skills to other areas in his life.  Other cadets also encourage him to continue and give him a pep talk.  However, after several more weeks he still seems frustrated and says, I just don’t know what I am doing. Which objective of leadership have YOU failed to provide to him?</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8" y="3398837"/>
            <a:ext cx="646812"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63966" y="538619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4283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Case Study #1</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What are Jon’s desirable and undesirable characteristics?</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2" name="Group 11">
            <a:extLst>
              <a:ext uri="{FF2B5EF4-FFF2-40B4-BE49-F238E27FC236}">
                <a16:creationId xmlns:a16="http://schemas.microsoft.com/office/drawing/2014/main" id="{91EBA6EA-EBC9-4D6C-969C-CC2478F6487C}"/>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645E4AC5-BF2D-4128-8A27-A2D758E09862}"/>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583DC754-5C6F-49A1-B98E-33346033BD18}"/>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9EE20A16-09E9-4B6B-AB51-37E3148103F7}"/>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2070" name="ShockwaveFlash2" r:id="rId3" imgW="1138320" imgH="1365120"/>
        </mc:Choice>
        <mc:Fallback>
          <p:control name="ShockwaveFlash2" r:id="rId3" imgW="1138320" imgH="1365120">
            <p:pic>
              <p:nvPicPr>
                <p:cNvPr id="13" name="ShockwaveFlash2">
                  <a:extLst>
                    <a:ext uri="{FF2B5EF4-FFF2-40B4-BE49-F238E27FC236}">
                      <a16:creationId xmlns:a16="http://schemas.microsoft.com/office/drawing/2014/main" id="{BF897795-8395-41EF-8395-F6936E6CB3B8}"/>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337041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Case Study #2</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What are Maria’s desirable and undesirable characteristics?</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3" name="Group 12">
            <a:extLst>
              <a:ext uri="{FF2B5EF4-FFF2-40B4-BE49-F238E27FC236}">
                <a16:creationId xmlns:a16="http://schemas.microsoft.com/office/drawing/2014/main" id="{F7314E8B-438D-41A5-AF32-379758B66C0B}"/>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4EEC0BC1-6FB7-4681-B667-E01073D7C4A2}"/>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3DC6981C-385E-4115-8273-8975282CB015}"/>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F4948E50-A826-4CC7-B028-18E9A4F9A2D4}"/>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3094" name="ShockwaveFlash1" r:id="rId3" imgW="1138320" imgH="1365120"/>
        </mc:Choice>
        <mc:Fallback>
          <p:control name="ShockwaveFlash1" r:id="rId3" imgW="1138320" imgH="1365120">
            <p:pic>
              <p:nvPicPr>
                <p:cNvPr id="12" name="ShockwaveFlash1">
                  <a:extLst>
                    <a:ext uri="{FF2B5EF4-FFF2-40B4-BE49-F238E27FC236}">
                      <a16:creationId xmlns:a16="http://schemas.microsoft.com/office/drawing/2014/main" id="{2B6D0057-5652-4EF8-AB0B-30B10B387CB6}"/>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27400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Case Study #3</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What are Brian’s desirable and undesirable characteristics?</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3" name="Group 12">
            <a:extLst>
              <a:ext uri="{FF2B5EF4-FFF2-40B4-BE49-F238E27FC236}">
                <a16:creationId xmlns:a16="http://schemas.microsoft.com/office/drawing/2014/main" id="{F003252A-1673-45A0-A556-42A603205C49}"/>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5FD6713E-25AC-480C-A001-53EA9AE63A78}"/>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2747EED8-064F-4826-807F-C2B4F4A744C4}"/>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EDEFF09B-22CB-4550-913E-F2DE9DF4259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4118" name="ShockwaveFlash1" r:id="rId3" imgW="1138320" imgH="1365120"/>
        </mc:Choice>
        <mc:Fallback>
          <p:control name="ShockwaveFlash1" r:id="rId3" imgW="1138320" imgH="1365120">
            <p:pic>
              <p:nvPicPr>
                <p:cNvPr id="12" name="ShockwaveFlash1">
                  <a:extLst>
                    <a:ext uri="{FF2B5EF4-FFF2-40B4-BE49-F238E27FC236}">
                      <a16:creationId xmlns:a16="http://schemas.microsoft.com/office/drawing/2014/main" id="{D868AAF9-6DF6-44DF-B03A-25D828B5707B}"/>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37420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Optional Video Questions</a:t>
            </a:r>
          </a:p>
        </p:txBody>
      </p:sp>
      <p:sp>
        <p:nvSpPr>
          <p:cNvPr id="34819" name="Content Placeholder 2"/>
          <p:cNvSpPr>
            <a:spLocks noGrp="1"/>
          </p:cNvSpPr>
          <p:nvPr>
            <p:ph idx="1"/>
          </p:nvPr>
        </p:nvSpPr>
        <p:spPr/>
        <p:txBody>
          <a:bodyPr/>
          <a:lstStyle/>
          <a:p>
            <a:pPr marL="117475" indent="0" algn="ctr">
              <a:buFont typeface="Wingdings 2" pitchFamily="18" charset="2"/>
              <a:buNone/>
            </a:pPr>
            <a:r>
              <a:rPr lang="en-US" altLang="en-US" sz="3600" dirty="0"/>
              <a:t>Watch this video, then answer </a:t>
            </a:r>
          </a:p>
          <a:p>
            <a:pPr marL="117475" indent="0" algn="ctr">
              <a:buFont typeface="Wingdings 2" pitchFamily="18" charset="2"/>
              <a:buNone/>
            </a:pPr>
            <a:r>
              <a:rPr lang="en-US" altLang="en-US" sz="3600" dirty="0"/>
              <a:t>Video Questions (3-5).</a:t>
            </a:r>
          </a:p>
        </p:txBody>
      </p:sp>
      <p:pic>
        <p:nvPicPr>
          <p:cNvPr id="34821"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3124200"/>
            <a:ext cx="5464175" cy="304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5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marL="514350">
              <a:lnSpc>
                <a:spcPct val="110000"/>
              </a:lnSpc>
              <a:spcBef>
                <a:spcPts val="0"/>
              </a:spcBef>
              <a:spcAft>
                <a:spcPts val="0"/>
              </a:spcAft>
              <a:buFont typeface="Wingdings 2" pitchFamily="18" charset="2"/>
              <a:buAutoNum type="alphaUcPeriod"/>
            </a:pPr>
            <a:r>
              <a:rPr lang="en-US" dirty="0"/>
              <a:t>Tell him how bad he is.</a:t>
            </a:r>
          </a:p>
          <a:p>
            <a:pPr marL="514350">
              <a:lnSpc>
                <a:spcPct val="110000"/>
              </a:lnSpc>
              <a:spcBef>
                <a:spcPts val="0"/>
              </a:spcBef>
              <a:spcAft>
                <a:spcPts val="0"/>
              </a:spcAft>
              <a:buFont typeface="Wingdings 2" pitchFamily="18" charset="2"/>
              <a:buAutoNum type="alphaUcPeriod"/>
            </a:pPr>
            <a:r>
              <a:rPr lang="en-US" dirty="0"/>
              <a:t>Encourage him to keep practicing.</a:t>
            </a:r>
          </a:p>
          <a:p>
            <a:pPr marL="514350">
              <a:lnSpc>
                <a:spcPct val="110000"/>
              </a:lnSpc>
              <a:spcBef>
                <a:spcPts val="0"/>
              </a:spcBef>
              <a:spcAft>
                <a:spcPts val="0"/>
              </a:spcAft>
              <a:buFont typeface="Wingdings 2" pitchFamily="18" charset="2"/>
              <a:buAutoNum type="alphaUcPeriod"/>
            </a:pPr>
            <a:r>
              <a:rPr lang="en-US" dirty="0"/>
              <a:t>Give him guidance on how to improve.</a:t>
            </a:r>
          </a:p>
          <a:p>
            <a:pPr marL="514350">
              <a:lnSpc>
                <a:spcPct val="110000"/>
              </a:lnSpc>
              <a:spcBef>
                <a:spcPts val="0"/>
              </a:spcBef>
              <a:spcAft>
                <a:spcPts val="0"/>
              </a:spcAft>
              <a:buFont typeface="Wingdings 2" pitchFamily="18" charset="2"/>
              <a:buAutoNum type="alphaUcPeriod"/>
            </a:pPr>
            <a:r>
              <a:rPr lang="en-US" dirty="0"/>
              <a:t>Both B and C</a:t>
            </a:r>
          </a:p>
          <a:p>
            <a:pPr marL="514350">
              <a:lnSpc>
                <a:spcPct val="110000"/>
              </a:lnSpc>
              <a:spcBef>
                <a:spcPts val="0"/>
              </a:spcBef>
              <a:spcAft>
                <a:spcPts val="0"/>
              </a:spcAft>
              <a:buFont typeface="Wingdings 2" pitchFamily="18" charset="2"/>
              <a:buAutoNum type="alphaUcPeriod"/>
            </a:pPr>
            <a:r>
              <a:rPr lang="en-US" dirty="0"/>
              <a:t>All of the above</a:t>
            </a:r>
          </a:p>
        </p:txBody>
      </p:sp>
      <p:sp>
        <p:nvSpPr>
          <p:cNvPr id="8" name="Text Placeholder 7">
            <a:extLst>
              <a:ext uri="{FF2B5EF4-FFF2-40B4-BE49-F238E27FC236}">
                <a16:creationId xmlns:a16="http://schemas.microsoft.com/office/drawing/2014/main" id="{1D4D8B62-D24D-4D5B-B20E-75C36316DDDD}"/>
              </a:ext>
            </a:extLst>
          </p:cNvPr>
          <p:cNvSpPr>
            <a:spLocks noGrp="1"/>
          </p:cNvSpPr>
          <p:nvPr>
            <p:ph type="body" sz="quarter" idx="10"/>
          </p:nvPr>
        </p:nvSpPr>
        <p:spPr/>
        <p:txBody>
          <a:bodyPr/>
          <a:lstStyle/>
          <a:p>
            <a:r>
              <a:rPr lang="en-US" dirty="0"/>
              <a:t>(LE1-C1S2T1:VQ1)</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a:xfrm>
            <a:off x="889461" y="314452"/>
            <a:ext cx="7963593" cy="2653192"/>
          </a:xfrm>
        </p:spPr>
        <p:txBody>
          <a:bodyPr/>
          <a:lstStyle/>
          <a:p>
            <a:r>
              <a:rPr lang="en-US" sz="2800" b="0" dirty="0"/>
              <a:t>One of the most important qualities of a leader is the ability to influence others to achieve their mission.  If a cadet under your command was learning a new skill, which method would you use to help him achieve his mission?</a:t>
            </a:r>
            <a:endParaRPr lang="en-US" sz="2400" b="0" dirty="0"/>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8" y="3398836"/>
            <a:ext cx="646812" cy="2896620"/>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63966" y="5193243"/>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031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a:bodyPr>
          <a:lstStyle/>
          <a:p>
            <a:pPr marL="514350" indent="-514350">
              <a:lnSpc>
                <a:spcPct val="120000"/>
              </a:lnSpc>
              <a:spcBef>
                <a:spcPts val="0"/>
              </a:spcBef>
              <a:spcAft>
                <a:spcPts val="0"/>
              </a:spcAft>
              <a:buFont typeface="Wingdings 2" pitchFamily="18" charset="2"/>
              <a:buAutoNum type="alphaUcPeriod"/>
            </a:pPr>
            <a:r>
              <a:rPr lang="en-US" dirty="0"/>
              <a:t>Teaching (Showing how something is done)</a:t>
            </a:r>
          </a:p>
          <a:p>
            <a:pPr marL="514350" indent="-514350">
              <a:lnSpc>
                <a:spcPct val="120000"/>
              </a:lnSpc>
              <a:spcBef>
                <a:spcPts val="0"/>
              </a:spcBef>
              <a:spcAft>
                <a:spcPts val="0"/>
              </a:spcAft>
              <a:buFont typeface="Wingdings 2" pitchFamily="18" charset="2"/>
              <a:buAutoNum type="alphaUcPeriod"/>
            </a:pPr>
            <a:r>
              <a:rPr lang="en-US" dirty="0"/>
              <a:t>Encouraging (Providing support)</a:t>
            </a:r>
          </a:p>
          <a:p>
            <a:pPr marL="514350" indent="-514350">
              <a:lnSpc>
                <a:spcPct val="120000"/>
              </a:lnSpc>
              <a:spcBef>
                <a:spcPts val="0"/>
              </a:spcBef>
              <a:spcAft>
                <a:spcPts val="0"/>
              </a:spcAft>
              <a:buFont typeface="Wingdings 2" pitchFamily="18" charset="2"/>
              <a:buAutoNum type="alphaUcPeriod"/>
            </a:pPr>
            <a:r>
              <a:rPr lang="en-US" dirty="0"/>
              <a:t>Coaching (Giving direction and guidance)</a:t>
            </a:r>
          </a:p>
          <a:p>
            <a:pPr marL="514350" indent="-514350">
              <a:lnSpc>
                <a:spcPct val="120000"/>
              </a:lnSpc>
              <a:spcBef>
                <a:spcPts val="0"/>
              </a:spcBef>
              <a:spcAft>
                <a:spcPts val="0"/>
              </a:spcAft>
              <a:buFont typeface="Wingdings 2" pitchFamily="18" charset="2"/>
              <a:buAutoNum type="alphaUcPeriod"/>
            </a:pPr>
            <a:r>
              <a:rPr lang="en-US" dirty="0"/>
              <a:t>Mentoring (Being a role model)</a:t>
            </a: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(LE1-C1S2T1-VQ2)</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sz="3200" b="0" dirty="0"/>
              <a:t>Which method of influencing others is your strength? After you select, provide an example of when you influenced someone else, or someone influenced you, in a positive way.  </a:t>
            </a:r>
            <a:r>
              <a:rPr lang="en-US" sz="3200" dirty="0"/>
              <a:t>Why was it successful?</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PChart">
            <a:extLst>
              <a:ext uri="{FF2B5EF4-FFF2-40B4-BE49-F238E27FC236}">
                <a16:creationId xmlns:a16="http://schemas.microsoft.com/office/drawing/2014/main" id="{0C9FE54E-E230-4388-BB30-3EFE68E7D6EC}"/>
              </a:ext>
            </a:extLst>
          </p:cNvPr>
          <p:cNvSpPr/>
          <p:nvPr>
            <p:custDataLst>
              <p:tags r:id="rId3"/>
            </p:custDataLst>
          </p:nvPr>
        </p:nvSpPr>
        <p:spPr>
          <a:xfrm>
            <a:off x="8534400" y="3398838"/>
            <a:ext cx="609600"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1">
            <a:extLst>
              <a:ext uri="{FF2B5EF4-FFF2-40B4-BE49-F238E27FC236}">
                <a16:creationId xmlns:a16="http://schemas.microsoft.com/office/drawing/2014/main" id="{A44F123F-1C60-4B10-B94C-FBA90E4A9FC3}"/>
              </a:ext>
            </a:extLst>
          </p:cNvPr>
          <p:cNvSpPr/>
          <p:nvPr>
            <p:custDataLst>
              <p:tags r:id="rId4"/>
            </p:custDataLst>
          </p:nvPr>
        </p:nvSpPr>
        <p:spPr>
          <a:xfrm rot="10800000">
            <a:off x="37867" y="5396773"/>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876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20483" name="Content Placeholder 4"/>
          <p:cNvSpPr>
            <a:spLocks noGrp="1"/>
          </p:cNvSpPr>
          <p:nvPr>
            <p:ph idx="1"/>
          </p:nvPr>
        </p:nvSpPr>
        <p:spPr>
          <a:xfrm>
            <a:off x="457200" y="1774825"/>
            <a:ext cx="8229600" cy="4778375"/>
          </a:xfrm>
        </p:spPr>
        <p:txBody>
          <a:bodyPr anchor="ctr"/>
          <a:lstStyle/>
          <a:p>
            <a:pPr marL="631825" indent="-514350" eaLnBrk="1" hangingPunct="1">
              <a:spcBef>
                <a:spcPct val="20000"/>
              </a:spcBef>
              <a:spcAft>
                <a:spcPts val="2400"/>
              </a:spcAft>
              <a:buClr>
                <a:schemeClr val="bg1"/>
              </a:buClr>
              <a:buSzPct val="75000"/>
              <a:buFont typeface="Calibri" pitchFamily="34" charset="0"/>
              <a:buAutoNum type="arabicPeriod"/>
            </a:pPr>
            <a:r>
              <a:rPr lang="en-US" altLang="en-US" sz="3600" dirty="0"/>
              <a:t>Understand how </a:t>
            </a:r>
            <a:r>
              <a:rPr lang="en-US" altLang="en-US" sz="3600" dirty="0">
                <a:solidFill>
                  <a:srgbClr val="FFFF00"/>
                </a:solidFill>
              </a:rPr>
              <a:t>influencing others </a:t>
            </a:r>
            <a:r>
              <a:rPr lang="en-US" altLang="en-US" sz="3600" dirty="0"/>
              <a:t>toward a </a:t>
            </a:r>
            <a:r>
              <a:rPr lang="en-US" altLang="en-US" sz="3600" dirty="0">
                <a:solidFill>
                  <a:srgbClr val="FFFF00"/>
                </a:solidFill>
              </a:rPr>
              <a:t>common goal </a:t>
            </a:r>
            <a:r>
              <a:rPr lang="en-US" altLang="en-US" sz="3600" dirty="0"/>
              <a:t>is a </a:t>
            </a:r>
            <a:r>
              <a:rPr lang="en-US" altLang="en-US" sz="3600" dirty="0">
                <a:solidFill>
                  <a:srgbClr val="FFFF00"/>
                </a:solidFill>
              </a:rPr>
              <a:t>key aspect of leadership</a:t>
            </a:r>
            <a:r>
              <a:rPr lang="en-US" altLang="en-US" sz="3600" dirty="0"/>
              <a:t>.</a:t>
            </a:r>
          </a:p>
          <a:p>
            <a:pPr marL="631825" indent="-514350" eaLnBrk="1" hangingPunct="1">
              <a:spcBef>
                <a:spcPct val="20000"/>
              </a:spcBef>
              <a:spcAft>
                <a:spcPts val="2400"/>
              </a:spcAft>
              <a:buClr>
                <a:schemeClr val="bg1"/>
              </a:buClr>
              <a:buSzPct val="75000"/>
              <a:buFont typeface="Calibri" pitchFamily="34" charset="0"/>
              <a:buAutoNum type="arabicPeriod"/>
            </a:pPr>
            <a:r>
              <a:rPr lang="en-US" altLang="en-US" sz="3600" dirty="0"/>
              <a:t>Explain the three aspects of leadership: </a:t>
            </a:r>
            <a:r>
              <a:rPr lang="en-US" altLang="en-US" sz="3600" dirty="0">
                <a:solidFill>
                  <a:srgbClr val="FFFF00"/>
                </a:solidFill>
              </a:rPr>
              <a:t>purpose</a:t>
            </a:r>
            <a:r>
              <a:rPr lang="en-US" altLang="en-US" sz="3600" dirty="0"/>
              <a:t>, </a:t>
            </a:r>
            <a:r>
              <a:rPr lang="en-US" altLang="en-US" sz="3600" dirty="0">
                <a:solidFill>
                  <a:srgbClr val="FFFF00"/>
                </a:solidFill>
              </a:rPr>
              <a:t>direction</a:t>
            </a:r>
            <a:r>
              <a:rPr lang="en-US" altLang="en-US" sz="3600" dirty="0"/>
              <a:t>, and </a:t>
            </a:r>
            <a:r>
              <a:rPr lang="en-US" altLang="en-US" sz="3600" dirty="0">
                <a:solidFill>
                  <a:srgbClr val="FFFF00"/>
                </a:solidFill>
              </a:rPr>
              <a:t>motivation</a:t>
            </a:r>
            <a:r>
              <a:rPr lang="en-US" altLang="en-US" sz="3600" dirty="0"/>
              <a:t>.</a:t>
            </a:r>
          </a:p>
        </p:txBody>
      </p:sp>
      <p:grpSp>
        <p:nvGrpSpPr>
          <p:cNvPr id="5" name="Group 4">
            <a:extLst>
              <a:ext uri="{FF2B5EF4-FFF2-40B4-BE49-F238E27FC236}">
                <a16:creationId xmlns:a16="http://schemas.microsoft.com/office/drawing/2014/main" id="{BD54CB91-7C2A-4F64-943C-26968AB15C22}"/>
              </a:ext>
            </a:extLst>
          </p:cNvPr>
          <p:cNvGrpSpPr/>
          <p:nvPr/>
        </p:nvGrpSpPr>
        <p:grpSpPr>
          <a:xfrm>
            <a:off x="8284818" y="6002825"/>
            <a:ext cx="813044" cy="795949"/>
            <a:chOff x="7687806" y="1959081"/>
            <a:chExt cx="813044" cy="795949"/>
          </a:xfrm>
          <a:effectLst>
            <a:glow rad="139700">
              <a:schemeClr val="accent5">
                <a:satMod val="175000"/>
                <a:alpha val="40000"/>
              </a:schemeClr>
            </a:glow>
          </a:effectLst>
        </p:grpSpPr>
        <p:sp>
          <p:nvSpPr>
            <p:cNvPr id="7" name="Star: 10 Points 6">
              <a:hlinkClick r:id="rId3" action="ppaction://hlinksldjump"/>
              <a:extLst>
                <a:ext uri="{FF2B5EF4-FFF2-40B4-BE49-F238E27FC236}">
                  <a16:creationId xmlns:a16="http://schemas.microsoft.com/office/drawing/2014/main" id="{1117C778-9504-48E7-B266-B1594D63D68C}"/>
                </a:ext>
              </a:extLst>
            </p:cNvPr>
            <p:cNvSpPr/>
            <p:nvPr/>
          </p:nvSpPr>
          <p:spPr>
            <a:xfrm>
              <a:off x="7712629" y="1959081"/>
              <a:ext cx="763398" cy="795949"/>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hlinkClick r:id="rId3" action="ppaction://hlinksldjump"/>
              <a:extLst>
                <a:ext uri="{FF2B5EF4-FFF2-40B4-BE49-F238E27FC236}">
                  <a16:creationId xmlns:a16="http://schemas.microsoft.com/office/drawing/2014/main" id="{16AACAA1-863F-4D07-A9E0-16631CDB5E04}"/>
                </a:ext>
              </a:extLst>
            </p:cNvPr>
            <p:cNvSpPr/>
            <p:nvPr/>
          </p:nvSpPr>
          <p:spPr>
            <a:xfrm>
              <a:off x="7687806" y="2157000"/>
              <a:ext cx="813044" cy="400110"/>
            </a:xfrm>
            <a:prstGeom prst="rect">
              <a:avLst/>
            </a:prstGeom>
            <a:noFill/>
            <a:ln>
              <a:noFill/>
            </a:ln>
          </p:spPr>
          <p:txBody>
            <a:bodyPr wrap="none">
              <a:spAutoFit/>
            </a:bodyPr>
            <a:lstStyle/>
            <a:p>
              <a:pPr algn="ctr"/>
              <a:r>
                <a:rPr lang="en-US" sz="2000" b="1" dirty="0">
                  <a:solidFill>
                    <a:schemeClr val="accent1">
                      <a:lumMod val="10000"/>
                    </a:schemeClr>
                  </a:solidFill>
                </a:rPr>
                <a:t>Game</a:t>
              </a:r>
              <a:endParaRPr lang="en-US" b="1" dirty="0">
                <a:solidFill>
                  <a:schemeClr val="accent1">
                    <a:lumMod val="10000"/>
                  </a:schemeClr>
                </a:solidFill>
              </a:endParaRPr>
            </a:p>
          </p:txBody>
        </p:sp>
      </p:grpSp>
    </p:spTree>
    <p:extLst>
      <p:ext uri="{BB962C8B-B14F-4D97-AF65-F5344CB8AC3E}">
        <p14:creationId xmlns:p14="http://schemas.microsoft.com/office/powerpoint/2010/main" val="1828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Which person was the most effective at influencing the student to keep practicing?</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a:xfrm>
            <a:off x="415255" y="3286131"/>
            <a:ext cx="8039988" cy="635686"/>
          </a:xfrm>
          <a:noFill/>
          <a:ln>
            <a:noFill/>
          </a:ln>
        </p:spPr>
        <p:txBody>
          <a:bodyPr lIns="91440" numCol="3">
            <a:normAutofit fontScale="92500" lnSpcReduction="20000"/>
          </a:bodyPr>
          <a:lstStyle/>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Girl</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Teacher</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Janitor</a:t>
            </a: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(LE1-C1S2T1-VQ3)</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PChart" descr="A. got 0, B. got 0, C. got 0, ">
            <a:extLst>
              <a:ext uri="{FF2B5EF4-FFF2-40B4-BE49-F238E27FC236}">
                <a16:creationId xmlns:a16="http://schemas.microsoft.com/office/drawing/2014/main" id="{7B975C4D-E86A-468C-AE9B-C6D9CBA97F9C}"/>
              </a:ext>
            </a:extLst>
          </p:cNvPr>
          <p:cNvSpPr/>
          <p:nvPr>
            <p:custDataLst>
              <p:tags r:id="rId3"/>
            </p:custDataLst>
          </p:nvPr>
        </p:nvSpPr>
        <p:spPr>
          <a:xfrm>
            <a:off x="12700" y="3787746"/>
            <a:ext cx="9144000" cy="3070254"/>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AF2C06D-55B9-442E-9002-8E6169257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67" y="4034524"/>
            <a:ext cx="1927860" cy="2301240"/>
          </a:xfrm>
          <a:prstGeom prst="rect">
            <a:avLst/>
          </a:prstGeom>
        </p:spPr>
      </p:pic>
      <p:pic>
        <p:nvPicPr>
          <p:cNvPr id="11" name="Picture 10">
            <a:extLst>
              <a:ext uri="{FF2B5EF4-FFF2-40B4-BE49-F238E27FC236}">
                <a16:creationId xmlns:a16="http://schemas.microsoft.com/office/drawing/2014/main" id="{32073425-E15B-4FFD-84E7-0041E24B7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4497" y="4035133"/>
            <a:ext cx="2295006" cy="2313415"/>
          </a:xfrm>
          <a:prstGeom prst="rect">
            <a:avLst/>
          </a:prstGeom>
        </p:spPr>
      </p:pic>
      <p:pic>
        <p:nvPicPr>
          <p:cNvPr id="12" name="Picture 11">
            <a:extLst>
              <a:ext uri="{FF2B5EF4-FFF2-40B4-BE49-F238E27FC236}">
                <a16:creationId xmlns:a16="http://schemas.microsoft.com/office/drawing/2014/main" id="{AA9C1DF6-007E-410F-AD94-58B507831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4387" y="4038600"/>
            <a:ext cx="2698520" cy="2306483"/>
          </a:xfrm>
          <a:prstGeom prst="rect">
            <a:avLst/>
          </a:prstGeom>
        </p:spPr>
      </p:pic>
    </p:spTree>
    <p:custDataLst>
      <p:tags r:id="rId1"/>
    </p:custDataLst>
    <p:extLst>
      <p:ext uri="{BB962C8B-B14F-4D97-AF65-F5344CB8AC3E}">
        <p14:creationId xmlns:p14="http://schemas.microsoft.com/office/powerpoint/2010/main" val="30294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Who in your life encourages you the MOST to keep trying at things you are just learning?</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fontScale="77500" lnSpcReduction="20000"/>
          </a:bodyPr>
          <a:lstStyle/>
          <a:p>
            <a:pPr marL="514350" indent="-514350">
              <a:lnSpc>
                <a:spcPct val="120000"/>
              </a:lnSpc>
              <a:spcBef>
                <a:spcPts val="0"/>
              </a:spcBef>
              <a:spcAft>
                <a:spcPts val="0"/>
              </a:spcAft>
              <a:buFont typeface="Wingdings 2" pitchFamily="18" charset="2"/>
              <a:buAutoNum type="alphaUcPeriod"/>
            </a:pPr>
            <a:r>
              <a:rPr lang="en-US" dirty="0"/>
              <a:t>My mother</a:t>
            </a:r>
          </a:p>
          <a:p>
            <a:pPr marL="514350" indent="-514350">
              <a:lnSpc>
                <a:spcPct val="120000"/>
              </a:lnSpc>
              <a:spcBef>
                <a:spcPts val="0"/>
              </a:spcBef>
              <a:spcAft>
                <a:spcPts val="0"/>
              </a:spcAft>
              <a:buFont typeface="Wingdings 2" pitchFamily="18" charset="2"/>
              <a:buAutoNum type="alphaUcPeriod"/>
            </a:pPr>
            <a:r>
              <a:rPr lang="en-US" dirty="0"/>
              <a:t>My father</a:t>
            </a:r>
          </a:p>
          <a:p>
            <a:pPr marL="514350" indent="-514350">
              <a:lnSpc>
                <a:spcPct val="120000"/>
              </a:lnSpc>
              <a:spcBef>
                <a:spcPts val="0"/>
              </a:spcBef>
              <a:spcAft>
                <a:spcPts val="0"/>
              </a:spcAft>
              <a:buFont typeface="Wingdings 2" pitchFamily="18" charset="2"/>
              <a:buAutoNum type="alphaUcPeriod"/>
            </a:pPr>
            <a:r>
              <a:rPr lang="en-US" dirty="0"/>
              <a:t>Another family member</a:t>
            </a:r>
          </a:p>
          <a:p>
            <a:pPr marL="514350" indent="-514350">
              <a:lnSpc>
                <a:spcPct val="120000"/>
              </a:lnSpc>
              <a:spcBef>
                <a:spcPts val="0"/>
              </a:spcBef>
              <a:spcAft>
                <a:spcPts val="0"/>
              </a:spcAft>
              <a:buFont typeface="Wingdings 2" pitchFamily="18" charset="2"/>
              <a:buAutoNum type="alphaUcPeriod"/>
            </a:pPr>
            <a:r>
              <a:rPr lang="en-US" dirty="0"/>
              <a:t>My Marine Corps JROTC instructor</a:t>
            </a:r>
          </a:p>
          <a:p>
            <a:pPr marL="514350" indent="-514350">
              <a:lnSpc>
                <a:spcPct val="120000"/>
              </a:lnSpc>
              <a:spcBef>
                <a:spcPts val="0"/>
              </a:spcBef>
              <a:spcAft>
                <a:spcPts val="0"/>
              </a:spcAft>
              <a:buFont typeface="Wingdings 2" pitchFamily="18" charset="2"/>
              <a:buAutoNum type="alphaUcPeriod"/>
            </a:pPr>
            <a:r>
              <a:rPr lang="en-US" dirty="0"/>
              <a:t>Another teacher/staff at my school</a:t>
            </a:r>
          </a:p>
          <a:p>
            <a:pPr marL="514350" indent="-514350">
              <a:lnSpc>
                <a:spcPct val="120000"/>
              </a:lnSpc>
              <a:spcBef>
                <a:spcPts val="0"/>
              </a:spcBef>
              <a:spcAft>
                <a:spcPts val="0"/>
              </a:spcAft>
              <a:buFont typeface="Wingdings 2" pitchFamily="18" charset="2"/>
              <a:buAutoNum type="alphaUcPeriod"/>
            </a:pPr>
            <a:r>
              <a:rPr lang="en-US" dirty="0"/>
              <a:t>A friend</a:t>
            </a:r>
          </a:p>
          <a:p>
            <a:pPr marL="514350" indent="-514350">
              <a:lnSpc>
                <a:spcPct val="120000"/>
              </a:lnSpc>
              <a:spcBef>
                <a:spcPts val="0"/>
              </a:spcBef>
              <a:spcAft>
                <a:spcPts val="0"/>
              </a:spcAft>
              <a:buFont typeface="Wingdings 2" pitchFamily="18" charset="2"/>
              <a:buAutoNum type="alphaUcPeriod"/>
            </a:pPr>
            <a:r>
              <a:rPr lang="en-US" dirty="0"/>
              <a:t>Other person</a:t>
            </a: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(LE1-C1S2T1-VQ4)</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PChart">
            <a:extLst>
              <a:ext uri="{FF2B5EF4-FFF2-40B4-BE49-F238E27FC236}">
                <a16:creationId xmlns:a16="http://schemas.microsoft.com/office/drawing/2014/main" id="{0C9FE54E-E230-4388-BB30-3EFE68E7D6EC}"/>
              </a:ext>
            </a:extLst>
          </p:cNvPr>
          <p:cNvSpPr/>
          <p:nvPr>
            <p:custDataLst>
              <p:tags r:id="rId3"/>
            </p:custDataLst>
          </p:nvPr>
        </p:nvSpPr>
        <p:spPr>
          <a:xfrm>
            <a:off x="8534400" y="3398838"/>
            <a:ext cx="609600"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355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Are YOU the type of person that supports others when they are trying something new and need encouragement and motivation?</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fontScale="77500" lnSpcReduction="20000"/>
          </a:bodyPr>
          <a:lstStyle/>
          <a:p>
            <a:pPr marL="514350" indent="-514350">
              <a:lnSpc>
                <a:spcPct val="120000"/>
              </a:lnSpc>
              <a:spcBef>
                <a:spcPts val="0"/>
              </a:spcBef>
              <a:spcAft>
                <a:spcPts val="0"/>
              </a:spcAft>
              <a:buFont typeface="Wingdings 2" pitchFamily="18" charset="2"/>
              <a:buAutoNum type="alphaUcPeriod"/>
            </a:pPr>
            <a:r>
              <a:rPr lang="en-US" dirty="0"/>
              <a:t>Yes, I am this type of person.</a:t>
            </a:r>
          </a:p>
          <a:p>
            <a:pPr marL="514350" indent="-514350">
              <a:lnSpc>
                <a:spcPct val="120000"/>
              </a:lnSpc>
              <a:spcBef>
                <a:spcPts val="0"/>
              </a:spcBef>
              <a:spcAft>
                <a:spcPts val="0"/>
              </a:spcAft>
              <a:buFont typeface="Wingdings 2" pitchFamily="18" charset="2"/>
              <a:buAutoNum type="alphaUcPeriod"/>
            </a:pPr>
            <a:r>
              <a:rPr lang="en-US" dirty="0"/>
              <a:t>I am sometimes this type of person, but could use some growth in this area.</a:t>
            </a:r>
          </a:p>
          <a:p>
            <a:pPr marL="514350" indent="-514350">
              <a:lnSpc>
                <a:spcPct val="120000"/>
              </a:lnSpc>
              <a:spcBef>
                <a:spcPts val="0"/>
              </a:spcBef>
              <a:spcAft>
                <a:spcPts val="0"/>
              </a:spcAft>
              <a:buFont typeface="Wingdings 2" pitchFamily="18" charset="2"/>
              <a:buAutoNum type="alphaUcPeriod"/>
            </a:pPr>
            <a:r>
              <a:rPr lang="en-US" dirty="0"/>
              <a:t>I want to be this type of person, but it does not come naturally.</a:t>
            </a:r>
          </a:p>
          <a:p>
            <a:pPr marL="514350" indent="-514350">
              <a:lnSpc>
                <a:spcPct val="120000"/>
              </a:lnSpc>
              <a:spcBef>
                <a:spcPts val="0"/>
              </a:spcBef>
              <a:spcAft>
                <a:spcPts val="0"/>
              </a:spcAft>
              <a:buFont typeface="Wingdings 2" pitchFamily="18" charset="2"/>
              <a:buAutoNum type="alphaUcPeriod"/>
            </a:pPr>
            <a:r>
              <a:rPr lang="en-US" dirty="0"/>
              <a:t>I am not this type of person, but need to learn how to develop this quality.</a:t>
            </a: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(LE1-C1S2T1-VQ5)</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PChart">
            <a:extLst>
              <a:ext uri="{FF2B5EF4-FFF2-40B4-BE49-F238E27FC236}">
                <a16:creationId xmlns:a16="http://schemas.microsoft.com/office/drawing/2014/main" id="{0C9FE54E-E230-4388-BB30-3EFE68E7D6EC}"/>
              </a:ext>
            </a:extLst>
          </p:cNvPr>
          <p:cNvSpPr/>
          <p:nvPr>
            <p:custDataLst>
              <p:tags r:id="rId3"/>
            </p:custDataLst>
          </p:nvPr>
        </p:nvSpPr>
        <p:spPr>
          <a:xfrm>
            <a:off x="8534400" y="3398838"/>
            <a:ext cx="609600"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569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List 2-3 leadership traits you would like to adopt.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2" name="Group 11">
            <a:extLst>
              <a:ext uri="{FF2B5EF4-FFF2-40B4-BE49-F238E27FC236}">
                <a16:creationId xmlns:a16="http://schemas.microsoft.com/office/drawing/2014/main" id="{90AFD784-9CE5-4E53-9C77-5A749C5EDE51}"/>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0F5D4DDC-2530-42FE-9651-F3AACC790FF0}"/>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3E996FC9-4504-4076-B848-D9DCB9B5FBC3}"/>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7CED1435-FE47-4C9F-8B27-D3F30DF26D08}"/>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5142" name="ShockwaveFlash1" r:id="rId3" imgW="1138320" imgH="1365120"/>
        </mc:Choice>
        <mc:Fallback>
          <p:control name="ShockwaveFlash1" r:id="rId3" imgW="1138320" imgH="1365120">
            <p:pic>
              <p:nvPicPr>
                <p:cNvPr id="13" name="ShockwaveFlash1">
                  <a:extLst>
                    <a:ext uri="{FF2B5EF4-FFF2-40B4-BE49-F238E27FC236}">
                      <a16:creationId xmlns:a16="http://schemas.microsoft.com/office/drawing/2014/main" id="{FC1F9DE0-7921-4860-9AC0-6C3492D1824E}"/>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33455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marL="0" marR="0" lvl="0" indent="0" algn="ctr" defTabSz="380375" rtl="0" eaLnBrk="1" fontAlgn="base" latinLnBrk="0" hangingPunct="1">
              <a:lnSpc>
                <a:spcPct val="100000"/>
              </a:lnSpc>
              <a:spcBef>
                <a:spcPct val="0"/>
              </a:spcBef>
              <a:spcAft>
                <a:spcPct val="0"/>
              </a:spcAft>
              <a:buClr>
                <a:srgbClr val="000000"/>
              </a:buClr>
              <a:buSzPct val="90000"/>
              <a:buFontTx/>
              <a:buNone/>
              <a:tabLst/>
              <a:defRPr/>
            </a:pPr>
            <a:endParaRPr kumimoji="0" lang="en-US" sz="5400" b="1" i="0" u="none" strike="noStrike" kern="1200" cap="none" spc="0" normalizeH="0" baseline="0" noProof="0" dirty="0">
              <a:ln>
                <a:noFill/>
              </a:ln>
              <a:solidFill>
                <a:srgbClr val="002060"/>
              </a:solidFill>
              <a:effectLst>
                <a:outerShdw blurRad="38100" dist="38100" dir="2700000" algn="tl">
                  <a:srgbClr val="000000"/>
                </a:outerShdw>
              </a:effectLst>
              <a:uLnTx/>
              <a:uFillTx/>
              <a:latin typeface="Times New Roman" pitchFamily="18" charset="0"/>
              <a:ea typeface="+mn-ea"/>
              <a:cs typeface="Arial" charset="0"/>
            </a:endParaRPr>
          </a:p>
        </p:txBody>
      </p:sp>
      <p:sp>
        <p:nvSpPr>
          <p:cNvPr id="36868"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368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5635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eaLnBrk="1" hangingPunct="1">
              <a:defRPr/>
            </a:pPr>
            <a:endParaRPr lang="en-US" dirty="0"/>
          </a:p>
          <a:p>
            <a:pPr marL="119062" indent="0" eaLnBrk="1" hangingPunct="1">
              <a:buFont typeface="Wingdings 2" pitchFamily="18" charset="2"/>
              <a:buNone/>
              <a:defRPr/>
            </a:pPr>
            <a:r>
              <a:rPr lang="en-US" dirty="0"/>
              <a:t>   Images in this lesson were taken from: </a:t>
            </a:r>
          </a:p>
          <a:p>
            <a:pPr marL="119062" indent="0" eaLnBrk="1" hangingPunct="1">
              <a:buFont typeface="Wingdings 2" pitchFamily="18" charset="2"/>
              <a:buNone/>
              <a:defRPr/>
            </a:pPr>
            <a:endParaRPr lang="en-US" dirty="0"/>
          </a:p>
          <a:p>
            <a:pPr lvl="2" eaLnBrk="1" hangingPunct="1">
              <a:buFont typeface="Wingdings" pitchFamily="2" charset="2"/>
              <a:buChar char="§"/>
              <a:defRPr/>
            </a:pPr>
            <a:r>
              <a:rPr lang="en-US" sz="3200" dirty="0"/>
              <a:t>Microsoft</a:t>
            </a:r>
            <a:r>
              <a:rPr lang="en-US" sz="3200" baseline="30000" dirty="0"/>
              <a:t>©</a:t>
            </a:r>
            <a:r>
              <a:rPr lang="en-US" sz="3200" dirty="0"/>
              <a:t> Clip Art Gallery</a:t>
            </a:r>
          </a:p>
          <a:p>
            <a:pPr lvl="2" eaLnBrk="1" hangingPunct="1">
              <a:buFont typeface="Wingdings" pitchFamily="2" charset="2"/>
              <a:buChar char="§"/>
              <a:defRPr/>
            </a:pPr>
            <a:r>
              <a:rPr lang="en-US" sz="3200" dirty="0"/>
              <a:t>Marine Corps Combat Camera</a:t>
            </a:r>
          </a:p>
        </p:txBody>
      </p:sp>
    </p:spTree>
    <p:extLst>
      <p:ext uri="{BB962C8B-B14F-4D97-AF65-F5344CB8AC3E}">
        <p14:creationId xmlns:p14="http://schemas.microsoft.com/office/powerpoint/2010/main" val="292632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1002482025"/>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2611798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3620882155"/>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4016702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1837444617"/>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2077517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3692060929"/>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316027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96873" y="1677798"/>
            <a:ext cx="5741682"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805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407119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ABE77124-446A-46B7-9309-43534F9FCF69}"/>
              </a:ext>
            </a:extLst>
          </p:cNvPr>
          <p:cNvSpPr>
            <a:spLocks noGrp="1"/>
          </p:cNvSpPr>
          <p:nvPr>
            <p:ph type="title"/>
          </p:nvPr>
        </p:nvSpPr>
        <p:spPr/>
        <p:txBody>
          <a:bodyPr/>
          <a:lstStyle/>
          <a:p>
            <a:r>
              <a:rPr lang="en-US" b="0" dirty="0"/>
              <a:t>How many examples of "good leaders" have you had in your personal life (e.g., friends or family)?</a:t>
            </a:r>
            <a:endParaRPr lang="en-US" dirty="0"/>
          </a:p>
        </p:txBody>
      </p:sp>
      <p:sp>
        <p:nvSpPr>
          <p:cNvPr id="3" name="TPAnswers" title="Answer Text Shape">
            <a:extLst>
              <a:ext uri="{FF2B5EF4-FFF2-40B4-BE49-F238E27FC236}">
                <a16:creationId xmlns:a16="http://schemas.microsoft.com/office/drawing/2014/main" id="{C39B4F53-29FA-4B94-88F9-7D4C68FFE4B2}"/>
              </a:ext>
            </a:extLst>
          </p:cNvPr>
          <p:cNvSpPr>
            <a:spLocks noGrp="1"/>
          </p:cNvSpPr>
          <p:nvPr>
            <p:ph idx="1"/>
            <p:custDataLst>
              <p:tags r:id="rId2"/>
            </p:custDataLst>
          </p:nvPr>
        </p:nvSpPr>
        <p:spPr/>
        <p:txBody>
          <a:bodyPr lIns="91440"/>
          <a:lstStyle/>
          <a:p>
            <a:pPr marL="514350">
              <a:spcBef>
                <a:spcPts val="0"/>
              </a:spcBef>
              <a:spcAft>
                <a:spcPts val="0"/>
              </a:spcAft>
              <a:buFont typeface="Wingdings 2" pitchFamily="18" charset="2"/>
              <a:buAutoNum type="alphaUcPeriod"/>
            </a:pPr>
            <a:r>
              <a:rPr lang="en-US" sz="2600" dirty="0"/>
              <a:t>I have had many (5-10) good leaders in my personal life.</a:t>
            </a:r>
          </a:p>
          <a:p>
            <a:pPr marL="514350">
              <a:spcBef>
                <a:spcPts val="0"/>
              </a:spcBef>
              <a:spcAft>
                <a:spcPts val="0"/>
              </a:spcAft>
              <a:buFont typeface="Wingdings 2" pitchFamily="18" charset="2"/>
              <a:buAutoNum type="alphaUcPeriod"/>
            </a:pPr>
            <a:r>
              <a:rPr lang="en-US" sz="2600" dirty="0"/>
              <a:t>I have had a few (3-4) examples of good leaders in my personal life.</a:t>
            </a:r>
          </a:p>
          <a:p>
            <a:pPr marL="514350">
              <a:spcBef>
                <a:spcPts val="0"/>
              </a:spcBef>
              <a:spcAft>
                <a:spcPts val="0"/>
              </a:spcAft>
              <a:buFont typeface="Wingdings 2" pitchFamily="18" charset="2"/>
              <a:buAutoNum type="alphaUcPeriod"/>
            </a:pPr>
            <a:r>
              <a:rPr lang="en-US" sz="2600" dirty="0"/>
              <a:t>I can only think of 1-2 examples.</a:t>
            </a:r>
          </a:p>
          <a:p>
            <a:pPr marL="514350">
              <a:spcBef>
                <a:spcPts val="0"/>
              </a:spcBef>
              <a:spcAft>
                <a:spcPts val="0"/>
              </a:spcAft>
              <a:buFont typeface="Wingdings 2" pitchFamily="18" charset="2"/>
              <a:buAutoNum type="alphaUcPeriod"/>
            </a:pPr>
            <a:r>
              <a:rPr lang="en-US" sz="2600" dirty="0"/>
              <a:t>I can't think of any examples of good leaders that I have known personally.</a:t>
            </a:r>
          </a:p>
        </p:txBody>
      </p:sp>
      <p:sp>
        <p:nvSpPr>
          <p:cNvPr id="7" name="Text Placeholder 6">
            <a:extLst>
              <a:ext uri="{FF2B5EF4-FFF2-40B4-BE49-F238E27FC236}">
                <a16:creationId xmlns:a16="http://schemas.microsoft.com/office/drawing/2014/main" id="{95443115-FED9-481D-82C2-8DAB86FEE0C2}"/>
              </a:ext>
            </a:extLst>
          </p:cNvPr>
          <p:cNvSpPr>
            <a:spLocks noGrp="1"/>
          </p:cNvSpPr>
          <p:nvPr>
            <p:ph type="body" sz="quarter" idx="10"/>
          </p:nvPr>
        </p:nvSpPr>
        <p:spPr/>
        <p:txBody>
          <a:bodyPr/>
          <a:lstStyle/>
          <a:p>
            <a:r>
              <a:rPr lang="en-US" dirty="0"/>
              <a:t>(LE1-C1S1T1:LQ1)</a:t>
            </a:r>
          </a:p>
        </p:txBody>
      </p:sp>
      <p:sp>
        <p:nvSpPr>
          <p:cNvPr id="4" name="TPPolling">
            <a:extLst>
              <a:ext uri="{FF2B5EF4-FFF2-40B4-BE49-F238E27FC236}">
                <a16:creationId xmlns:a16="http://schemas.microsoft.com/office/drawing/2014/main" id="{4CDDB636-A748-4C3E-B0B2-3D95C962DE8F}"/>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0E2BDD21-2831-45FB-8D79-6A38EFD7E881}"/>
              </a:ext>
            </a:extLst>
          </p:cNvPr>
          <p:cNvSpPr/>
          <p:nvPr>
            <p:custDataLst>
              <p:tags r:id="rId3"/>
            </p:custDataLst>
          </p:nvPr>
        </p:nvSpPr>
        <p:spPr>
          <a:xfrm>
            <a:off x="8497188" y="3429000"/>
            <a:ext cx="64595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Tree>
    <p:custDataLst>
      <p:tags r:id="rId1"/>
    </p:custDataLst>
    <p:extLst>
      <p:ext uri="{BB962C8B-B14F-4D97-AF65-F5344CB8AC3E}">
        <p14:creationId xmlns:p14="http://schemas.microsoft.com/office/powerpoint/2010/main" val="2879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marL="514350">
              <a:lnSpc>
                <a:spcPct val="120000"/>
              </a:lnSpc>
              <a:spcBef>
                <a:spcPts val="0"/>
              </a:spcBef>
              <a:spcAft>
                <a:spcPts val="0"/>
              </a:spcAft>
              <a:buFont typeface="Wingdings 2" pitchFamily="18" charset="2"/>
              <a:buAutoNum type="alphaUcPeriod"/>
            </a:pPr>
            <a:r>
              <a:rPr lang="en-US" dirty="0"/>
              <a:t>is a one time event.</a:t>
            </a:r>
          </a:p>
          <a:p>
            <a:pPr marL="514350">
              <a:lnSpc>
                <a:spcPct val="120000"/>
              </a:lnSpc>
              <a:spcBef>
                <a:spcPts val="0"/>
              </a:spcBef>
              <a:spcAft>
                <a:spcPts val="0"/>
              </a:spcAft>
              <a:buFont typeface="Wingdings 2" pitchFamily="18" charset="2"/>
              <a:buAutoNum type="alphaUcPeriod"/>
            </a:pPr>
            <a:r>
              <a:rPr lang="en-US" dirty="0"/>
              <a:t>is continuous.</a:t>
            </a:r>
          </a:p>
          <a:p>
            <a:pPr marL="514350">
              <a:lnSpc>
                <a:spcPct val="120000"/>
              </a:lnSpc>
              <a:spcBef>
                <a:spcPts val="0"/>
              </a:spcBef>
              <a:spcAft>
                <a:spcPts val="0"/>
              </a:spcAft>
              <a:buFont typeface="Wingdings 2" pitchFamily="18" charset="2"/>
              <a:buAutoNum type="alphaUcPeriod"/>
            </a:pPr>
            <a:r>
              <a:rPr lang="en-US" dirty="0"/>
              <a:t>requires self-study, education, and training.</a:t>
            </a:r>
          </a:p>
          <a:p>
            <a:pPr marL="514350">
              <a:lnSpc>
                <a:spcPct val="120000"/>
              </a:lnSpc>
              <a:spcBef>
                <a:spcPts val="0"/>
              </a:spcBef>
              <a:spcAft>
                <a:spcPts val="0"/>
              </a:spcAft>
              <a:buFont typeface="Wingdings 2" pitchFamily="18" charset="2"/>
              <a:buAutoNum type="alphaUcPeriod"/>
            </a:pPr>
            <a:r>
              <a:rPr lang="en-US" dirty="0"/>
              <a:t>B and C</a:t>
            </a:r>
          </a:p>
        </p:txBody>
      </p:sp>
      <p:sp>
        <p:nvSpPr>
          <p:cNvPr id="8" name="Text Placeholder 7">
            <a:extLst>
              <a:ext uri="{FF2B5EF4-FFF2-40B4-BE49-F238E27FC236}">
                <a16:creationId xmlns:a16="http://schemas.microsoft.com/office/drawing/2014/main" id="{1D4D8B62-D24D-4D5B-B20E-75C36316DDDD}"/>
              </a:ext>
            </a:extLst>
          </p:cNvPr>
          <p:cNvSpPr>
            <a:spLocks noGrp="1"/>
          </p:cNvSpPr>
          <p:nvPr>
            <p:ph type="body" sz="quarter" idx="10"/>
          </p:nvPr>
        </p:nvSpPr>
        <p:spPr/>
        <p:txBody>
          <a:bodyPr/>
          <a:lstStyle/>
          <a:p>
            <a:pPr marL="119062"/>
            <a:r>
              <a:rPr lang="en-US" dirty="0"/>
              <a:t>(LE1-C1S2T1:LQ2)</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The process of leadership development...</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8" y="3398837"/>
            <a:ext cx="646812"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7045" y="5386192"/>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328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 / Word Wall</a:t>
            </a:r>
          </a:p>
        </p:txBody>
      </p:sp>
      <p:sp>
        <p:nvSpPr>
          <p:cNvPr id="22531" name="Content Placeholder 2"/>
          <p:cNvSpPr>
            <a:spLocks noGrp="1"/>
          </p:cNvSpPr>
          <p:nvPr>
            <p:ph idx="1"/>
          </p:nvPr>
        </p:nvSpPr>
        <p:spPr>
          <a:xfrm>
            <a:off x="228600" y="1752600"/>
            <a:ext cx="8763000" cy="4953000"/>
          </a:xfrm>
        </p:spPr>
        <p:txBody>
          <a:bodyPr/>
          <a:lstStyle/>
          <a:p>
            <a:pPr eaLnBrk="1" hangingPunct="1">
              <a:defRPr/>
            </a:pPr>
            <a:endParaRPr lang="en-US" sz="2800" b="1" dirty="0"/>
          </a:p>
          <a:p>
            <a:pPr eaLnBrk="1" hangingPunct="1">
              <a:defRPr/>
            </a:pPr>
            <a:r>
              <a:rPr lang="en-US" sz="2800" b="1" dirty="0">
                <a:solidFill>
                  <a:srgbClr val="FFFF00"/>
                </a:solidFill>
              </a:rPr>
              <a:t>Leader</a:t>
            </a:r>
          </a:p>
          <a:p>
            <a:pPr eaLnBrk="1" hangingPunct="1">
              <a:buFont typeface="Wingdings 2" pitchFamily="18" charset="2"/>
              <a:buNone/>
              <a:defRPr/>
            </a:pPr>
            <a:endParaRPr lang="en-US" sz="2800" dirty="0"/>
          </a:p>
          <a:p>
            <a:pPr eaLnBrk="1" hangingPunct="1">
              <a:buFont typeface="Wingdings 2" pitchFamily="18" charset="2"/>
              <a:buNone/>
              <a:defRPr/>
            </a:pPr>
            <a:endParaRPr lang="en-US" sz="2800" dirty="0"/>
          </a:p>
          <a:p>
            <a:pPr eaLnBrk="1" hangingPunct="1">
              <a:buFont typeface="Wingdings" pitchFamily="2" charset="2"/>
              <a:buChar char="§"/>
              <a:defRPr/>
            </a:pPr>
            <a:endParaRPr lang="en-US" sz="1000" b="1" dirty="0"/>
          </a:p>
          <a:p>
            <a:pPr eaLnBrk="1" hangingPunct="1">
              <a:buFont typeface="Wingdings" pitchFamily="2" charset="2"/>
              <a:buChar char="§"/>
              <a:defRPr/>
            </a:pPr>
            <a:r>
              <a:rPr lang="en-US" sz="2800" b="1" dirty="0">
                <a:solidFill>
                  <a:srgbClr val="FFFF00"/>
                </a:solidFill>
              </a:rPr>
              <a:t>Influence</a:t>
            </a:r>
            <a:endParaRPr lang="en-US" sz="2800" dirty="0">
              <a:solidFill>
                <a:srgbClr val="FFFF00"/>
              </a:solidFill>
            </a:endParaRPr>
          </a:p>
          <a:p>
            <a:pPr marL="119062" indent="0" eaLnBrk="1" hangingPunct="1">
              <a:buFont typeface="Wingdings 2" pitchFamily="18" charset="2"/>
              <a:buNone/>
              <a:defRPr/>
            </a:pPr>
            <a:endParaRPr lang="en-US" sz="2800" b="1" dirty="0"/>
          </a:p>
          <a:p>
            <a:pPr marL="119062" indent="0" eaLnBrk="1" hangingPunct="1">
              <a:buFont typeface="Wingdings 2" pitchFamily="18" charset="2"/>
              <a:buNone/>
              <a:defRPr/>
            </a:pPr>
            <a:endParaRPr lang="en-US" sz="800" b="1" dirty="0"/>
          </a:p>
          <a:p>
            <a:pPr eaLnBrk="1" hangingPunct="1">
              <a:buFont typeface="Wingdings" pitchFamily="2" charset="2"/>
              <a:buChar char="§"/>
              <a:defRPr/>
            </a:pPr>
            <a:endParaRPr lang="en-US" sz="800" b="1" dirty="0"/>
          </a:p>
          <a:p>
            <a:pPr eaLnBrk="1" hangingPunct="1">
              <a:buFont typeface="Wingdings" pitchFamily="2" charset="2"/>
              <a:buChar char="§"/>
              <a:defRPr/>
            </a:pPr>
            <a:endParaRPr lang="en-US" sz="800" b="1" dirty="0"/>
          </a:p>
          <a:p>
            <a:pPr eaLnBrk="1" hangingPunct="1">
              <a:buFont typeface="Wingdings" pitchFamily="2" charset="2"/>
              <a:buChar char="§"/>
              <a:defRPr/>
            </a:pPr>
            <a:r>
              <a:rPr lang="en-US" sz="2800" b="1" dirty="0">
                <a:solidFill>
                  <a:srgbClr val="FFFF00"/>
                </a:solidFill>
              </a:rPr>
              <a:t>Obedience</a:t>
            </a:r>
            <a:endParaRPr lang="en-US" sz="2800" dirty="0">
              <a:solidFill>
                <a:srgbClr val="FFFF00"/>
              </a:solidFill>
            </a:endParaRPr>
          </a:p>
        </p:txBody>
      </p:sp>
      <p:sp>
        <p:nvSpPr>
          <p:cNvPr id="7" name="Content Placeholder 2"/>
          <p:cNvSpPr txBox="1">
            <a:spLocks/>
          </p:cNvSpPr>
          <p:nvPr/>
        </p:nvSpPr>
        <p:spPr bwMode="auto">
          <a:xfrm>
            <a:off x="228600" y="1752600"/>
            <a:ext cx="8534400" cy="4953000"/>
          </a:xfrm>
          <a:prstGeom prst="rect">
            <a:avLst/>
          </a:prstGeom>
          <a:noFill/>
          <a:ln w="25400">
            <a:noFill/>
            <a:miter lim="800000"/>
            <a:headEnd/>
            <a:tailEnd/>
          </a:ln>
        </p:spPr>
        <p:txBody>
          <a:bodyPr lIns="54864" tIns="91440"/>
          <a:lstStyle/>
          <a:p>
            <a:pPr marL="119062" marR="0" lvl="0" indent="0"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r>
              <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 </a:t>
            </a: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 person who is in control of a group or organization</a:t>
            </a:r>
          </a:p>
          <a:p>
            <a:pPr marL="119062" marR="0" lvl="0" indent="0"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t>
            </a:r>
            <a:r>
              <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________ </a:t>
            </a: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the power to make other people agree with your opinions or do what you want</a:t>
            </a: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2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_________ - doing what you are told</a:t>
            </a:r>
            <a:endParaRPr kumimoji="0" lang="en-US" sz="2800" b="0" i="0" u="sng"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4193493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000"/>
                                        <p:tgtEl>
                                          <p:spTgt spid="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 / Word Wall</a:t>
            </a:r>
          </a:p>
        </p:txBody>
      </p:sp>
      <p:sp>
        <p:nvSpPr>
          <p:cNvPr id="23555" name="Content Placeholder 2"/>
          <p:cNvSpPr>
            <a:spLocks noGrp="1"/>
          </p:cNvSpPr>
          <p:nvPr>
            <p:ph idx="1"/>
          </p:nvPr>
        </p:nvSpPr>
        <p:spPr>
          <a:xfrm>
            <a:off x="152400" y="1752600"/>
            <a:ext cx="8839200" cy="4953000"/>
          </a:xfrm>
        </p:spPr>
        <p:txBody>
          <a:bodyPr/>
          <a:lstStyle/>
          <a:p>
            <a:pPr eaLnBrk="1" hangingPunct="1">
              <a:defRPr/>
            </a:pPr>
            <a:endParaRPr lang="en-US" sz="2800" b="1" dirty="0"/>
          </a:p>
          <a:p>
            <a:pPr eaLnBrk="1" hangingPunct="1">
              <a:defRPr/>
            </a:pPr>
            <a:r>
              <a:rPr lang="en-US" sz="2800" b="1" dirty="0">
                <a:solidFill>
                  <a:srgbClr val="FFFF00"/>
                </a:solidFill>
              </a:rPr>
              <a:t>Respect</a:t>
            </a:r>
          </a:p>
          <a:p>
            <a:pPr eaLnBrk="1" hangingPunct="1">
              <a:buFont typeface="Wingdings 2" pitchFamily="18" charset="2"/>
              <a:buNone/>
              <a:defRPr/>
            </a:pPr>
            <a:endParaRPr lang="en-US" sz="2800" dirty="0"/>
          </a:p>
          <a:p>
            <a:pPr eaLnBrk="1" hangingPunct="1">
              <a:buFont typeface="Wingdings 2" pitchFamily="18" charset="2"/>
              <a:buNone/>
              <a:defRPr/>
            </a:pPr>
            <a:endParaRPr lang="en-US" sz="2800" dirty="0"/>
          </a:p>
          <a:p>
            <a:pPr eaLnBrk="1" hangingPunct="1">
              <a:buFont typeface="Wingdings" pitchFamily="2" charset="2"/>
              <a:buChar char="§"/>
              <a:defRPr/>
            </a:pPr>
            <a:endParaRPr lang="en-US" sz="1000" b="1" dirty="0"/>
          </a:p>
          <a:p>
            <a:pPr eaLnBrk="1" hangingPunct="1">
              <a:buFont typeface="Wingdings" pitchFamily="2" charset="2"/>
              <a:buChar char="§"/>
              <a:defRPr/>
            </a:pPr>
            <a:r>
              <a:rPr lang="en-US" sz="2800" b="1" dirty="0">
                <a:solidFill>
                  <a:srgbClr val="FFFF00"/>
                </a:solidFill>
              </a:rPr>
              <a:t>Confidence</a:t>
            </a:r>
          </a:p>
          <a:p>
            <a:pPr marL="119062" indent="0" eaLnBrk="1" hangingPunct="1">
              <a:buFont typeface="Wingdings 2" pitchFamily="18" charset="2"/>
              <a:buNone/>
              <a:defRPr/>
            </a:pPr>
            <a:endParaRPr lang="en-US" sz="2800" b="1" dirty="0"/>
          </a:p>
        </p:txBody>
      </p:sp>
      <p:sp>
        <p:nvSpPr>
          <p:cNvPr id="7" name="Content Placeholder 2"/>
          <p:cNvSpPr txBox="1">
            <a:spLocks/>
          </p:cNvSpPr>
          <p:nvPr/>
        </p:nvSpPr>
        <p:spPr bwMode="auto">
          <a:xfrm>
            <a:off x="152400" y="1752600"/>
            <a:ext cx="8382000" cy="4572000"/>
          </a:xfrm>
          <a:prstGeom prst="rect">
            <a:avLst/>
          </a:prstGeom>
          <a:noFill/>
          <a:ln w="25400">
            <a:noFill/>
            <a:miter lim="800000"/>
            <a:headEnd/>
            <a:tailEnd/>
          </a:ln>
        </p:spPr>
        <p:txBody>
          <a:bodyPr lIns="54864" tIns="91440"/>
          <a:lstStyle/>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r>
              <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_______ </a:t>
            </a: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having a favorable opinion of someone’s rank, character, or ideas</a:t>
            </a:r>
          </a:p>
          <a:p>
            <a:pPr marL="119062" marR="0" lvl="0" indent="0"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t>
            </a:r>
            <a:r>
              <a:rPr kumimoji="0" lang="en-US" sz="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t>
            </a: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__________ - having faith in your abilities or that of another</a:t>
            </a:r>
          </a:p>
        </p:txBody>
      </p:sp>
    </p:spTree>
    <p:extLst>
      <p:ext uri="{BB962C8B-B14F-4D97-AF65-F5344CB8AC3E}">
        <p14:creationId xmlns:p14="http://schemas.microsoft.com/office/powerpoint/2010/main" val="128881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1CC1-5758-406B-BC64-4E3250C2FBF9}"/>
              </a:ext>
            </a:extLst>
          </p:cNvPr>
          <p:cNvSpPr>
            <a:spLocks noGrp="1"/>
          </p:cNvSpPr>
          <p:nvPr>
            <p:ph type="title"/>
          </p:nvPr>
        </p:nvSpPr>
        <p:spPr/>
        <p:txBody>
          <a:bodyPr/>
          <a:lstStyle/>
          <a:p>
            <a:r>
              <a:rPr lang="en-US" dirty="0"/>
              <a:t>Key Word Question Slide Index</a:t>
            </a:r>
          </a:p>
        </p:txBody>
      </p:sp>
      <p:sp>
        <p:nvSpPr>
          <p:cNvPr id="7" name="Text Placeholder 6">
            <a:extLst>
              <a:ext uri="{FF2B5EF4-FFF2-40B4-BE49-F238E27FC236}">
                <a16:creationId xmlns:a16="http://schemas.microsoft.com/office/drawing/2014/main" id="{1A009C63-7C26-4A6D-BABA-9F45913280E8}"/>
              </a:ext>
            </a:extLst>
          </p:cNvPr>
          <p:cNvSpPr>
            <a:spLocks noGrp="1"/>
          </p:cNvSpPr>
          <p:nvPr>
            <p:ph type="body" sz="quarter" idx="10"/>
          </p:nvPr>
        </p:nvSpPr>
        <p:spPr/>
        <p:txBody>
          <a:bodyPr/>
          <a:lstStyle/>
          <a:p>
            <a:r>
              <a:rPr lang="en-US" dirty="0">
                <a:hlinkClick r:id="rId2" action="ppaction://hlinksldjump"/>
              </a:rPr>
              <a:t>Doing what you are told</a:t>
            </a:r>
            <a:endParaRPr lang="en-US" dirty="0"/>
          </a:p>
          <a:p>
            <a:r>
              <a:rPr lang="en-US" dirty="0">
                <a:hlinkClick r:id="rId3" action="ppaction://hlinksldjump"/>
              </a:rPr>
              <a:t>Influence</a:t>
            </a:r>
            <a:endParaRPr lang="en-US" dirty="0"/>
          </a:p>
          <a:p>
            <a:r>
              <a:rPr lang="en-US" dirty="0">
                <a:hlinkClick r:id="rId4" action="ppaction://hlinksldjump"/>
              </a:rPr>
              <a:t>The "President" is to the "United States" as...</a:t>
            </a:r>
            <a:endParaRPr lang="en-US" dirty="0"/>
          </a:p>
          <a:p>
            <a:r>
              <a:rPr lang="en-US" dirty="0">
                <a:hlinkClick r:id="rId5" action="ppaction://hlinksldjump"/>
              </a:rPr>
              <a:t>Scenario #1 </a:t>
            </a:r>
            <a:endParaRPr lang="en-US" dirty="0"/>
          </a:p>
          <a:p>
            <a:r>
              <a:rPr lang="en-US" dirty="0">
                <a:hlinkClick r:id="rId6" action="ppaction://hlinksldjump"/>
              </a:rPr>
              <a:t>Scenario #2</a:t>
            </a:r>
            <a:endParaRPr lang="en-US" dirty="0"/>
          </a:p>
          <a:p>
            <a:endParaRPr lang="en-US" dirty="0"/>
          </a:p>
        </p:txBody>
      </p:sp>
    </p:spTree>
    <p:extLst>
      <p:ext uri="{BB962C8B-B14F-4D97-AF65-F5344CB8AC3E}">
        <p14:creationId xmlns:p14="http://schemas.microsoft.com/office/powerpoint/2010/main" val="947455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f9880c5-da73-43a0-9654-381f8bd592bf"/>
  <p:tag name="WASPOLLED" val="D93987109EA645AA9D6CB2E4CF2ABABE"/>
  <p:tag name="TPVERSION" val="8"/>
  <p:tag name="TPFULLVERSION" val="8.3.0.202"/>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474BDE283A4270BB01E549DAD9D457&lt;/guid&gt;&#10;            &lt;repollguid&gt;D867DEB333164A4CACEA0CFB533AB51A&lt;/repollguid&gt;&#10;            &lt;sourceid&gt;2DB2EB4E5A534C9385B0757412352D7D&lt;/sourceid&gt;&#10;            &lt;questiontext&gt;Doing what you’re told.&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Leader&lt;/answertext&gt;&#10;                    &lt;valuetype&gt;1&lt;/valuetype&gt;&#10;                &lt;/answer&gt;&#10;                &lt;answer&gt;&#10;                    &lt;guid&gt;4808F470D80E4379B84B35BA2C73D4A1&lt;/guid&gt;&#10;                    &lt;answertext&gt;Influence&lt;/answertext&gt;&#10;                    &lt;valuetype&gt;-1&lt;/valuetype&gt;&#10;                &lt;/answer&gt;&#10;                &lt;answer&gt;&#10;                    &lt;guid&gt;908B9B409B2D4FD3B09734C64397E6FC&lt;/guid&gt;&#10;                    &lt;answertext&gt;Obedience&lt;/answertext&gt;&#10;                    &lt;valuetype&gt;-1&lt;/valuetype&gt;&#10;                &lt;/answer&gt;&#10;                &lt;answer&gt;&#10;                    &lt;guid&gt;21595DD7FE3B405FAD8A60F694E2FF0B&lt;/guid&gt;&#10;                    &lt;answertext&gt;Respec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3C32F93A4604868B7B72962D5A4FC96&lt;/guid&gt;&#10;            &lt;repollguid&gt;D867DEB333164A4CACEA0CFB533AB51A&lt;/repollguid&gt;&#10;            &lt;sourceid&gt;2DB2EB4E5A534C9385B0757412352D7D&lt;/sourceid&gt;&#10;            &lt;questiontext&gt;Doing what you’re told.&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Having a good opinion of someone's rank, character, or ideas.&lt;/answertext&gt;&#10;                    &lt;valuetype&gt;-1&lt;/valuetype&gt;&#10;                &lt;/answer&gt;&#10;                &lt;answer&gt;&#10;                    &lt;guid&gt;4808F470D80E4379B84B35BA2C73D4A1&lt;/guid&gt;&#10;                    &lt;answertext&gt;A person who is in control of a group or organization.&lt;/answertext&gt;&#10;                    &lt;valuetype&gt;-1&lt;/valuetype&gt;&#10;                &lt;/answer&gt;&#10;                &lt;answer&gt;&#10;                    &lt;guid&gt;908B9B409B2D4FD3B09734C64397E6FC&lt;/guid&gt;&#10;                    &lt;answertext&gt;Doing what you are told&lt;/answertext&gt;&#10;                    &lt;valuetype&gt;-1&lt;/valuetype&gt;&#10;                &lt;/answer&gt;&#10;                &lt;answer&gt;&#10;                    &lt;guid&gt;21595DD7FE3B405FAD8A60F694E2FF0B&lt;/guid&gt;&#10;                    &lt;answertext&gt;The power to make other people agree with your opinions or do what you wan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301582FCF4348CA8169F501377C32F7&lt;/guid&gt;&#10;            &lt;repollguid&gt;D867DEB333164A4CACEA0CFB533AB51A&lt;/repollguid&gt;&#10;            &lt;sourceid&gt;2DB2EB4E5A534C9385B0757412352D7D&lt;/sourceid&gt;&#10;            &lt;questiontext&gt;The &quot;President&quot; is to the &quot;United States&quot; a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quot;Citizen&quot; is to &quot;country&quot;&lt;/answertext&gt;&#10;                    &lt;valuetype&gt;-1&lt;/valuetype&gt;&#10;                &lt;/answer&gt;&#10;                &lt;answer&gt;&#10;                    &lt;guid&gt;4808F470D80E4379B84B35BA2C73D4A1&lt;/guid&gt;&#10;                    &lt;answertext&gt;&quot;Leader&quot; is to &quot;country&quot;&lt;/answertext&gt;&#10;                    &lt;valuetype&gt;-1&lt;/valuetype&gt;&#10;                &lt;/answer&gt;&#10;                &lt;answer&gt;&#10;                    &lt;guid&gt;908B9B409B2D4FD3B09734C64397E6FC&lt;/guid&gt;&#10;                    &lt;answertext&gt;&quot;Flag&quot; is to &quot;country&quo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B66E25A747F45DCA441808ECC36DD1D&lt;/guid&gt;&#10;            &lt;repollguid&gt;D867DEB333164A4CACEA0CFB533AB51A&lt;/repollguid&gt;&#10;            &lt;sourceid&gt;2DB2EB4E5A534C9385B0757412352D7D&lt;/sourceid&gt;&#10;            &lt;questiontext&gt;Cadet Jones receives _______ from those in his unit because he is fair, consistent, and shows good leadership skill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Motivation&lt;/answertext&gt;&#10;                    &lt;valuetype&gt;-1&lt;/valuetype&gt;&#10;                &lt;/answer&gt;&#10;                &lt;answer&gt;&#10;                    &lt;guid&gt;4808F470D80E4379B84B35BA2C73D4A1&lt;/guid&gt;&#10;                    &lt;answertext&gt;Leadership&lt;/answertext&gt;&#10;                    &lt;valuetype&gt;-1&lt;/valuetype&gt;&#10;                &lt;/answer&gt;&#10;                &lt;answer&gt;&#10;                    &lt;guid&gt;908B9B409B2D4FD3B09734C64397E6FC&lt;/guid&gt;&#10;                    &lt;answertext&gt;Respec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EF7ACD914E4DB3BED6A8A30C26043E&lt;/guid&gt;&#10;            &lt;repollguid&gt;D867DEB333164A4CACEA0CFB533AB51A&lt;/repollguid&gt;&#10;            &lt;sourceid&gt;2DB2EB4E5A534C9385B0757412352D7D&lt;/sourceid&gt;&#10;            &lt;questiontext&gt;Cadet Nixon was not sure about going to college because none of his family did.  However, after receiving encouragement from his best friend, he gained the _________ to start the application proces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Motivation&lt;/answertext&gt;&#10;                    &lt;valuetype&gt;-1&lt;/valuetype&gt;&#10;                &lt;/answer&gt;&#10;                &lt;answer&gt;&#10;                    &lt;guid&gt;4808F470D80E4379B84B35BA2C73D4A1&lt;/guid&gt;&#10;                    &lt;answertext&gt;Leadership&lt;/answertext&gt;&#10;                    &lt;valuetype&gt;1&lt;/valuetype&gt;&#10;                &lt;/answer&gt;&#10;                &lt;answer&gt;&#10;                    &lt;guid&gt;908B9B409B2D4FD3B09734C64397E6FC&lt;/guid&gt;&#10;                    &lt;answertext&gt;Respec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C3BA8C447CC4A05961D4DCF1962B0D6&lt;/guid&gt;&#10;        &lt;description /&gt;&#10;        &lt;date&gt;1/22/2018 10:08: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5CA85AA799F4DEFA8F23A277DA618CE&lt;/guid&gt;&#10;            &lt;repollguid&gt;AC02B5FB5F364835921D11A6DA9E220D&lt;/repollguid&gt;&#10;            &lt;sourceid&gt;05CD8C6756DD4E7184FCCF7BC262CBD4&lt;/sourceid&gt;&#10;            &lt;questiontext&gt;Read Case Study #1 (pg. 2-3)Would you like to be a member of Jon’s team?&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A3202FE499674872891A4C522BC1B9DF&lt;/guid&gt;&#10;                    &lt;answertext&gt;YES&lt;/answertext&gt;&#10;                    &lt;valuetype&gt;0&lt;/valuetype&gt;&#10;                &lt;/answer&gt;&#10;                &lt;answer&gt;&#10;                    &lt;guid&gt;E7CC92F7D6AC4AD7B5180A593BDE0C54&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C3BA8C447CC4A05961D4DCF1962B0D6&lt;/guid&gt;&#10;        &lt;description /&gt;&#10;        &lt;date&gt;1/22/2018 10:08: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266E792E534728866A972FEF08DC72&lt;/guid&gt;&#10;            &lt;repollguid&gt;AC02B5FB5F364835921D11A6DA9E220D&lt;/repollguid&gt;&#10;            &lt;sourceid&gt;05CD8C6756DD4E7184FCCF7BC262CBD4&lt;/sourceid&gt;&#10;            &lt;questiontext&gt;Read Case Study #2 (pg. 3)Would you like to be a member of Maria’s team?&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A3202FE499674872891A4C522BC1B9DF&lt;/guid&gt;&#10;                    &lt;answertext&gt;YES&lt;/answertext&gt;&#10;                    &lt;valuetype&gt;0&lt;/valuetype&gt;&#10;                &lt;/answer&gt;&#10;                &lt;answer&gt;&#10;                    &lt;guid&gt;E7CC92F7D6AC4AD7B5180A593BDE0C54&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7.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C3BA8C447CC4A05961D4DCF1962B0D6&lt;/guid&gt;&#10;        &lt;description /&gt;&#10;        &lt;date&gt;1/22/2018 10:08: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FC9F3C8F06416399FBE96A15F0FB3B&lt;/guid&gt;&#10;            &lt;repollguid&gt;AC02B5FB5F364835921D11A6DA9E220D&lt;/repollguid&gt;&#10;            &lt;sourceid&gt;05CD8C6756DD4E7184FCCF7BC262CBD4&lt;/sourceid&gt;&#10;            &lt;questiontext&gt;Read Case Study #3 (pg. 3-4)Would you like to be a member of Brian’s team?&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A3202FE499674872891A4C522BC1B9DF&lt;/guid&gt;&#10;                    &lt;answertext&gt;YES&lt;/answertext&gt;&#10;                    &lt;valuetype&gt;0&lt;/valuetype&gt;&#10;                &lt;/answer&gt;&#10;                &lt;answer&gt;&#10;                    &lt;guid&gt;E7CC92F7D6AC4AD7B5180A593BDE0C54&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A new squad leader is struggling with his confidence in his role and wants to quit.  You explain to him that it is important that he continue so he can apply these new skills to other areas in his life.  Other cadets also encourage him to continue and give him a pep talk.  However, after several more weeks he still seems frustrated and says, I just don’t know what I am doing. Which objective of leadership have YOU failed to provide to him?&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Purpose&lt;/answertext&gt;&#10;                    &lt;valuetype&gt;-1&lt;/valuetype&gt;&#10;                &lt;/answer&gt;&#10;                &lt;answer&gt;&#10;                    &lt;guid&gt;B71E5F8DD0F245448600CCAC4A03C49F&lt;/guid&gt;&#10;                    &lt;answertext&gt;Direction&lt;/answertext&gt;&#10;                    &lt;valuetype&gt;-1&lt;/valuetype&gt;&#10;                &lt;/answer&gt;&#10;                &lt;answer&gt;&#10;                    &lt;guid&gt;D6880AF814464E9785306C54D91B231E&lt;/guid&gt;&#10;                    &lt;answertext&gt;Motivation&lt;/answertext&gt;&#10;                    &lt;valuetype&gt;-1&lt;/valuetype&gt;&#10;                &lt;/answer&gt;&#10;                &lt;answer&gt;&#10;                    &lt;guid&gt;D1C459A467B141519EF974281C22B778&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Case Study #1&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47.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529A3496C16142488F76ED815CFA924F&lt;/guid&gt;&#10;            &lt;repollguid&gt;4968F6DB42C54CB1940F9EFBFB7076EB&lt;/repollguid&gt;&#10;            &lt;sourceid&gt;9DFB9D2F7F2644449D19DB72C1047504&lt;/sourceid&gt;&#10;            &lt;questiontext&gt;Case Study #2&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48.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6BACFAE965674985988CBB77EEAC4317&lt;/guid&gt;&#10;            &lt;repollguid&gt;4968F6DB42C54CB1940F9EFBFB7076EB&lt;/repollguid&gt;&#10;            &lt;sourceid&gt;9DFB9D2F7F2644449D19DB72C1047504&lt;/sourceid&gt;&#10;            &lt;questiontext&gt;Case Study #3&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4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One of the most important qualities of a leader is the ability to influence others to achieve their mission.  If a cadet under your command was learning a new skill, which method would you use to help him achieve his mission?&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Tell him how bad he is.&lt;/answertext&gt;&#10;                    &lt;valuetype&gt;-1&lt;/valuetype&gt;&#10;                &lt;/answer&gt;&#10;                &lt;answer&gt;&#10;                    &lt;guid&gt;B71E5F8DD0F245448600CCAC4A03C49F&lt;/guid&gt;&#10;                    &lt;answertext&gt;Encourage him to keep practicing.&lt;/answertext&gt;&#10;                    &lt;valuetype&gt;-1&lt;/valuetype&gt;&#10;                &lt;/answer&gt;&#10;                &lt;answer&gt;&#10;                    &lt;guid&gt;D6880AF814464E9785306C54D91B231E&lt;/guid&gt;&#10;                    &lt;answertext&gt;Give him guidance on how to improve.&lt;/answertext&gt;&#10;                    &lt;valuetype&gt;-1&lt;/valuetype&gt;&#10;                &lt;/answer&gt;&#10;                &lt;answer&gt;&#10;                    &lt;guid&gt;D1C459A467B141519EF974281C22B778&lt;/guid&gt;&#10;                    &lt;answertext&gt;Both B and C&lt;/answertext&gt;&#10;                    &lt;valuetype&gt;1&lt;/valuetype&gt;&#10;                &lt;/answer&gt;&#10;                &lt;answer&gt;&#10;                    &lt;guid&gt;F88846A0EDC34324A3768615CC1A173D&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4CA822F1984CB48C60B07E4FA6B818&lt;/guid&gt;&#10;        &lt;description /&gt;&#10;        &lt;date&gt;1/19/2018 1:47: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0DBF85C342C4F5F9FF62304900A49C6&lt;/guid&gt;&#10;            &lt;repollguid&gt;4176722D375145739755130750864400&lt;/repollguid&gt;&#10;            &lt;sourceid&gt;F20EA8AFAF2C4222ABDF25F6C3008768&lt;/sourceid&gt;&#10;            &lt;questiontext&gt;How many examples of &quot;good leaders&quot; have you had in your personal life (e.g., friends or family)?&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7E78CC09B4274C3C907244CA58D58F1B&lt;/guid&gt;&#10;                    &lt;answertext&gt;I have had many (5-10) good leaders in my personal life.&lt;/answertext&gt;&#10;                    &lt;valuetype&gt;0&lt;/valuetype&gt;&#10;                &lt;/answer&gt;&#10;                &lt;answer&gt;&#10;                    &lt;guid&gt;7C01FF5596A74E1A87BEBDE25B1EFEFD&lt;/guid&gt;&#10;                    &lt;answertext&gt;I have had a few (3-4) examples of good leaders in my personal life.&lt;/answertext&gt;&#10;                    &lt;valuetype&gt;0&lt;/valuetype&gt;&#10;                &lt;/answer&gt;&#10;                &lt;answer&gt;&#10;                    &lt;guid&gt;3A65747D10B74103B04DB89709712A41&lt;/guid&gt;&#10;                    &lt;answertext&gt;I can only think of 1-2 examples.&lt;/answertext&gt;&#10;                    &lt;valuetype&gt;0&lt;/valuetype&gt;&#10;                &lt;/answer&gt;&#10;                &lt;answer&gt;&#10;                    &lt;guid&gt;E3928B24E94D436C893231DC8A9542FC&lt;/guid&gt;&#10;                    &lt;answertext&gt;I can't think of any examples of good leaders that I have known personally.&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5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1D2592981EA4FFE9DCAFA7EDE8289D1&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0CF08DC09FF248BEBD2A91E0676F133E&lt;/guid&gt;&#10;                    &lt;answertext&gt;Teaching (Showing how something is done)&lt;/answertext&gt;&#10;                    &lt;valuetype&gt;-1&lt;/valuetype&gt;&#10;                &lt;/answer&gt;&#10;                &lt;answer&gt;&#10;                    &lt;guid&gt;64B01205CEC042D2997C31938BB8D402&lt;/guid&gt;&#10;                    &lt;answertext&gt;Encouraging (Providing support)&lt;/answertext&gt;&#10;                    &lt;valuetype&gt;-1&lt;/valuetype&gt;&#10;                &lt;/answer&gt;&#10;                &lt;answer&gt;&#10;                    &lt;guid&gt;D29687478E024183AA319D1D4C53A59B&lt;/guid&gt;&#10;                    &lt;answertext&gt;Coaching (Giving direction and guidance)&lt;/answertext&gt;&#10;                    &lt;valuetype&gt;-1&lt;/valuetype&gt;&#10;                &lt;/answer&gt;&#10;                &lt;answer&gt;&#10;                    &lt;guid&gt;5F9A94CF480E468F8E790315CD5B813D&lt;/guid&gt;&#10;                    &lt;answertext&gt;Mentoring (Being a role mode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4.xml><?xml version="1.0" encoding="utf-8"?>
<p:tagLst xmlns:a="http://schemas.openxmlformats.org/drawingml/2006/main" xmlns:r="http://schemas.openxmlformats.org/officeDocument/2006/relationships" xmlns:p="http://schemas.openxmlformats.org/presentationml/2006/main">
  <p:tag name="ZEROBASED" val="False"/>
</p:tagLst>
</file>

<file path=ppt/tags/tag55.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5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00A3D26527A4A4BA07B79627B9CF793&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Girl&lt;/answertext&gt;&#10;                    &lt;valuetype&gt;0&lt;/valuetype&gt;&#10;                &lt;/answer&gt;&#10;                &lt;answer&gt;&#10;                    &lt;guid&gt;64B01205CEC042D2997C31938BB8D402&lt;/guid&gt;&#10;                    &lt;answertext&gt;Teacher&lt;/answertext&gt;&#10;                    &lt;valuetype&gt;0&lt;/valuetype&gt;&#10;                &lt;/answer&gt;&#10;                &lt;answer&gt;&#10;                    &lt;guid&gt;D29687478E024183AA319D1D4C53A59B&lt;/guid&gt;&#10;                    &lt;answertext&gt;Janito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34F7C4C57F3427392FBD97346ECE1B5&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My mother&lt;/answertext&gt;&#10;                    &lt;valuetype&gt;0&lt;/valuetype&gt;&#10;                &lt;/answer&gt;&#10;                &lt;answer&gt;&#10;                    &lt;guid&gt;64B01205CEC042D2997C31938BB8D402&lt;/guid&gt;&#10;                    &lt;answertext&gt;My father&lt;/answertext&gt;&#10;                    &lt;valuetype&gt;0&lt;/valuetype&gt;&#10;                &lt;/answer&gt;&#10;                &lt;answer&gt;&#10;                    &lt;guid&gt;D29687478E024183AA319D1D4C53A59B&lt;/guid&gt;&#10;                    &lt;answertext&gt;Another family member&lt;/answertext&gt;&#10;                    &lt;valuetype&gt;0&lt;/valuetype&gt;&#10;                &lt;/answer&gt;&#10;                &lt;answer&gt;&#10;                    &lt;guid&gt;5F9A94CF480E468F8E790315CD5B813D&lt;/guid&gt;&#10;                    &lt;answertext&gt;My Marine Corps JROTC instructor&lt;/answertext&gt;&#10;                    &lt;valuetype&gt;0&lt;/valuetype&gt;&#10;                &lt;/answer&gt;&#10;                &lt;answer&gt;&#10;                    &lt;guid&gt;955B629F47644162BEDC5D879A12D8B7&lt;/guid&gt;&#10;                    &lt;answertext&gt;Another teacher/staff at my school&lt;/answertext&gt;&#10;                    &lt;valuetype&gt;0&lt;/valuetype&gt;&#10;                &lt;/answer&gt;&#10;                &lt;answer&gt;&#10;                    &lt;guid&gt;62A7DC68A5204584A5BC8FA2F6424405&lt;/guid&gt;&#10;                    &lt;answertext&gt;A friend&lt;/answertext&gt;&#10;                    &lt;valuetype&gt;0&lt;/valuetype&gt;&#10;                &lt;/answer&gt;&#10;                &lt;answer&gt;&#10;                    &lt;guid&gt;50AC21D0464548EE80FF93D15E16AD1E&lt;/guid&gt;&#10;                    &lt;answertext&gt;Other perso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6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0AA5BBE10D4F8483D58962FE38769D&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Yes, I am this type of person.&lt;/answertext&gt;&#10;                    &lt;valuetype&gt;0&lt;/valuetype&gt;&#10;                &lt;/answer&gt;&#10;                &lt;answer&gt;&#10;                    &lt;guid&gt;64B01205CEC042D2997C31938BB8D402&lt;/guid&gt;&#10;                    &lt;answertext&gt;I am sometimes this type of person, but could use some growth in this area.&lt;/answertext&gt;&#10;                    &lt;valuetype&gt;0&lt;/valuetype&gt;&#10;                &lt;/answer&gt;&#10;                &lt;answer&gt;&#10;                    &lt;guid&gt;D29687478E024183AA319D1D4C53A59B&lt;/guid&gt;&#10;                    &lt;answertext&gt;I want to be this type of person, but it does not come naturally.&lt;/answertext&gt;&#10;                    &lt;valuetype&gt;0&lt;/valuetype&gt;&#10;                &lt;/answer&gt;&#10;                &lt;answer&gt;&#10;                    &lt;guid&gt;5F9A94CF480E468F8E790315CD5B813D&lt;/guid&gt;&#10;                    &lt;answertext&gt;I am not this type of person, but need to learn how to develop this quality.&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4.xml><?xml version="1.0" encoding="utf-8"?>
<p:tagLst xmlns:a="http://schemas.openxmlformats.org/drawingml/2006/main" xmlns:r="http://schemas.openxmlformats.org/officeDocument/2006/relationships" xmlns:p="http://schemas.openxmlformats.org/presentationml/2006/main">
  <p:tag name="ZEROBASED" val="False"/>
</p:tagLst>
</file>

<file path=ppt/tags/tag65.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66.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6BACFAE965674985988CBB77EEAC4317&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67.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68.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69.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7.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70.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The process of leadership develop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is a one time event.&lt;/answertext&gt;&#10;                    &lt;valuetype&gt;-1&lt;/valuetype&gt;&#10;                &lt;/answer&gt;&#10;                &lt;answer&gt;&#10;                    &lt;guid&gt;B71E5F8DD0F245448600CCAC4A03C49F&lt;/guid&gt;&#10;                    &lt;answertext&gt;is continuous.&lt;/answertext&gt;&#10;                    &lt;valuetype&gt;-1&lt;/valuetype&gt;&#10;                &lt;/answer&gt;&#10;                &lt;answer&gt;&#10;                    &lt;guid&gt;D6880AF814464E9785306C54D91B231E&lt;/guid&gt;&#10;                    &lt;answertext&gt;requires self-study, education, and training.&lt;/answertext&gt;&#10;                    &lt;valuetype&gt;-1&lt;/valuetype&gt;&#10;                &lt;/answer&gt;&#10;                &lt;answer&gt;&#10;                    &lt;guid&gt;D1C459A467B141519EF974281C22B778&lt;/guid&gt;&#10;                    &lt;answertext&gt;B and C&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Custom 3">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3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4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1183</Words>
  <Application>Microsoft Office PowerPoint</Application>
  <PresentationFormat>On-screen Show (4:3)</PresentationFormat>
  <Paragraphs>219</Paragraphs>
  <Slides>40</Slides>
  <Notes>11</Notes>
  <HiddenSlides>6</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40</vt:i4>
      </vt:variant>
      <vt:variant>
        <vt:lpstr>Custom Shows</vt:lpstr>
      </vt:variant>
      <vt:variant>
        <vt:i4>5</vt:i4>
      </vt:variant>
    </vt:vector>
  </HeadingPairs>
  <TitlesOfParts>
    <vt:vector size="57" baseType="lpstr">
      <vt:lpstr>Arial</vt:lpstr>
      <vt:lpstr>Calibri</vt:lpstr>
      <vt:lpstr>Corbel</vt:lpstr>
      <vt:lpstr>Times New Roman</vt:lpstr>
      <vt:lpstr>Verdana</vt:lpstr>
      <vt:lpstr>Wingdings</vt:lpstr>
      <vt:lpstr>Wingdings 2</vt:lpstr>
      <vt:lpstr>Wingdings 3</vt:lpstr>
      <vt:lpstr>1_MCJROTC Template</vt:lpstr>
      <vt:lpstr>2_MCJROTC Template</vt:lpstr>
      <vt:lpstr>3_MCJROTC Template</vt:lpstr>
      <vt:lpstr>4_MCJROTC Template</vt:lpstr>
      <vt:lpstr>Leadership Defined</vt:lpstr>
      <vt:lpstr>PowerPoint Presentation</vt:lpstr>
      <vt:lpstr>Lesson Objectives</vt:lpstr>
      <vt:lpstr>Team Assignment</vt:lpstr>
      <vt:lpstr>How many examples of "good leaders" have you had in your personal life (e.g., friends or family)?</vt:lpstr>
      <vt:lpstr>The process of leadership development...</vt:lpstr>
      <vt:lpstr>Key Words / Word Wall</vt:lpstr>
      <vt:lpstr>Key Words / Word Wall</vt:lpstr>
      <vt:lpstr>Key Word Question Slide Index</vt:lpstr>
      <vt:lpstr>Doing what you’re told</vt:lpstr>
      <vt:lpstr>Influence</vt:lpstr>
      <vt:lpstr>The "President" is to the "United States" as...</vt:lpstr>
      <vt:lpstr>Cadet Jones receives _______ from those in his unit because he is fair, consistent, and shows good leadership skills.</vt:lpstr>
      <vt:lpstr>Cadet Nixon was not sure about going to college because none of his family did.  However, after receiving encouragement from his best friend, he gained the _________ to start the application process.</vt:lpstr>
      <vt:lpstr>Opening Question</vt:lpstr>
      <vt:lpstr>Introduction</vt:lpstr>
      <vt:lpstr>Definition</vt:lpstr>
      <vt:lpstr>Definition</vt:lpstr>
      <vt:lpstr>Lesson Question</vt:lpstr>
      <vt:lpstr>Read Case Study #1 (pg. 2-3) Would you like to be a member of Jon’s team?</vt:lpstr>
      <vt:lpstr>Read Case Study #2 (pg. 3) Would you like to be a member of Maria’s team?</vt:lpstr>
      <vt:lpstr>Read Case Study #3 (pg. 3-4) Would you like to be a member of Brian’s team?</vt:lpstr>
      <vt:lpstr>A new squad leader is struggling with his confidence in his role and wants to quit.  You explain to him that it is important that he continue so he can apply these new skills to other areas in his life.  Other cadets also encourage him to continue and give him a pep talk.  However, after several more weeks he still seems frustrated and says, I just don’t know what I am doing. Which objective of leadership have YOU failed to provide to him?</vt:lpstr>
      <vt:lpstr>Case Study #1</vt:lpstr>
      <vt:lpstr>Case Study #2</vt:lpstr>
      <vt:lpstr>Case Study #3</vt:lpstr>
      <vt:lpstr>Optional Video Questions</vt:lpstr>
      <vt:lpstr>One of the most important qualities of a leader is the ability to influence others to achieve their mission.  If a cadet under your command was learning a new skill, which method would you use to help him achieve his mission?</vt:lpstr>
      <vt:lpstr>Which method of influencing others is your strength? After you select, provide an example of when you influenced someone else, or someone influenced you, in a positive way.  Why was it successful?</vt:lpstr>
      <vt:lpstr>Which person was the most effective at influencing the student to keep practicing?</vt:lpstr>
      <vt:lpstr>Who in your life encourages you the MOST to keep trying at things you are just learning?</vt:lpstr>
      <vt:lpstr>Are YOU the type of person that supports others when they are trying something new and need encouragement and motivation?</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Bennetts</dc:creator>
  <cp:lastModifiedBy>Andy Bennetts</cp:lastModifiedBy>
  <cp:revision>23</cp:revision>
  <dcterms:created xsi:type="dcterms:W3CDTF">2018-01-18T23:36:22Z</dcterms:created>
  <dcterms:modified xsi:type="dcterms:W3CDTF">2018-03-02T18:02:25Z</dcterms:modified>
</cp:coreProperties>
</file>