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activeX/activeX2.xml" ContentType="application/vnd.ms-office.activeX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997" r:id="rId2"/>
    <p:sldMasterId id="2147484002" r:id="rId3"/>
    <p:sldMasterId id="2147484007" r:id="rId4"/>
  </p:sldMasterIdLst>
  <p:notesMasterIdLst>
    <p:notesMasterId r:id="rId44"/>
  </p:notesMasterIdLst>
  <p:sldIdLst>
    <p:sldId id="328" r:id="rId5"/>
    <p:sldId id="354" r:id="rId6"/>
    <p:sldId id="330" r:id="rId7"/>
    <p:sldId id="401" r:id="rId8"/>
    <p:sldId id="414" r:id="rId9"/>
    <p:sldId id="420" r:id="rId10"/>
    <p:sldId id="386" r:id="rId11"/>
    <p:sldId id="427" r:id="rId12"/>
    <p:sldId id="429" r:id="rId13"/>
    <p:sldId id="430" r:id="rId14"/>
    <p:sldId id="431" r:id="rId15"/>
    <p:sldId id="432" r:id="rId16"/>
    <p:sldId id="428" r:id="rId17"/>
    <p:sldId id="331" r:id="rId18"/>
    <p:sldId id="367" r:id="rId19"/>
    <p:sldId id="388" r:id="rId20"/>
    <p:sldId id="389" r:id="rId21"/>
    <p:sldId id="390" r:id="rId22"/>
    <p:sldId id="391" r:id="rId23"/>
    <p:sldId id="421" r:id="rId24"/>
    <p:sldId id="422" r:id="rId25"/>
    <p:sldId id="368" r:id="rId26"/>
    <p:sldId id="373" r:id="rId27"/>
    <p:sldId id="385" r:id="rId28"/>
    <p:sldId id="375" r:id="rId29"/>
    <p:sldId id="387" r:id="rId30"/>
    <p:sldId id="392" r:id="rId31"/>
    <p:sldId id="393" r:id="rId32"/>
    <p:sldId id="394" r:id="rId33"/>
    <p:sldId id="423" r:id="rId34"/>
    <p:sldId id="424" r:id="rId35"/>
    <p:sldId id="408" r:id="rId36"/>
    <p:sldId id="398" r:id="rId37"/>
    <p:sldId id="399" r:id="rId38"/>
    <p:sldId id="409" r:id="rId39"/>
    <p:sldId id="410" r:id="rId40"/>
    <p:sldId id="411" r:id="rId41"/>
    <p:sldId id="412" r:id="rId42"/>
    <p:sldId id="413" r:id="rId43"/>
  </p:sldIdLst>
  <p:sldSz cx="9144000" cy="6858000" type="screen4x3"/>
  <p:notesSz cx="6858000" cy="9144000"/>
  <p:custShowLst>
    <p:custShow name="Participant Leaders" id="0">
      <p:sldLst>
        <p:sld r:id="rId39"/>
      </p:sldLst>
    </p:custShow>
    <p:custShow name="Team Scores" id="1">
      <p:sldLst>
        <p:sld r:id="rId40"/>
      </p:sldLst>
    </p:custShow>
    <p:custShow name="Team MVP" id="2">
      <p:sldLst>
        <p:sld r:id="rId41"/>
      </p:sldLst>
    </p:custShow>
    <p:custShow name="Fastest" id="3">
      <p:sldLst>
        <p:sld r:id="rId42"/>
      </p:sldLst>
    </p:custShow>
    <p:custShow name="Whiteboard" id="4">
      <p:sldLst>
        <p:sld r:id="rId43"/>
      </p:sldLst>
    </p:custShow>
  </p:custShowLst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00C20"/>
    <a:srgbClr val="00133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5" autoAdjust="0"/>
    <p:restoredTop sz="94361" autoAdjust="0"/>
  </p:normalViewPr>
  <p:slideViewPr>
    <p:cSldViewPr>
      <p:cViewPr varScale="1">
        <p:scale>
          <a:sx n="107" d="100"/>
          <a:sy n="107" d="100"/>
        </p:scale>
        <p:origin x="8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62474-EDF7-4D79-91EC-C17B88AC1573}" type="datetimeFigureOut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7BDE6C-C795-4B0B-9F60-F6718834F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17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31A05-E794-4D1B-8B0F-AF0DA32362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70EB4-C618-4975-A716-613F2A8709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9F6D0-3C30-480D-A4AA-5E4F6257B65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F6278E-E5B2-4403-B2D0-5E9D1657CEF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E1258C-DC56-44D6-BEE4-C71F2841CC9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A018D-23B6-4B7E-A36A-E812DCAEAC6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045C1-D78E-42E3-97E2-651E90EE91D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F06D2-3056-486C-B6C8-A6373AE791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C3C09-D199-4109-B8B2-900E1392565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A31CDD-3BF8-4380-8480-B98C8B58723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225FD-3385-46CD-A58C-DF95D359B1A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F67500-10C8-4208-B5BC-39768C1E47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6208DC-15A7-42B7-B950-852400E9C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4D66DB-44EB-44FA-AFBC-8AE78A71F7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AEFED-4EFC-4C37-B760-876469B16D2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0A8FC1-4957-4124-8B66-50BBE000931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6432B-B90E-4FEB-9142-ACAE60C3528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F58451-40A3-48CA-A74D-3C2A46D591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31CFF-647A-4C78-A320-35ACCA037A3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E50C9-B2C3-4762-9456-D43BDADFFF1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0FE430-1C83-497F-A7E3-4655688C5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3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52D9D5-494A-4755-8CAA-DC01B7FC7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3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2D2379-64A2-46C2-94C9-46C28C802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9E6F04-976F-4526-B7C6-3CF54A734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7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B0D71B-BA93-466C-89B8-172C862E2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9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E94ADB-E6D5-465A-94FA-E16BC8A8F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7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F836A3-2E86-4A0C-BF72-6D7F29619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3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B1BC3D-5E78-4928-AE46-708F4D73B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5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70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440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F8C700-5B74-4402-B8FD-CF1514CAF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47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063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875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034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1843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576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17783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5226F-909D-48FF-AD1B-32A2194B053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C0B25-B734-4232-9072-EBA7BDABAF51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99D5D4-7A70-4344-BB80-6EEF207146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E621D78-DC21-431E-B8F0-B0E2018C654E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F1B0C-000D-4CDF-8400-D892F7F6D692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0EE38959-0D2E-4602-A0B0-8C29CDFCD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5CFCB07-74DD-4DF9-A44F-708C915F096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B5378-FB6C-486F-A9E2-4379B53C8E3C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14E983E-77FF-4E0C-B676-AFFBC6769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7B3254-57C0-436E-A70F-A6B1201E867D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7BE3E-D1B3-4629-92E9-1075A895B677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276918A-5205-447C-AB65-8DBE41A40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E0C1254-693D-40B6-BDB9-BF60583C78F0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9ABD46-7707-44C1-A950-70553CA4A2E6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DAB336F9-E11F-417C-A646-460E3B61D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826E97F-DA42-4568-94A2-44F698887A1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4958E2-419F-4680-A973-4AA94D04756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28" name="Picture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C53CC1-366A-4225-A7D2-B9DEC5443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9" name="Rectangl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A7AB4F14-993F-41B5-B8CB-E3C6B8E92A9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298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981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813645-22EA-4490-A303-D66CBB64D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8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6010E1-CF27-4715-AA9D-3EB952D2F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0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04AB26-B32A-4A6F-9FF9-BD9E92A60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1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C190BC-D6B2-4988-8F54-1EEEAA329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7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454BEB-4533-494B-B551-6E092E618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33933C-DA92-48B7-A42D-031AF920F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65884F-0239-4314-B099-7425A26DC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6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7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8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200400"/>
            <a:ext cx="8001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Introduction to MCJROTC Uniforms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/>
              <a:t>LE1-C5S3T2pg267-275 Introduction to MCJROTC Uniforms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876216A-9F6D-424E-9516-088D246E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Rank insignia worn by enlisted personnel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D90D0044-C5D9-43F5-9402-3A2753DFBFE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Leatherneck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Chevrons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Subdued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Epaulettes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50E881-108A-4113-879B-C914682A2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(LE1-C5S3T2:KW2)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4A3485CF-3481-46F6-B321-BBD564B25AEA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8D6D54B9-F976-4915-BDC8-7A6B156907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0662B1B7-D19C-491C-9D85-82821649CEA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430" y="4258235"/>
            <a:ext cx="427182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1B9C6B64-DE97-4D5A-9C74-8334C447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Ornamental shoulder piece or decoration used for rank insignia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C675D85-EDB9-4FDC-B99C-438E350C528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Leatherneck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Chevrons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Subdued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Epaulettes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F745CA-6707-45EB-968D-0BF2BCA11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(LE1-C5S3T2:KW3)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9FF3EB04-72F5-4CFB-AA4A-7F3A7008218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40C0C60E-AA47-461B-A912-764B49DD36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F90440EA-1CBE-4BD2-B56C-D0947682F8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2847" y="5562600"/>
            <a:ext cx="388347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94DE935-E04E-42EA-9DC2-C2434A39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A piece designed to keep the head erect to maintain a constant military appearance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0AA7669-F94B-4FA2-B2DD-374C4DD87B0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Leatherneck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Chevrons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Subdued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Epaulettes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3538F-6918-4996-AC4D-7B00F7C3A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(LE1-C5S3T2:KW4)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A2A0DDB6-87BA-4A25-8358-F933E3C7683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4E1C3CF5-D297-4231-8B74-272CCEF411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140B2963-7A29-41AB-B2E6-D603F596DFE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17930" y="3605530"/>
            <a:ext cx="393700" cy="43307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5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Think about your knowledge of uniforms.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uniform combinations that you can describe.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9" name="ShockwaveFlash1" r:id="rId3" imgW="1138320" imgH="1365120"/>
        </mc:Choice>
        <mc:Fallback>
          <p:control name="ShockwaveFlash1" r:id="rId3" imgW="1138320" imgH="1365120">
            <p:pic>
              <p:nvPicPr>
                <p:cNvPr id="10" name="ShockwaveFlash1">
                  <a:extLst>
                    <a:ext uri="{FF2B5EF4-FFF2-40B4-BE49-F238E27FC236}">
                      <a16:creationId xmlns:a16="http://schemas.microsoft.com/office/drawing/2014/main" id="{966231EF-0A46-4A31-B36E-001ECBFFCA0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238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334000" cy="426720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SzPct val="75000"/>
            </a:pPr>
            <a:r>
              <a:rPr lang="en-US" altLang="en-US" sz="3200"/>
              <a:t>The word uniform comes from two Latin words </a:t>
            </a:r>
            <a:r>
              <a:rPr lang="en-US" altLang="en-US" sz="3200" i="1">
                <a:solidFill>
                  <a:srgbClr val="FFFF00"/>
                </a:solidFill>
              </a:rPr>
              <a:t>unus </a:t>
            </a:r>
            <a:r>
              <a:rPr lang="en-US" altLang="en-US" sz="3200"/>
              <a:t>and </a:t>
            </a:r>
            <a:r>
              <a:rPr lang="en-US" altLang="en-US" sz="3200" i="1">
                <a:solidFill>
                  <a:srgbClr val="FFFF00"/>
                </a:solidFill>
              </a:rPr>
              <a:t>forma</a:t>
            </a:r>
            <a:r>
              <a:rPr lang="en-US" altLang="en-US" sz="3200" i="1"/>
              <a:t> </a:t>
            </a:r>
            <a:r>
              <a:rPr lang="en-US" altLang="en-US" sz="3200"/>
              <a:t>which mean </a:t>
            </a:r>
            <a:r>
              <a:rPr lang="en-US" altLang="en-US" sz="3200">
                <a:solidFill>
                  <a:srgbClr val="FFFF00"/>
                </a:solidFill>
              </a:rPr>
              <a:t>one form</a:t>
            </a:r>
            <a:r>
              <a:rPr lang="en-US" altLang="en-US" sz="3200"/>
              <a:t>. 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en-US" altLang="en-US" sz="3200"/>
              <a:t>From the earliest times soldiers in battle have needed a way to distinguish friend from foe.</a:t>
            </a:r>
            <a:endParaRPr lang="en-US" alt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7733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8610600" cy="4724400"/>
          </a:xfrm>
        </p:spPr>
        <p:txBody>
          <a:bodyPr/>
          <a:lstStyle/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The development of uniforms eliminated the problem with distinguishing armies</a:t>
            </a:r>
            <a:r>
              <a:rPr lang="en-US" altLang="en-US" sz="3200">
                <a:solidFill>
                  <a:schemeClr val="bg2"/>
                </a:solidFill>
              </a:rPr>
              <a:t>.  </a:t>
            </a:r>
          </a:p>
          <a:p>
            <a:pPr eaLnBrk="1" hangingPunct="1"/>
            <a:endParaRPr lang="en-US" altLang="en-US" sz="120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bg2"/>
                </a:solidFill>
              </a:rPr>
              <a:t>It also identified </a:t>
            </a:r>
            <a:r>
              <a:rPr lang="en-US" altLang="en-US" sz="3200">
                <a:solidFill>
                  <a:srgbClr val="FFFF00"/>
                </a:solidFill>
              </a:rPr>
              <a:t>ranks </a:t>
            </a:r>
            <a:r>
              <a:rPr lang="en-US" altLang="en-US" sz="3200">
                <a:solidFill>
                  <a:schemeClr val="bg2"/>
                </a:solidFill>
              </a:rPr>
              <a:t>and </a:t>
            </a:r>
            <a:r>
              <a:rPr lang="en-US" altLang="en-US" sz="3200">
                <a:solidFill>
                  <a:srgbClr val="FFFF00"/>
                </a:solidFill>
              </a:rPr>
              <a:t>arms </a:t>
            </a:r>
            <a:r>
              <a:rPr lang="en-US" altLang="en-US" sz="3200">
                <a:solidFill>
                  <a:schemeClr val="bg2"/>
                </a:solidFill>
              </a:rPr>
              <a:t>in each army</a:t>
            </a:r>
            <a:r>
              <a:rPr lang="en-US" altLang="en-US" sz="3200"/>
              <a:t>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By the 19</a:t>
            </a:r>
            <a:r>
              <a:rPr lang="en-US" altLang="en-US" sz="3200" baseline="30000"/>
              <a:t>th</a:t>
            </a:r>
            <a:r>
              <a:rPr lang="en-US" altLang="en-US" sz="3200"/>
              <a:t> century uniforms were green, gray, and khaki, similar to today’s colors.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Camouflage uniforms are designed to reduce reflection with </a:t>
            </a:r>
            <a:r>
              <a:rPr lang="en-US" altLang="en-US" sz="3200">
                <a:solidFill>
                  <a:srgbClr val="FFFF00"/>
                </a:solidFill>
              </a:rPr>
              <a:t>subdued</a:t>
            </a:r>
            <a:r>
              <a:rPr lang="en-US" altLang="en-US" sz="3200"/>
              <a:t> rank and insignia.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953000" cy="4498975"/>
          </a:xfrm>
        </p:spPr>
        <p:txBody>
          <a:bodyPr/>
          <a:lstStyle/>
          <a:p>
            <a:pPr eaLnBrk="1" hangingPunct="1"/>
            <a:endParaRPr lang="en-US" altLang="en-US" sz="100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In 1775 Continental Marines wore green coats with white facing, white waistcoats, white breeches, short black spats, and round felt hats.</a:t>
            </a:r>
          </a:p>
          <a:p>
            <a:pPr eaLnBrk="1" hangingPunct="1"/>
            <a:endParaRPr lang="en-US" altLang="en-US" sz="120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Every Marine wore a leather neckpiece from which we get the name “</a:t>
            </a:r>
            <a:r>
              <a:rPr lang="en-US" altLang="en-US">
                <a:solidFill>
                  <a:srgbClr val="FFFF00"/>
                </a:solidFill>
              </a:rPr>
              <a:t>leatherneck</a:t>
            </a:r>
            <a:r>
              <a:rPr lang="en-US" altLang="en-US"/>
              <a:t>.”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History of the Marine Corps Uniform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2860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953000" cy="4498975"/>
          </a:xfrm>
        </p:spPr>
        <p:txBody>
          <a:bodyPr/>
          <a:lstStyle/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/>
              <a:t>The first uniform regulations were issued in 1804.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Chevrons</a:t>
            </a:r>
            <a:r>
              <a:rPr lang="en-US" altLang="en-US">
                <a:solidFill>
                  <a:schemeClr val="bg2"/>
                </a:solidFill>
              </a:rPr>
              <a:t> were introduced in 1822 and in 1834, the blues were replaced with green.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In 1839, the traditional Marine Corps colors of blue, white, and scarlet were restored.</a:t>
            </a:r>
            <a:endParaRPr lang="en-US" alt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History of the Marine Corps Uniform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44688"/>
            <a:ext cx="1981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458200" cy="4876800"/>
          </a:xfrm>
        </p:spPr>
        <p:txBody>
          <a:bodyPr/>
          <a:lstStyle/>
          <a:p>
            <a:pPr eaLnBrk="1" hangingPunct="1"/>
            <a:endParaRPr lang="en-US" altLang="en-US" sz="1000" b="1"/>
          </a:p>
          <a:p>
            <a:pPr eaLnBrk="1" hangingPunct="1"/>
            <a:r>
              <a:rPr lang="en-US" altLang="en-US"/>
              <a:t>At the time of the Civil War the service uniform was virtually a copy of the Army uniform.  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/>
              <a:t>Everyone wore the dress uniform with gold </a:t>
            </a:r>
            <a:r>
              <a:rPr lang="en-US" altLang="en-US">
                <a:solidFill>
                  <a:srgbClr val="FFFF00"/>
                </a:solidFill>
              </a:rPr>
              <a:t>epaulettes</a:t>
            </a:r>
            <a:r>
              <a:rPr lang="en-US" altLang="en-US"/>
              <a:t>, a white cross-belt, and high crowned hat with scarlet pompons.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/>
              <a:t>In 1875, the leather neckpiece was abolished.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/>
              <a:t>In 1912, a forest green uniform was adopted and with a few minor changes is in use today.</a:t>
            </a:r>
            <a:endParaRPr lang="en-US" altLang="en-US" b="1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History of the Marine Corps Uniform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610600" cy="4800600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History of the Marine Corps Uniform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905000"/>
            <a:ext cx="80010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During WWI, the Marines in France wore Army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olive drab uniforms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and after the war went back to standard blues, khakis, and greens.</a:t>
            </a:r>
          </a:p>
          <a:p>
            <a:pPr>
              <a:defRPr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By 1942, the green utility uniform and field shoes had been adopted replacing both the khaki uniform and felt field hat.</a:t>
            </a:r>
          </a:p>
          <a:p>
            <a:pPr>
              <a:defRPr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With the arrival of the utilities, the basic field outfit of the Marine Corps uniforms had reached virtually what it is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209800"/>
            <a:ext cx="7315200" cy="25146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  <a:buFont typeface="Wingdings 2" pitchFamily="18" charset="2"/>
              <a:buNone/>
            </a:pPr>
            <a:r>
              <a:rPr lang="en-US" altLang="en-US" sz="3600"/>
              <a:t>   This lesson provides an overview of the various Marine Corps uniforms from colonial times through today’s MCJROTC uniform.</a:t>
            </a:r>
          </a:p>
          <a:p>
            <a:pPr eaLnBrk="1" hangingPunct="1">
              <a:buSzPct val="75000"/>
              <a:buFont typeface="Wingdings 2" pitchFamily="18" charset="2"/>
              <a:buNone/>
            </a:pPr>
            <a:endParaRPr lang="en-US" altLang="en-U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8461D12-5CD2-4C71-930E-5958269C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The word uniform comes from two Latin words "</a:t>
            </a:r>
            <a:r>
              <a:rPr lang="en-US" sz="4400" b="0" dirty="0" err="1"/>
              <a:t>uns</a:t>
            </a:r>
            <a:r>
              <a:rPr lang="en-US" sz="4400" b="0" dirty="0"/>
              <a:t>" and "forma" which mean...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13BC0C73-F988-49E3-A24D-71C6659C2E6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many types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unit forms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one form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A236BD-858C-4FE9-884E-F10ED1E5F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4434EC2C-C3FF-43E0-B237-A3985512C44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F65405FC-81F3-4518-8D9D-64A71A9C3F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248A3F83-ACD1-4340-A142-970560C07D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0" y="4876800"/>
            <a:ext cx="430331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b="0" dirty="0"/>
              <a:t>At the time of the Civil War the service uniform was virtually a copy of the Army uniform.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212408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8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Marine Corps Uniforms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1752600"/>
            <a:ext cx="8686800" cy="49530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endParaRPr lang="en-US" altLang="en-US" sz="1000"/>
          </a:p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/>
              <a:t>   Presently, Marine Corps uniforms are divided into three  </a:t>
            </a:r>
          </a:p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/>
              <a:t>   categories: </a:t>
            </a:r>
            <a:r>
              <a:rPr lang="en-US" altLang="en-US">
                <a:solidFill>
                  <a:srgbClr val="FFFF00"/>
                </a:solidFill>
              </a:rPr>
              <a:t>dress</a:t>
            </a:r>
            <a:r>
              <a:rPr lang="en-US" altLang="en-US"/>
              <a:t>, </a:t>
            </a:r>
            <a:r>
              <a:rPr lang="en-US" altLang="en-US">
                <a:solidFill>
                  <a:srgbClr val="FFFF00"/>
                </a:solidFill>
              </a:rPr>
              <a:t>service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FFFF00"/>
                </a:solidFill>
              </a:rPr>
              <a:t>utility</a:t>
            </a:r>
            <a:r>
              <a:rPr lang="en-US" altLang="en-US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429000"/>
            <a:ext cx="995362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459163"/>
            <a:ext cx="90328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402013"/>
            <a:ext cx="1171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Dress Uniforms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endParaRPr lang="en-US" altLang="en-US" sz="1000">
              <a:latin typeface="Arial" charset="0"/>
            </a:endParaRPr>
          </a:p>
          <a:p>
            <a:pPr marL="0" indent="0" defTabSz="379413" eaLnBrk="1" hangingPunct="1">
              <a:buClr>
                <a:schemeClr val="bg1"/>
              </a:buClr>
              <a:buSzPct val="90000"/>
            </a:pPr>
            <a:r>
              <a:rPr lang="en-US" altLang="en-US">
                <a:latin typeface="Arial" charset="0"/>
              </a:rPr>
              <a:t>  </a:t>
            </a:r>
            <a:r>
              <a:rPr lang="en-US" altLang="en-US"/>
              <a:t>The </a:t>
            </a:r>
            <a:r>
              <a:rPr lang="en-US" altLang="en-US">
                <a:solidFill>
                  <a:srgbClr val="FFFF00"/>
                </a:solidFill>
              </a:rPr>
              <a:t>dress uniform </a:t>
            </a:r>
            <a:r>
              <a:rPr lang="en-US" altLang="en-US"/>
              <a:t>is for parades, ceremonies, reviews, 	and official social occasions.</a:t>
            </a:r>
          </a:p>
          <a:p>
            <a:pPr marL="0" indent="0" defTabSz="379413" eaLnBrk="1" hangingPunct="1">
              <a:buClr>
                <a:schemeClr val="bg1"/>
              </a:buClr>
              <a:buSzPct val="90000"/>
            </a:pPr>
            <a:endParaRPr lang="en-US" altLang="en-US" sz="1800"/>
          </a:p>
          <a:p>
            <a:pPr marL="0" indent="0" defTabSz="379413" eaLnBrk="1" hangingPunct="1">
              <a:buClr>
                <a:schemeClr val="bg1"/>
              </a:buClr>
              <a:buSzPct val="90000"/>
            </a:pPr>
            <a:r>
              <a:rPr lang="en-US" altLang="en-US"/>
              <a:t>  There are </a:t>
            </a:r>
            <a:r>
              <a:rPr lang="en-US" altLang="en-US">
                <a:solidFill>
                  <a:srgbClr val="FFFF00"/>
                </a:solidFill>
              </a:rPr>
              <a:t>six</a:t>
            </a:r>
            <a:r>
              <a:rPr lang="en-US" altLang="en-US"/>
              <a:t> categories of the dress uniforms:</a:t>
            </a:r>
          </a:p>
          <a:p>
            <a:pPr marL="900113" lvl="2" indent="-342900" defTabSz="379413" eaLnBrk="1" hangingPunct="1"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en-US"/>
              <a:t> </a:t>
            </a:r>
            <a:r>
              <a:rPr lang="en-US" altLang="en-US" sz="2400"/>
              <a:t>Blue-White Dress A</a:t>
            </a:r>
          </a:p>
          <a:p>
            <a:pPr marL="900113" lvl="2" indent="-342900" defTabSz="379413" eaLnBrk="1" hangingPunct="1"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en-US" sz="2400"/>
              <a:t> Blue-White Dress B</a:t>
            </a:r>
          </a:p>
          <a:p>
            <a:pPr marL="900113" lvl="2" indent="-342900" defTabSz="379413" eaLnBrk="1" hangingPunct="1"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en-US" sz="2400"/>
              <a:t> Blue Dress A </a:t>
            </a:r>
          </a:p>
          <a:p>
            <a:pPr marL="900113" lvl="2" indent="-342900" defTabSz="379413" eaLnBrk="1" hangingPunct="1"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en-US" sz="2400"/>
              <a:t> Blue Dress B</a:t>
            </a:r>
          </a:p>
          <a:p>
            <a:pPr marL="900113" lvl="2" indent="-342900" defTabSz="379413" eaLnBrk="1" hangingPunct="1"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en-US" sz="2400"/>
              <a:t> Blue Dress C</a:t>
            </a:r>
          </a:p>
          <a:p>
            <a:pPr marL="900113" lvl="2" indent="-342900" defTabSz="379413" eaLnBrk="1" hangingPunct="1"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en-US" sz="2400"/>
              <a:t> Blue Dress D</a:t>
            </a:r>
          </a:p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2050" name="Picture 2" descr="F:\Pictures\300px-PlateIV_Enlisted_Dress_Uni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97300"/>
            <a:ext cx="3670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9700" y="1752600"/>
            <a:ext cx="8839200" cy="4876800"/>
          </a:xfrm>
          <a:prstGeom prst="rect">
            <a:avLst/>
          </a:prstGeom>
          <a:solidFill>
            <a:srgbClr val="0013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Service Uniforms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4195763"/>
            <a:ext cx="4254500" cy="1595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There are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three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forms of service uniforms, designated A, B, and C.</a:t>
            </a: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2400" y="2286000"/>
            <a:ext cx="4240213" cy="1790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For most day to day activities Marines wear what are termed service uniforms.</a:t>
            </a:r>
          </a:p>
        </p:txBody>
      </p:sp>
      <p:pic>
        <p:nvPicPr>
          <p:cNvPr id="34822" name="Picture 2" descr="G:\Pictures\300px-PlateII_Enlisted_Service_Uni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590800"/>
            <a:ext cx="41925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Utility Uniforms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534400" cy="4876800"/>
          </a:xfrm>
        </p:spPr>
        <p:txBody>
          <a:bodyPr/>
          <a:lstStyle/>
          <a:p>
            <a:pPr marL="274320" indent="0" eaLnBrk="1" hangingPunct="1">
              <a:buFont typeface="Wingdings 2" pitchFamily="18" charset="2"/>
              <a:buNone/>
              <a:defRPr/>
            </a:pPr>
            <a:endParaRPr lang="en-US" sz="800" dirty="0"/>
          </a:p>
          <a:p>
            <a:pPr marL="274320" indent="0" eaLnBrk="1" hangingPunct="1">
              <a:buFont typeface="Wingdings 2" pitchFamily="18" charset="2"/>
              <a:buNone/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utility uniform </a:t>
            </a:r>
            <a:r>
              <a:rPr lang="en-US" dirty="0"/>
              <a:t>is not authorized for wear except when in the field for field type exercises or for those work conditions wherein it is not practical to wear the service uniform.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900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900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900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900" dirty="0"/>
          </a:p>
        </p:txBody>
      </p:sp>
      <p:pic>
        <p:nvPicPr>
          <p:cNvPr id="39940" name="Picture 2" descr="F:\Pictures\Desert Comb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23227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MCJROTC Cadet Officer Insignia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572000" cy="4876800"/>
          </a:xfrm>
        </p:spPr>
        <p:txBody>
          <a:bodyPr/>
          <a:lstStyle/>
          <a:p>
            <a:pPr eaLnBrk="1" hangingPunct="1"/>
            <a:r>
              <a:rPr lang="en-US" altLang="en-US" sz="2600"/>
              <a:t>The cadet </a:t>
            </a:r>
            <a:r>
              <a:rPr lang="en-US" altLang="en-US" sz="2600">
                <a:solidFill>
                  <a:srgbClr val="FFFF00"/>
                </a:solidFill>
              </a:rPr>
              <a:t>company</a:t>
            </a:r>
            <a:r>
              <a:rPr lang="en-US" altLang="en-US" sz="2600"/>
              <a:t> grade officer insignia consist of a flat disk ¾ of an inch in diameter (large)  and ½ inch wide (small).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600"/>
              <a:t>The cadet </a:t>
            </a:r>
            <a:r>
              <a:rPr lang="en-US" altLang="en-US" sz="2600">
                <a:solidFill>
                  <a:srgbClr val="FFFF00"/>
                </a:solidFill>
              </a:rPr>
              <a:t>field</a:t>
            </a:r>
            <a:r>
              <a:rPr lang="en-US" altLang="en-US" sz="2600"/>
              <a:t> grade officer insignia consists of flat lozenges, ¾ of an inch wide by 1 ¼ inches long (large) and ½ an inch wide by ¾ of in inch long (small).</a:t>
            </a:r>
          </a:p>
          <a:p>
            <a:pPr eaLnBrk="1" hangingPunct="1"/>
            <a:endParaRPr lang="en-US" altLang="en-US" sz="2600"/>
          </a:p>
          <a:p>
            <a:pPr eaLnBrk="1" hangingPunct="1">
              <a:buFont typeface="Wingdings 2" pitchFamily="18" charset="2"/>
              <a:buNone/>
            </a:pPr>
            <a:endParaRPr lang="en-US" altLang="en-US" sz="2600"/>
          </a:p>
          <a:p>
            <a:pPr eaLnBrk="1" hangingPunct="1">
              <a:buFont typeface="Wingdings 2" pitchFamily="18" charset="2"/>
              <a:buNone/>
            </a:pPr>
            <a:endParaRPr lang="en-US" altLang="en-US" sz="2600"/>
          </a:p>
          <a:p>
            <a:pPr eaLnBrk="1" hangingPunct="1">
              <a:buFont typeface="Wingdings 2" pitchFamily="18" charset="2"/>
              <a:buNone/>
            </a:pPr>
            <a:endParaRPr lang="en-US" altLang="en-US" sz="2600"/>
          </a:p>
          <a:p>
            <a:pPr eaLnBrk="1" hangingPunct="1">
              <a:buFont typeface="Wingdings 2" pitchFamily="18" charset="2"/>
              <a:buNone/>
            </a:pPr>
            <a:endParaRPr lang="en-US" altLang="en-US" sz="260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09788"/>
            <a:ext cx="3740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MCJROTC Cadet Officer Insignia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419600" cy="4876800"/>
          </a:xfrm>
        </p:spPr>
        <p:txBody>
          <a:bodyPr/>
          <a:lstStyle/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600"/>
              <a:t>The cadet </a:t>
            </a:r>
            <a:r>
              <a:rPr lang="en-US" altLang="en-US" sz="2600">
                <a:solidFill>
                  <a:srgbClr val="FFFF00"/>
                </a:solidFill>
              </a:rPr>
              <a:t>enlisted </a:t>
            </a:r>
            <a:r>
              <a:rPr lang="en-US" altLang="en-US" sz="2600"/>
              <a:t>insignia contains a Lamp of Learning device in lieu of crossed rifles used in the Marine Corps. 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600"/>
              <a:t>The </a:t>
            </a:r>
            <a:r>
              <a:rPr lang="en-US" altLang="en-US" sz="2600">
                <a:solidFill>
                  <a:srgbClr val="FFFF00"/>
                </a:solidFill>
              </a:rPr>
              <a:t>Lamp of Learning </a:t>
            </a:r>
            <a:r>
              <a:rPr lang="en-US" altLang="en-US" sz="2600"/>
              <a:t>signifies intensive study, a source of intellect, and moral and spiritual illumination.</a:t>
            </a:r>
          </a:p>
          <a:p>
            <a:pPr eaLnBrk="1" hangingPunct="1"/>
            <a:endParaRPr lang="en-US" altLang="en-US" sz="2600"/>
          </a:p>
          <a:p>
            <a:pPr eaLnBrk="1" hangingPunct="1">
              <a:buFont typeface="Wingdings 2" pitchFamily="18" charset="2"/>
              <a:buNone/>
            </a:pPr>
            <a:endParaRPr lang="en-US" altLang="en-US" sz="2600"/>
          </a:p>
          <a:p>
            <a:pPr eaLnBrk="1" hangingPunct="1">
              <a:buFont typeface="Wingdings 2" pitchFamily="18" charset="2"/>
              <a:buNone/>
            </a:pPr>
            <a:endParaRPr lang="en-US" altLang="en-US" sz="2600"/>
          </a:p>
          <a:p>
            <a:pPr eaLnBrk="1" hangingPunct="1">
              <a:buFont typeface="Wingdings 2" pitchFamily="18" charset="2"/>
              <a:buNone/>
            </a:pPr>
            <a:endParaRPr lang="en-US" altLang="en-US" sz="2600"/>
          </a:p>
          <a:p>
            <a:pPr eaLnBrk="1" hangingPunct="1">
              <a:buFont typeface="Wingdings 2" pitchFamily="18" charset="2"/>
              <a:buNone/>
            </a:pPr>
            <a:endParaRPr lang="en-US" altLang="en-US" sz="2600"/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852738"/>
            <a:ext cx="324326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4800" y="1905000"/>
            <a:ext cx="4240213" cy="4610100"/>
          </a:xfrm>
          <a:prstGeom prst="rect">
            <a:avLst/>
          </a:prstGeom>
          <a:solidFill>
            <a:srgbClr val="0013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Distinguishing Devices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4800" y="1981200"/>
            <a:ext cx="4240213" cy="441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A distinctive MCJROTC round patch will be worn on left sleeve of all outer clothing except the service sweater.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The patch will be centered on the outer sleeve, ½ inch below the shoulder seam.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613025"/>
            <a:ext cx="29622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458200" cy="4800600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Awards and Badges</a:t>
            </a:r>
          </a:p>
        </p:txBody>
      </p:sp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609600" y="2133600"/>
            <a:ext cx="777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Awards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are for publicly recognizing meritorious service and outstanding achievement that distinguishes an individual or unit from others.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Only those awards, decorations, and badges prescribed in MCO P1533.6 will be worn.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Marksmanship qualification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badges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will be awarded annually following qualification fire.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33412" indent="-514350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Be familiar with the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history of the Marine Corps uniforms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.</a:t>
            </a:r>
          </a:p>
          <a:p>
            <a:pPr marL="633412" indent="-514350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Be able to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describe the different MCJROTC uniforms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.</a:t>
            </a:r>
          </a:p>
          <a:p>
            <a:pPr marL="633412" indent="-514350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Be able to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identify the insignia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and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devices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 worn on the MCJROTC uniform.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4C54D835-123D-4A16-9EBE-F6196509D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70AC159B-A008-44FA-B5B0-961DBF0A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Which Marine Corps uniforms are for day-to-day activities?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93121AB1-8FDC-48B4-9CA0-51E7EBE51C7B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Dress uniforms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Service uniforms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Utility uniforms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3B18BD-6A3E-4729-83EA-844FC04D65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(LE1-C5S3T2:LQ5)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7B3263F-5FC7-48D9-8296-2BC25631F51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7B834765-7562-4702-BCBF-749E4A8125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534400" y="3398838"/>
            <a:ext cx="609600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0751100E-38A1-4955-98D0-10B06257AD9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-1630" y="4217869"/>
            <a:ext cx="430331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5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F2AA5814-9F9B-4D7D-8613-5AF08380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cadet enlisted insignia contains a ______ in lieu of ______ used in the Marine Corps.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D027140-87D8-4886-9BCF-5693064E5F20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crossed rifles / lap of learning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lamp of learning / crossed rifles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None of the above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8CD72B-0762-4709-A5C9-8D216AD16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(LE1-C5S3T2:LQ6)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DD2479CD-28FF-4E3C-A3F8-20517858441E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825DA7FD-0648-4572-B093-7FF56FD678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2330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F4A9AF1E-D2A0-40E6-8206-17DF0C0FF52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0503" y="4213553"/>
            <a:ext cx="410056" cy="45106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5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things about the MCJROTC uniform that you learned in this lesson that you did not already know.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03" name="ShockwaveFlash1" r:id="rId3" imgW="1138320" imgH="1365120"/>
        </mc:Choice>
        <mc:Fallback>
          <p:control name="ShockwaveFlash1" r:id="rId3" imgW="1138320" imgH="1365120">
            <p:pic>
              <p:nvPicPr>
                <p:cNvPr id="11" name="ShockwaveFlash1">
                  <a:extLst>
                    <a:ext uri="{FF2B5EF4-FFF2-40B4-BE49-F238E27FC236}">
                      <a16:creationId xmlns:a16="http://schemas.microsoft.com/office/drawing/2014/main" id="{DA164C39-4CD1-41A7-A14B-8B2BED5BC83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594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2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61064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2436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28320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00841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50395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17992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07684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4871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289943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44A95D6-C8B5-4366-85D4-5A9F1396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Which sentence describes your knowledge of MCJROTC uniforms?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EAFC57B-F133-4723-8C49-48F712AD78E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I didn't know there was a variety of uniforms.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I've seen the uniforms, but cannot describe them.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I know SOME of the uniform combinations and devices.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I know ALL of the uniform combinations and devices.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43AB6-C11E-4178-B3F3-7F013BFF4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411CEE6-D496-4C4E-A029-C4580C871F26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B3023671-2517-4EC5-80A4-68B376A8C6F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True or False:</a:t>
            </a:r>
            <a:br>
              <a:rPr lang="en-US" sz="3600" b="0" dirty="0"/>
            </a:br>
            <a:r>
              <a:rPr lang="en-US" sz="3600" b="0" dirty="0"/>
              <a:t>I doesn't matter if you know all of the uniform choices as long as you wear a uniform on the designated inspection day.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9530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3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46259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en-US" sz="1600" b="1" dirty="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Subdued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200" b="1" dirty="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Leatherneck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200" b="1" dirty="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Chevrons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200" b="1" dirty="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Epaulettes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2209800"/>
            <a:ext cx="8305800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3700" indent="-276225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________ - to conceal unwanted reflection as with </a:t>
            </a:r>
          </a:p>
          <a:p>
            <a:pPr marL="393700" indent="-276225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the rank and insignia</a:t>
            </a:r>
          </a:p>
          <a:p>
            <a:pPr marL="393700" indent="-276225">
              <a:buClr>
                <a:srgbClr val="DDDDDD"/>
              </a:buClr>
              <a:buSzPct val="80000"/>
              <a:defRPr/>
            </a:pPr>
            <a:endParaRPr lang="en-US" sz="12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393700" indent="-276225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___________ – a leatherneck piece to erect the  </a:t>
            </a:r>
          </a:p>
          <a:p>
            <a:pPr marL="393700" indent="-276225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neck and protect from saber slashes</a:t>
            </a:r>
          </a:p>
          <a:p>
            <a:pPr marL="393700" indent="-276225">
              <a:buClr>
                <a:srgbClr val="DDDDDD"/>
              </a:buClr>
              <a:buSzPct val="80000"/>
              <a:defRPr/>
            </a:pPr>
            <a:endParaRPr lang="en-US" sz="12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393700" indent="-276225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________ - rank insignia worn by enlisted personnel</a:t>
            </a:r>
          </a:p>
          <a:p>
            <a:pPr marL="393700" indent="-276225">
              <a:buClr>
                <a:srgbClr val="DDDDDD"/>
              </a:buClr>
              <a:buSzPct val="80000"/>
              <a:defRPr/>
            </a:pPr>
            <a:endParaRPr lang="en-US" sz="12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393700" indent="-276225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_________ – ornamental shoulder piece or </a:t>
            </a:r>
          </a:p>
          <a:p>
            <a:pPr marL="393700" indent="-276225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decoration used for rank insignia</a:t>
            </a:r>
            <a:endParaRPr lang="en-US" sz="2800" b="1" dirty="0">
              <a:solidFill>
                <a:srgbClr val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1CC1-5758-406B-BC64-4E3250C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 Question Slide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09C63-7C26-4A6D-BABA-9F4591328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To conceal unwanted reflection as with the rank and insignia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Rank insignia worn by enlisted personnel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Ornamental shoulder piece or decoration used for rank insignia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A piece designed to keep the head erect to maintain a constant military 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4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20F76B8-22FF-4A59-83BF-A199E813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To conceal unwanted reflection as with the rank and insignia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885B4F6-FAB1-490A-A8F6-2A793F41D73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Leatherneck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Chevrons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Subdued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Epaulettes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CDFC95-3034-4F16-AB4A-21003AAAE2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(LE1-C5S3T2:KW1)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BEDFB70-5E5F-4CD8-8661-5C1363A4C35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EA9149D6-5576-4F87-BADD-4C135318497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106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469CF7A6-CA92-48F7-A612-B7FCF3AAC56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429" y="4859615"/>
            <a:ext cx="427182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3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68dca0ef-e59b-413f-8385-bacef1a4378c"/>
  <p:tag name="WASPOLLED" val="58C0A815E0EE4FF4807EF3E43684E911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95E5D244CAD249468F62DE4D1D3EF4EA&lt;/guid&gt;&#10;        &lt;description /&gt;&#10;        &lt;date&gt;2/20/2018 4:26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70B58637FBC45198766302B871A6711&lt;/guid&gt;&#10;            &lt;repollguid&gt;5F76C332E16C4E6ABFBF888F1679072B&lt;/repollguid&gt;&#10;            &lt;sourceid&gt;3DD8E86A97074643B88A6FF572367F54&lt;/sourceid&gt;&#10;            &lt;questiontext&gt;To conceal unwanted reflection as with the rank and insignia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55140B6A3FA466FB3A03A7BDF02E4B0&lt;/guid&gt;&#10;                    &lt;answertext&gt;Leatherneck&lt;/answertext&gt;&#10;                    &lt;valuetype&gt;-1&lt;/valuetype&gt;&#10;                &lt;/answer&gt;&#10;                &lt;answer&gt;&#10;                    &lt;guid&gt;F7DAF9F819E043909F067958F4414037&lt;/guid&gt;&#10;                    &lt;answertext&gt;Chevrons&lt;/answertext&gt;&#10;                    &lt;valuetype&gt;-1&lt;/valuetype&gt;&#10;                &lt;/answer&gt;&#10;                &lt;answer&gt;&#10;                    &lt;guid&gt;E30C5B6EFA5D48FC8401B82AD1B4FA17&lt;/guid&gt;&#10;                    &lt;answertext&gt;Subdued&lt;/answertext&gt;&#10;                    &lt;valuetype&gt;1&lt;/valuetype&gt;&#10;                &lt;/answer&gt;&#10;                &lt;answer&gt;&#10;                    &lt;guid&gt;9FFE92DF785248B0B0EBC13B797E9354&lt;/guid&gt;&#10;                    &lt;answertext&gt;Epaulette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110B4A2422E4272986BA129E38EBFEF&lt;/guid&gt;&#10;        &lt;description /&gt;&#10;        &lt;date&gt;2/20/2018 4:26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BBE0D50A1548398AFFA8DC890ACE9D&lt;/guid&gt;&#10;            &lt;repollguid&gt;D4EED1747DB24A6BB4C66CB0BE65CC52&lt;/repollguid&gt;&#10;            &lt;sourceid&gt;8FF32DC3E19B4223802A9F254958B6CE&lt;/sourceid&gt;&#10;            &lt;questiontext&gt;Rank insignia worn by enlisted personnel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EAAA003160C4DDDBF5C712761DFA7D9&lt;/guid&gt;&#10;                    &lt;answertext&gt;Leatherneck&lt;/answertext&gt;&#10;                    &lt;valuetype&gt;-1&lt;/valuetype&gt;&#10;                &lt;/answer&gt;&#10;                &lt;answer&gt;&#10;                    &lt;guid&gt;6DF41BE9A37048729383923FA1462840&lt;/guid&gt;&#10;                    &lt;answertext&gt;Chevrons&lt;/answertext&gt;&#10;                    &lt;valuetype&gt;1&lt;/valuetype&gt;&#10;                &lt;/answer&gt;&#10;                &lt;answer&gt;&#10;                    &lt;guid&gt;51F82055A4124517B9816C302585D164&lt;/guid&gt;&#10;                    &lt;answertext&gt;Subdued&lt;/answertext&gt;&#10;                    &lt;valuetype&gt;-1&lt;/valuetype&gt;&#10;                &lt;/answer&gt;&#10;                &lt;answer&gt;&#10;                    &lt;guid&gt;AAC5FA4C5CCF42209E6C73206A9FD51A&lt;/guid&gt;&#10;                    &lt;answertext&gt;Epaulette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46DE9A3FA2A44BAA5891617C8755529&lt;/guid&gt;&#10;        &lt;description /&gt;&#10;        &lt;date&gt;2/20/2018 4:26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71F07ABBF5D4C79BC5C190A18FA0DAD&lt;/guid&gt;&#10;            &lt;repollguid&gt;8BD95EADC2314C73A2BE876D0442166B&lt;/repollguid&gt;&#10;            &lt;sourceid&gt;8E628C4A8D0E474C906A15AF2137FDF4&lt;/sourceid&gt;&#10;            &lt;questiontext&gt;Ornamental shoulder piece or decoration used for rank insignia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4C0E3314D2042B99B2185F32A938932&lt;/guid&gt;&#10;                    &lt;answertext&gt;Leatherneck&lt;/answertext&gt;&#10;                    &lt;valuetype&gt;-1&lt;/valuetype&gt;&#10;                &lt;/answer&gt;&#10;                &lt;answer&gt;&#10;                    &lt;guid&gt;086CFB7B0F0E4DBE8653550E046BAB74&lt;/guid&gt;&#10;                    &lt;answertext&gt;Chevrons&lt;/answertext&gt;&#10;                    &lt;valuetype&gt;-1&lt;/valuetype&gt;&#10;                &lt;/answer&gt;&#10;                &lt;answer&gt;&#10;                    &lt;guid&gt;708DAC0AA05048A18F4EFF2C70B00C18&lt;/guid&gt;&#10;                    &lt;answertext&gt;Subdued&lt;/answertext&gt;&#10;                    &lt;valuetype&gt;-1&lt;/valuetype&gt;&#10;                &lt;/answer&gt;&#10;                &lt;answer&gt;&#10;                    &lt;guid&gt;D2ACB24F73CD4DA8BE78CF9EF6756009&lt;/guid&gt;&#10;                    &lt;answertext&gt;Epaulette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E99DE2EA49A4B91929682AFE9262C25&lt;/guid&gt;&#10;        &lt;description /&gt;&#10;        &lt;date&gt;2/20/2018 4:26:5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4282C44CD3D469E863E704A4B40C9F6&lt;/guid&gt;&#10;            &lt;repollguid&gt;E2D854307230402681FF773C7230B196&lt;/repollguid&gt;&#10;            &lt;sourceid&gt;DAAEE8DD034A4E78BA2F8283C5B454A7&lt;/sourceid&gt;&#10;            &lt;questiontext&gt;A piece designed to keep the head erect to maintain a constant military appearance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3E0EBDA07CD48BB819DF53D77EEA763&lt;/guid&gt;&#10;                    &lt;answertext&gt;Leatherneck&lt;/answertext&gt;&#10;                    &lt;valuetype&gt;1&lt;/valuetype&gt;&#10;                &lt;/answer&gt;&#10;                &lt;answer&gt;&#10;                    &lt;guid&gt;3423FA91643642328DFEF2DE4606D189&lt;/guid&gt;&#10;                    &lt;answertext&gt;Chevrons&lt;/answertext&gt;&#10;                    &lt;valuetype&gt;-1&lt;/valuetype&gt;&#10;                &lt;/answer&gt;&#10;                &lt;answer&gt;&#10;                    &lt;guid&gt;01013A32F5CC4BBA90ABAFD9A1D2BA5A&lt;/guid&gt;&#10;                    &lt;answertext&gt;Subdued&lt;/answertext&gt;&#10;                    &lt;valuetype&gt;-1&lt;/valuetype&gt;&#10;                &lt;/answer&gt;&#10;                &lt;answer&gt;&#10;                    &lt;guid&gt;B12954EBBAB74DAFA05A52E167B20C3A&lt;/guid&gt;&#10;                    &lt;answertext&gt;Epaulette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F0BB842452C428C9F8D918C6B1B8077&lt;/guid&gt;&#10;        &lt;description /&gt;&#10;        &lt;date&gt;2/20/2018 4:22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DA0357841B441BCB6B7C9DF0D2FA77E&lt;/guid&gt;&#10;            &lt;repollguid&gt;AE0916B1440947AEB7FF394000981724&lt;/repollguid&gt;&#10;            &lt;sourceid&gt;4BD2EF123F154970B163326D2F71D754&lt;/sourceid&gt;&#10;            &lt;questiontext&gt;The word uniform comes from two Latin words &quot;uns&quot; and &quot;forma&quot; which mean..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C6E6D7D46AD4B1FA9864D0163230159&lt;/guid&gt;&#10;                    &lt;answertext&gt;many types&lt;/answertext&gt;&#10;                    &lt;valuetype&gt;-1&lt;/valuetype&gt;&#10;                &lt;/answer&gt;&#10;                &lt;answer&gt;&#10;                    &lt;guid&gt;EF155A5E74E046448BFC72DDA629320A&lt;/guid&gt;&#10;                    &lt;answertext&gt;unit forms&lt;/answertext&gt;&#10;                    &lt;valuetype&gt;-1&lt;/valuetype&gt;&#10;                &lt;/answer&gt;&#10;                &lt;answer&gt;&#10;                    &lt;guid&gt;0F6E5B22B9A64571A44479D9D9217179&lt;/guid&gt;&#10;                    &lt;answertext&gt;one form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At the time of the Civil War the service uniform was virtually a copy of the Army uniform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AF72F432C05418BB885FEA5B0B93775&lt;/guid&gt;&#10;        &lt;description /&gt;&#10;        &lt;date&gt;2/20/2018 4:22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FEE9F07CA594E1CA9E255449EBFAC9C&lt;/guid&gt;&#10;            &lt;repollguid&gt;571648C7D539480EA4F0077430BCCCE1&lt;/repollguid&gt;&#10;            &lt;sourceid&gt;E14AFD657DE5407CB786F3CAFA731C6E&lt;/sourceid&gt;&#10;            &lt;questiontext&gt;Which Marine Corps uniforms are for day-to-day activities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355AE59E04A427DAEE8D410591D3968&lt;/guid&gt;&#10;                    &lt;answertext&gt;Dress uniforms&lt;/answertext&gt;&#10;                    &lt;valuetype&gt;-1&lt;/valuetype&gt;&#10;                &lt;/answer&gt;&#10;                &lt;answer&gt;&#10;                    &lt;guid&gt;2F781E12F6B74AE79DE10C79EDC5F9C7&lt;/guid&gt;&#10;                    &lt;answertext&gt;Service uniforms&lt;/answertext&gt;&#10;                    &lt;valuetype&gt;1&lt;/valuetype&gt;&#10;                &lt;/answer&gt;&#10;                &lt;answer&gt;&#10;                    &lt;guid&gt;46C22D30B95346C68293242DBE53745F&lt;/guid&gt;&#10;                    &lt;answertext&gt;Utility uniform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26AE721F14E48A299BC053A3217E2E7&lt;/guid&gt;&#10;        &lt;description /&gt;&#10;        &lt;date&gt;2/20/2018 4:22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34CD0EA4D5B4CE59D4C7F1EEAC17E72&lt;/guid&gt;&#10;            &lt;repollguid&gt;B79A80D601D544C486AF84BEC29015E3&lt;/repollguid&gt;&#10;            &lt;sourceid&gt;6C9FB7D8A6714C14B222D695192648E1&lt;/sourceid&gt;&#10;            &lt;questiontext&gt;The cadet enlisted insignia contains a ______ in lieu of ______ used in the Marine Corps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28228777B9B45838DC7250AB382C1A6&lt;/guid&gt;&#10;                    &lt;answertext&gt;crossed rifles / lap of learning&lt;/answertext&gt;&#10;                    &lt;valuetype&gt;-1&lt;/valuetype&gt;&#10;                &lt;/answer&gt;&#10;                &lt;answer&gt;&#10;                    &lt;guid&gt;A018A61423F044EC87F67A92CCA70196&lt;/guid&gt;&#10;                    &lt;answertext&gt;lamp of learning / crossed rifles&lt;/answertext&gt;&#10;                    &lt;valuetype&gt;1&lt;/valuetype&gt;&#10;                &lt;/answer&gt;&#10;                &lt;answer&gt;&#10;                    &lt;guid&gt;4410A59D52274FA18DA548B417D26A65&lt;/guid&gt;&#10;                    &lt;answertext&gt;None of the abov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4A5E6558B500487F90418A24BE60EDA1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316078966EE480995A5242CFE78BE7F&lt;/guid&gt;&#10;        &lt;description /&gt;&#10;        &lt;date&gt;2/20/2018 4:22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2B7EE346834B61AC2AD4528A23923C&lt;/guid&gt;&#10;            &lt;repollguid&gt;A376BCD99BA54A498FDA5B2A4FFE92D7&lt;/repollguid&gt;&#10;            &lt;sourceid&gt;ECCECC30B1BE407DBF527AC868D0D4BD&lt;/sourceid&gt;&#10;            &lt;questiontext&gt;Which sentence describes your knowledge of MCJROTC uniforms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5DA31E27BD474FDCBC1EB799F59F4780&lt;/guid&gt;&#10;                    &lt;answertext&gt;I didn't know there was a variety of uniforms.&lt;/answertext&gt;&#10;                    &lt;valuetype&gt;0&lt;/valuetype&gt;&#10;                &lt;/answer&gt;&#10;                &lt;answer&gt;&#10;                    &lt;guid&gt;5C05E639096447849ECE5AF2319BED33&lt;/guid&gt;&#10;                    &lt;answertext&gt;I've seen the uniforms, but cannot describe them.&lt;/answertext&gt;&#10;                    &lt;valuetype&gt;0&lt;/valuetype&gt;&#10;                &lt;/answer&gt;&#10;                &lt;answer&gt;&#10;                    &lt;guid&gt;9EB351790AC340F8A40A9DCE042A1EEC&lt;/guid&gt;&#10;                    &lt;answertext&gt;I know SOME of the uniform combinations and devices.&lt;/answertext&gt;&#10;                    &lt;valuetype&gt;0&lt;/valuetype&gt;&#10;                &lt;/answer&gt;&#10;                &lt;answer&gt;&#10;                    &lt;guid&gt;1C901FFBDDCC468498F22D486A62DDCA&lt;/guid&gt;&#10;                    &lt;answertext&gt;I know ALL of the uniform combinations and devices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I doesn't matter if you know all of the uniform choices as long as you wear a uniform on the designated inspection day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-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UPDATE-FINALZ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12368</TotalTime>
  <Words>1185</Words>
  <Application>Microsoft Office PowerPoint</Application>
  <PresentationFormat>On-screen Show (4:3)</PresentationFormat>
  <Paragraphs>236</Paragraphs>
  <Slides>39</Slides>
  <Notes>20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  <vt:variant>
        <vt:lpstr>Custom Shows</vt:lpstr>
      </vt:variant>
      <vt:variant>
        <vt:i4>5</vt:i4>
      </vt:variant>
    </vt:vector>
  </HeadingPairs>
  <TitlesOfParts>
    <vt:vector size="56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UPDATE-FINALZ</vt:lpstr>
      <vt:lpstr>4_MCJROTC Template</vt:lpstr>
      <vt:lpstr>Introduction to MCJROTC Uniforms</vt:lpstr>
      <vt:lpstr>PowerPoint Presentation</vt:lpstr>
      <vt:lpstr>Lesson Objectives</vt:lpstr>
      <vt:lpstr>Team Assignment</vt:lpstr>
      <vt:lpstr>Which sentence describes your knowledge of MCJROTC uniforms?</vt:lpstr>
      <vt:lpstr>True or False: I doesn't matter if you know all of the uniform choices as long as you wear a uniform on the designated inspection day.</vt:lpstr>
      <vt:lpstr>Key Words</vt:lpstr>
      <vt:lpstr>Key Word Question Slide Index</vt:lpstr>
      <vt:lpstr>To conceal unwanted reflection as with the rank and insignia</vt:lpstr>
      <vt:lpstr>Rank insignia worn by enlisted personnel</vt:lpstr>
      <vt:lpstr>Ornamental shoulder piece or decoration used for rank insignia</vt:lpstr>
      <vt:lpstr>A piece designed to keep the head erect to maintain a constant military appearance</vt:lpstr>
      <vt:lpstr>Opening Question</vt:lpstr>
      <vt:lpstr>Introduction</vt:lpstr>
      <vt:lpstr>Introduction</vt:lpstr>
      <vt:lpstr>History of the Marine Corps Uniform</vt:lpstr>
      <vt:lpstr>History of the Marine Corps Uniform</vt:lpstr>
      <vt:lpstr>History of the Marine Corps Uniform</vt:lpstr>
      <vt:lpstr>History of the Marine Corps Uniform</vt:lpstr>
      <vt:lpstr>The word uniform comes from two Latin words "uns" and "forma" which mean...</vt:lpstr>
      <vt:lpstr>True or False: At the time of the Civil War the service uniform was virtually a copy of the Army uniform.</vt:lpstr>
      <vt:lpstr>Marine Corps Uniforms Today</vt:lpstr>
      <vt:lpstr>Dress Uniforms</vt:lpstr>
      <vt:lpstr>Service Uniforms</vt:lpstr>
      <vt:lpstr>Utility Uniforms</vt:lpstr>
      <vt:lpstr>MCJROTC Cadet Officer Insignia</vt:lpstr>
      <vt:lpstr>MCJROTC Cadet Officer Insignia</vt:lpstr>
      <vt:lpstr>Distinguishing Devices</vt:lpstr>
      <vt:lpstr>Awards and Badges</vt:lpstr>
      <vt:lpstr>Which Marine Corps uniforms are for day-to-day activities?</vt:lpstr>
      <vt:lpstr>The cadet enlisted insignia contains a ______ in lieu of ______ used in the Marine Corps.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821</cp:revision>
  <dcterms:created xsi:type="dcterms:W3CDTF">2009-11-04T16:56:31Z</dcterms:created>
  <dcterms:modified xsi:type="dcterms:W3CDTF">2018-02-20T23:32:41Z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am Member">
    <vt:lpwstr>Liz Pimpinella</vt:lpwstr>
  </property>
  <property fmtid="{D5CDD505-2E9C-101B-9397-08002B2CF9AE}" pid="4" name="RD">
    <vt:lpwstr>0</vt:lpwstr>
  </property>
  <property fmtid="{D5CDD505-2E9C-101B-9397-08002B2CF9AE}" pid="5" name="Status">
    <vt:lpwstr>Template</vt:lpwstr>
  </property>
</Properties>
</file>