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7E54-318C-4B83-BCA9-C31FDEB8F74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FB1A8-A3E1-46A7-8157-0F43A51E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FB1A8-A3E1-46A7-8157-0F43A51E9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ED0E-454C-4D5A-B998-2F145F8D6EF0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F5B-55F3-43B9-9399-F6999A914201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D70C-E688-485B-9604-E004A264AFE4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A383-7225-46BE-8A51-34C9545AFEB1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23C-5368-4685-9F3A-62190E3EECA3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333-CBD7-42FC-8598-8F24BCD3727F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1DCA-29E6-4A06-8E73-655E71FAC11A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8EE-AD2D-45F6-B71F-361DCA065B0F}" type="datetime1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5195-82D6-4A17-A0B0-042CCA65EF1B}" type="datetime1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AB70-C760-4E91-93C6-763036D05D67}" type="datetime1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4AE0-12E8-4CDA-916D-F9CC4145593F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71DC-B73F-44C3-85A7-4289649289DF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60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45BA-E193-4DCD-AC52-5555193126D3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6565-2AD1-4686-A4D3-2A0227BB397C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7027-013D-4A8D-973A-BE5F2ED58929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91D-00B2-42BF-935E-82A6D70B9424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B4E2-88DD-4D30-A3CA-FBC38538113C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1E3-E0D5-463B-99F0-9B6C7BAD359E}" type="datetime1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9FE-0CDF-4D46-B4EC-F380B28F81A2}" type="datetime1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5A48-3F96-4A5E-94C2-B9DFB2B23933}" type="datetime1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581F-2DAC-4ECD-8F93-B772E70BF089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018A-1B66-4BEB-93EC-B6E36E10112D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2364-7880-43CB-B974-F5C90DDAD007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DF61-E181-4631-84FC-CA06F7A8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4AB-449B-4E01-A379-8CB25B2FF8BD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C297-68B4-49D4-AC1E-662B4681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WJ2KENlK0&amp;list=PL3EED4C1D684D3ADF&amp;index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Proteins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&amp; Functions of proteins in our body: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u="sng" dirty="0" smtClean="0"/>
              <a:t>Muscle</a:t>
            </a:r>
            <a:r>
              <a:rPr lang="en-US" dirty="0" smtClean="0"/>
              <a:t> contraction (actin and myosin)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Transport </a:t>
            </a:r>
            <a:r>
              <a:rPr lang="en-US" b="1" u="sng" dirty="0" smtClean="0"/>
              <a:t>oxygen</a:t>
            </a:r>
            <a:r>
              <a:rPr lang="en-US" dirty="0" smtClean="0"/>
              <a:t> in the bloodstream (hemoglobin)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262" y="1597170"/>
            <a:ext cx="2619375" cy="1743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544" y="3755042"/>
            <a:ext cx="3708042" cy="29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&amp; Functions </a:t>
            </a:r>
            <a:r>
              <a:rPr lang="en-US" dirty="0"/>
              <a:t>of proteins in our body: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Provides </a:t>
            </a:r>
            <a:r>
              <a:rPr lang="en-US" b="1" u="sng" dirty="0" smtClean="0"/>
              <a:t>immunity</a:t>
            </a:r>
            <a:r>
              <a:rPr lang="en-US" dirty="0" smtClean="0"/>
              <a:t> (antibodies)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Carry out </a:t>
            </a:r>
            <a:r>
              <a:rPr lang="en-US" b="1" u="sng" dirty="0" smtClean="0"/>
              <a:t>chemical</a:t>
            </a:r>
            <a:r>
              <a:rPr lang="en-US" dirty="0" smtClean="0"/>
              <a:t> reactions (enzymes </a:t>
            </a:r>
            <a:r>
              <a:rPr lang="en-US" smtClean="0"/>
              <a:t>and hormones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46" y="2883793"/>
            <a:ext cx="4340696" cy="3472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346" y="3318053"/>
            <a:ext cx="3934278" cy="28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&amp; Functions of proteins in our body: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71223"/>
            <a:ext cx="3886200" cy="460574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000" dirty="0" smtClean="0"/>
              <a:t>Collagen </a:t>
            </a:r>
          </a:p>
          <a:p>
            <a:pPr lvl="1"/>
            <a:r>
              <a:rPr lang="en-US" sz="3600" b="1" u="sng" dirty="0" smtClean="0"/>
              <a:t>Structural</a:t>
            </a:r>
            <a:r>
              <a:rPr lang="en-US" sz="3600" dirty="0" smtClean="0"/>
              <a:t> protein in animals </a:t>
            </a:r>
          </a:p>
          <a:p>
            <a:pPr lvl="1"/>
            <a:r>
              <a:rPr lang="en-US" sz="3600" dirty="0" smtClean="0"/>
              <a:t>Gives connective tissue </a:t>
            </a:r>
            <a:r>
              <a:rPr lang="en-US" sz="3600" b="1" u="sng" dirty="0" smtClean="0"/>
              <a:t>elasticity</a:t>
            </a:r>
          </a:p>
          <a:p>
            <a:pPr lvl="2"/>
            <a:r>
              <a:rPr lang="en-US" sz="3200" b="1" u="sng" dirty="0" smtClean="0"/>
              <a:t>Skin</a:t>
            </a:r>
          </a:p>
          <a:p>
            <a:pPr lvl="3"/>
            <a:r>
              <a:rPr lang="en-US" sz="2800" dirty="0" smtClean="0"/>
              <a:t>Anti wrinkle creams?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4400" dirty="0" smtClean="0"/>
              <a:t>Keratin</a:t>
            </a:r>
          </a:p>
          <a:p>
            <a:pPr lvl="1"/>
            <a:r>
              <a:rPr lang="en-US" sz="4000" b="1" u="sng" dirty="0" smtClean="0"/>
              <a:t>Structural</a:t>
            </a:r>
            <a:r>
              <a:rPr lang="en-US" sz="4000" dirty="0" smtClean="0"/>
              <a:t> protein in humans</a:t>
            </a:r>
          </a:p>
          <a:p>
            <a:pPr lvl="1"/>
            <a:r>
              <a:rPr lang="en-US" sz="4000" dirty="0" smtClean="0"/>
              <a:t>Found in </a:t>
            </a:r>
            <a:r>
              <a:rPr lang="en-US" sz="4000" b="1" u="sng" dirty="0" smtClean="0"/>
              <a:t>hair</a:t>
            </a:r>
            <a:r>
              <a:rPr lang="en-US" sz="4000" dirty="0" smtClean="0"/>
              <a:t>, nails, </a:t>
            </a:r>
            <a:r>
              <a:rPr lang="en-US" sz="4000" b="1" u="sng" dirty="0" smtClean="0"/>
              <a:t>skin</a:t>
            </a:r>
          </a:p>
          <a:p>
            <a:pPr lvl="1"/>
            <a:r>
              <a:rPr lang="en-US" sz="4000" dirty="0" smtClean="0"/>
              <a:t>Adds </a:t>
            </a:r>
            <a:r>
              <a:rPr lang="en-US" sz="4000" b="1" u="sng" dirty="0" smtClean="0"/>
              <a:t>strength </a:t>
            </a:r>
            <a:endParaRPr lang="en-US" sz="40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&amp; Functions of proteins in our body: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proteins help with </a:t>
            </a:r>
            <a:r>
              <a:rPr lang="en-US" b="1" u="sng" dirty="0" smtClean="0"/>
              <a:t>growth</a:t>
            </a:r>
            <a:r>
              <a:rPr lang="en-US" dirty="0" smtClean="0"/>
              <a:t> and </a:t>
            </a:r>
            <a:r>
              <a:rPr lang="en-US" b="1" u="sng" dirty="0" smtClean="0"/>
              <a:t>repair</a:t>
            </a:r>
            <a:r>
              <a:rPr lang="en-US" dirty="0" smtClean="0"/>
              <a:t> of cells in our diet</a:t>
            </a:r>
          </a:p>
          <a:p>
            <a:pPr lvl="1"/>
            <a:r>
              <a:rPr lang="en-US" dirty="0" smtClean="0"/>
              <a:t>Increase protein intake during rapid </a:t>
            </a:r>
            <a:r>
              <a:rPr lang="en-US" b="1" u="sng" dirty="0" smtClean="0"/>
              <a:t>growth</a:t>
            </a:r>
            <a:r>
              <a:rPr lang="en-US" dirty="0" smtClean="0"/>
              <a:t> years or </a:t>
            </a:r>
            <a:r>
              <a:rPr lang="en-US" b="1" u="sng" dirty="0" smtClean="0"/>
              <a:t>injury</a:t>
            </a:r>
            <a:r>
              <a:rPr lang="en-US" dirty="0" smtClean="0"/>
              <a:t> repair.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happens to PROTEINS in the body?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Broken down by the digestive system via HYDROYSIS into </a:t>
            </a:r>
            <a:r>
              <a:rPr lang="en-US" b="1" u="sng" dirty="0" smtClean="0"/>
              <a:t>amino acids </a:t>
            </a:r>
            <a:r>
              <a:rPr lang="en-US" dirty="0" smtClean="0"/>
              <a:t>which are then absorbed into the body through the bloodstream, where the body cells take the amino acids and make protein for muscles.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840" y="4273551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Crash Course:  You are What You 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Foods</a:t>
            </a:r>
            <a:r>
              <a:rPr lang="en-US" dirty="0" smtClean="0"/>
              <a:t>:  meats, soy, cheese</a:t>
            </a:r>
          </a:p>
          <a:p>
            <a:r>
              <a:rPr lang="en-US" dirty="0" smtClean="0"/>
              <a:t>Large complex polymer composed of C, H, O, N &amp; sometimes S</a:t>
            </a:r>
          </a:p>
          <a:p>
            <a:r>
              <a:rPr lang="en-US" smtClean="0"/>
              <a:t>Monomers (basic </a:t>
            </a:r>
            <a:r>
              <a:rPr lang="en-US" dirty="0" smtClean="0"/>
              <a:t>building blocks): </a:t>
            </a:r>
            <a:r>
              <a:rPr lang="en-US" b="1" u="sng" dirty="0" smtClean="0"/>
              <a:t>Amino</a:t>
            </a:r>
            <a:r>
              <a:rPr lang="en-US" dirty="0" smtClean="0"/>
              <a:t> </a:t>
            </a:r>
            <a:r>
              <a:rPr lang="en-US" b="1" u="sng" dirty="0" smtClean="0"/>
              <a:t>acids</a:t>
            </a:r>
          </a:p>
          <a:p>
            <a:pPr lvl="1"/>
            <a:r>
              <a:rPr lang="en-US" b="1" u="sng" dirty="0" smtClean="0"/>
              <a:t>20</a:t>
            </a:r>
            <a:r>
              <a:rPr lang="en-US" dirty="0" smtClean="0"/>
              <a:t> different amino acids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27" y="5058244"/>
            <a:ext cx="4362450" cy="1609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83" y="1490774"/>
            <a:ext cx="7886700" cy="4351338"/>
          </a:xfrm>
        </p:spPr>
        <p:txBody>
          <a:bodyPr/>
          <a:lstStyle/>
          <a:p>
            <a:r>
              <a:rPr lang="en-US" dirty="0" smtClean="0"/>
              <a:t>Example:  amino acids: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2" y="2355838"/>
            <a:ext cx="7098675" cy="31691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Structure of an amino acid</a:t>
            </a:r>
          </a:p>
          <a:p>
            <a:r>
              <a:rPr lang="en-US" dirty="0"/>
              <a:t>C</a:t>
            </a:r>
            <a:r>
              <a:rPr lang="en-US" dirty="0" smtClean="0"/>
              <a:t>entral carbon atom bonded with </a:t>
            </a:r>
            <a:r>
              <a:rPr lang="en-US" b="1" u="sng" dirty="0" smtClean="0"/>
              <a:t>hydrogen</a:t>
            </a:r>
            <a:r>
              <a:rPr lang="en-US" dirty="0" smtClean="0"/>
              <a:t>.  The other 3 bonds are with an </a:t>
            </a:r>
            <a:r>
              <a:rPr lang="en-US" b="1" dirty="0" smtClean="0"/>
              <a:t>amino</a:t>
            </a:r>
            <a:r>
              <a:rPr lang="en-US" dirty="0" smtClean="0"/>
              <a:t> group (-NH2), a </a:t>
            </a:r>
            <a:r>
              <a:rPr lang="en-US" b="1" u="sng" dirty="0" smtClean="0"/>
              <a:t>carboxyl</a:t>
            </a:r>
            <a:r>
              <a:rPr lang="en-US" dirty="0" smtClean="0"/>
              <a:t> group (-COOH), and a </a:t>
            </a:r>
            <a:r>
              <a:rPr lang="en-US" b="1" u="sng" dirty="0" smtClean="0"/>
              <a:t>variable</a:t>
            </a:r>
            <a:r>
              <a:rPr lang="en-US" dirty="0" smtClean="0"/>
              <a:t> group     (-R).</a:t>
            </a:r>
          </a:p>
          <a:p>
            <a:r>
              <a:rPr lang="en-US" dirty="0" smtClean="0"/>
              <a:t>The variable makes each amino acid </a:t>
            </a:r>
            <a:r>
              <a:rPr lang="en-US" b="1" u="sng" dirty="0" smtClean="0"/>
              <a:t>different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9" y="61219"/>
            <a:ext cx="3193961" cy="22662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acids are linked together by </a:t>
            </a:r>
            <a:r>
              <a:rPr lang="en-US" b="1" u="sng" dirty="0" smtClean="0"/>
              <a:t>dehydration</a:t>
            </a:r>
            <a:r>
              <a:rPr lang="en-US" dirty="0" smtClean="0"/>
              <a:t> </a:t>
            </a:r>
            <a:r>
              <a:rPr lang="en-US" b="1" u="sng" dirty="0" smtClean="0"/>
              <a:t>synthesis</a:t>
            </a:r>
            <a:r>
              <a:rPr lang="en-US" dirty="0" smtClean="0"/>
              <a:t> to form a protein.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79" y="3452627"/>
            <a:ext cx="4029805" cy="2859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2 amino acids joined by </a:t>
            </a:r>
            <a:r>
              <a:rPr lang="en-US" b="1" u="sng" dirty="0" smtClean="0"/>
              <a:t>dehydration</a:t>
            </a:r>
            <a:r>
              <a:rPr lang="en-US" dirty="0" smtClean="0"/>
              <a:t> </a:t>
            </a:r>
            <a:r>
              <a:rPr lang="en-US" b="1" u="sng" dirty="0" smtClean="0"/>
              <a:t>synthesis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87" y="3472587"/>
            <a:ext cx="8221425" cy="19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83335"/>
            <a:ext cx="8706118" cy="5758692"/>
          </a:xfrm>
        </p:spPr>
        <p:txBody>
          <a:bodyPr/>
          <a:lstStyle/>
          <a:p>
            <a:r>
              <a:rPr lang="en-US" b="1" u="sng" dirty="0" smtClean="0"/>
              <a:t>Peptide</a:t>
            </a:r>
            <a:r>
              <a:rPr lang="en-US" dirty="0" smtClean="0"/>
              <a:t> </a:t>
            </a:r>
            <a:r>
              <a:rPr lang="en-US" b="1" u="sng" dirty="0" smtClean="0"/>
              <a:t>bond</a:t>
            </a:r>
            <a:r>
              <a:rPr lang="en-US" dirty="0" smtClean="0"/>
              <a:t> = a covalent bond that joins amino acids to each other.</a:t>
            </a:r>
          </a:p>
          <a:p>
            <a:pPr lvl="1"/>
            <a:r>
              <a:rPr lang="en-US" dirty="0" smtClean="0"/>
              <a:t>Forms between the </a:t>
            </a:r>
            <a:r>
              <a:rPr lang="en-US" b="1" u="sng" dirty="0" smtClean="0"/>
              <a:t>amino</a:t>
            </a:r>
            <a:r>
              <a:rPr lang="en-US" dirty="0" smtClean="0"/>
              <a:t> group of one amino acid and the </a:t>
            </a:r>
            <a:r>
              <a:rPr lang="en-US" b="1" u="sng" dirty="0" smtClean="0"/>
              <a:t>carboxyl</a:t>
            </a:r>
            <a:r>
              <a:rPr lang="en-US" dirty="0" smtClean="0"/>
              <a:t> group of the other amino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81" y="2470999"/>
            <a:ext cx="5383369" cy="38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– named for the </a:t>
            </a:r>
            <a:r>
              <a:rPr lang="en-US" b="1" u="sng" dirty="0" smtClean="0"/>
              <a:t>number</a:t>
            </a:r>
            <a:r>
              <a:rPr lang="en-US" dirty="0" smtClean="0"/>
              <a:t> of amino acids that make them.</a:t>
            </a:r>
          </a:p>
          <a:p>
            <a:r>
              <a:rPr lang="en-US" dirty="0" smtClean="0"/>
              <a:t>Ex:</a:t>
            </a:r>
          </a:p>
          <a:p>
            <a:pPr lvl="1"/>
            <a:r>
              <a:rPr lang="en-US" dirty="0" smtClean="0"/>
              <a:t>Two amino acids = </a:t>
            </a:r>
            <a:r>
              <a:rPr lang="en-US" b="1" u="sng" dirty="0" smtClean="0"/>
              <a:t>dipeptide</a:t>
            </a:r>
          </a:p>
          <a:p>
            <a:pPr lvl="1"/>
            <a:r>
              <a:rPr lang="en-US" dirty="0" smtClean="0"/>
              <a:t>Three amino acids = </a:t>
            </a:r>
            <a:r>
              <a:rPr lang="en-US" b="1" u="sng" dirty="0" smtClean="0"/>
              <a:t>tripeptide</a:t>
            </a:r>
          </a:p>
          <a:p>
            <a:pPr lvl="1"/>
            <a:r>
              <a:rPr lang="en-US" dirty="0" smtClean="0"/>
              <a:t>Many amino acid = </a:t>
            </a:r>
            <a:r>
              <a:rPr lang="en-US" b="1" u="sng" dirty="0" smtClean="0"/>
              <a:t>polypeptide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48" y="115094"/>
            <a:ext cx="2573002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Essential Amino Acids:</a:t>
            </a:r>
          </a:p>
          <a:p>
            <a:pPr lvl="1"/>
            <a:r>
              <a:rPr lang="en-US" b="1" u="sng" dirty="0" smtClean="0"/>
              <a:t>8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b="1" u="sng" dirty="0" smtClean="0"/>
              <a:t>20</a:t>
            </a:r>
            <a:r>
              <a:rPr lang="en-US" dirty="0" smtClean="0"/>
              <a:t> amino acids are “essential” because they are required by the body but </a:t>
            </a:r>
            <a:r>
              <a:rPr lang="en-US" b="1" u="sng" dirty="0" smtClean="0"/>
              <a:t>NOT</a:t>
            </a:r>
            <a:r>
              <a:rPr lang="en-US" dirty="0" smtClean="0"/>
              <a:t> created by it.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As a result, it must be provided by our </a:t>
            </a:r>
            <a:r>
              <a:rPr lang="en-US" b="1" u="sng" dirty="0" smtClean="0"/>
              <a:t>diet</a:t>
            </a:r>
            <a:r>
              <a:rPr lang="en-US" dirty="0" smtClean="0"/>
              <a:t>.  If one is missing, then proper growth and repair cannot be </a:t>
            </a:r>
            <a:r>
              <a:rPr lang="en-US" b="1" u="sng" dirty="0" smtClean="0"/>
              <a:t>maintained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F61-E181-4631-84FC-CA06F7A80EA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482" y="139183"/>
            <a:ext cx="2852030" cy="20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1CACE-E1EB-486E-8AC2-67F816C2C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250297-BEA5-46E8-803D-6D77C83E71E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040397-7BFD-44D8-A7A2-B33FDB00E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418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Custom Design</vt:lpstr>
      <vt:lpstr>Biochemistry:</vt:lpstr>
      <vt:lpstr>Proteins</vt:lpstr>
      <vt:lpstr>Proteins</vt:lpstr>
      <vt:lpstr>Proteins</vt:lpstr>
      <vt:lpstr>Proteins</vt:lpstr>
      <vt:lpstr>Proteins</vt:lpstr>
      <vt:lpstr>PowerPoint Presentation</vt:lpstr>
      <vt:lpstr>Proteins</vt:lpstr>
      <vt:lpstr>Proteins</vt:lpstr>
      <vt:lpstr>Types &amp; Functions of proteins in our body:</vt:lpstr>
      <vt:lpstr>Types &amp; Functions of proteins in our body:</vt:lpstr>
      <vt:lpstr>Types &amp; Functions of proteins in our body:</vt:lpstr>
      <vt:lpstr>Types &amp; Functions of proteins in our body:</vt:lpstr>
      <vt:lpstr>What happens to PROTEINS in the body?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</dc:title>
  <dc:creator>Fishel, Shelley</dc:creator>
  <cp:lastModifiedBy>Fishel, Shelley</cp:lastModifiedBy>
  <cp:revision>16</cp:revision>
  <dcterms:created xsi:type="dcterms:W3CDTF">2014-09-28T16:12:31Z</dcterms:created>
  <dcterms:modified xsi:type="dcterms:W3CDTF">2015-05-26T18:25:57Z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